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aveSubsetFonts="1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  <p:embeddedFontLst>
    <p:embeddedFont>
      <p:font typeface="Archivo Light"/>
      <p:regular r:id="rId15"/>
      <p:bold r:id="rId16"/>
      <p:italic r:id="rId17"/>
      <p:boldItalic r:id="rId18"/>
    </p:embeddedFont>
    <p:embeddedFont>
      <p:font typeface="Archivo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6MehC4P2FxS/i8t1vLDvH2/3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d="100" n="100"/>
          <a:sy d="100" n="100"/>
        </p:scale>
        <p:origin x="0" y="0"/>
      </p:cViewPr>
      <p:guideLst>
        <p:guide pos="2880"/>
        <p:guide orient="horz" pos="162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font" Target="fonts/ArchivoLight-boldItalic.fntdata"/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Archivo-italic.fntdata"/><Relationship Id="rId3" Type="http://schemas.openxmlformats.org/officeDocument/2006/relationships/presProps" Target="presProps.xml"/><Relationship Id="rId17" Type="http://schemas.openxmlformats.org/officeDocument/2006/relationships/font" Target="fonts/ArchivoLight-italic.fntdata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Archivo-bold.fntdata"/><Relationship Id="rId16" Type="http://schemas.openxmlformats.org/officeDocument/2006/relationships/font" Target="fonts/ArchivoLight-bold.fntdata"/><Relationship Id="rId2" Type="http://schemas.openxmlformats.org/officeDocument/2006/relationships/viewProps" Target="viewProps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1" Type="http://schemas.openxmlformats.org/officeDocument/2006/relationships/theme" Target="theme/theme1.xml"/><Relationship Id="rId24" Type="http://schemas.openxmlformats.org/officeDocument/2006/relationships/customXml" Target="../customXml/item1.xml"/><Relationship Id="rId15" Type="http://schemas.openxmlformats.org/officeDocument/2006/relationships/font" Target="fonts/ArchivoLight-regular.fntdata"/><Relationship Id="rId5" Type="http://schemas.openxmlformats.org/officeDocument/2006/relationships/notesMaster" Target="notesMasters/notesMaster1.xml"/><Relationship Id="rId23" Type="http://customschemas.google.com/relationships/presentationmetadata" Target="metadata"/><Relationship Id="rId19" Type="http://schemas.openxmlformats.org/officeDocument/2006/relationships/font" Target="fonts/Archivo-regular.fntdata"/><Relationship Id="rId10" Type="http://schemas.openxmlformats.org/officeDocument/2006/relationships/slide" Target="slides/slide5.xml"/><Relationship Id="rId14" Type="http://schemas.openxmlformats.org/officeDocument/2006/relationships/slide" Target="slides/slide9.xml"/><Relationship Id="rId9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22" Type="http://schemas.openxmlformats.org/officeDocument/2006/relationships/font" Target="fonts/Archivo-boldItalic.fntdata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altLang="pt-BR"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altLang="pt-BR"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altLang="pt-BR"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altLang="pt-BR"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altLang="pt-BR"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l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1"/>
          <p:cNvSpPr/>
          <p:nvPr/>
        </p:nvSpPr>
        <p:spPr>
          <a:xfrm>
            <a:off x="6713117" y="-49300"/>
            <a:ext cx="3012741" cy="3731349"/>
          </a:xfrm>
          <a:custGeom>
            <a:rect b="b" l="l" r="r" t="t"/>
            <a:pathLst>
              <a:path extrusionOk="0" h="117978" w="95257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8676319" y="-49300"/>
            <a:ext cx="1049872" cy="1219012"/>
          </a:xfrm>
          <a:custGeom>
            <a:rect b="b" l="l" r="r" t="t"/>
            <a:pathLst>
              <a:path extrusionOk="0" h="52504" w="45219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 flipH="1" rot="10800000">
            <a:off x="-47324" y="1507353"/>
            <a:ext cx="3161194" cy="3731397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 flipH="1" rot="10800000">
            <a:off x="-47324" y="3141196"/>
            <a:ext cx="3340792" cy="2036058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 flipH="1" rot="10800000">
            <a:off x="-47324" y="4364780"/>
            <a:ext cx="2078655" cy="807332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1"/>
          <p:cNvGrpSpPr/>
          <p:nvPr/>
        </p:nvGrpSpPr>
        <p:grpSpPr>
          <a:xfrm>
            <a:off x="7031953" y="2934947"/>
            <a:ext cx="1918179" cy="2237123"/>
            <a:chOff x="7556913" y="3814718"/>
            <a:chExt cx="891845" cy="1040135"/>
          </a:xfrm>
        </p:grpSpPr>
        <p:grpSp>
          <p:nvGrpSpPr>
            <p:cNvPr id="17" name="Google Shape;17;p11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11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1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11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11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1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1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1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" name="Google Shape;25;p11"/>
          <p:cNvGrpSpPr/>
          <p:nvPr/>
        </p:nvGrpSpPr>
        <p:grpSpPr>
          <a:xfrm rot="10800000">
            <a:off x="193867" y="-55084"/>
            <a:ext cx="1745786" cy="2036065"/>
            <a:chOff x="7556913" y="3814718"/>
            <a:chExt cx="891845" cy="1040135"/>
          </a:xfrm>
        </p:grpSpPr>
        <p:grpSp>
          <p:nvGrpSpPr>
            <p:cNvPr id="26" name="Google Shape;26;p11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11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1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11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1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1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1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 rot="10800000">
            <a:off x="-1730847" y="-2609723"/>
            <a:ext cx="7017222" cy="8210323"/>
          </a:xfrm>
          <a:custGeom>
            <a:rect b="b" l="l" r="r" t="t"/>
            <a:pathLst>
              <a:path extrusionOk="0" h="113414" w="96933">
                <a:moveTo>
                  <a:pt x="39757" y="15929"/>
                </a:moveTo>
                <a:cubicBezTo>
                  <a:pt x="41119" y="20573"/>
                  <a:pt x="40469" y="26136"/>
                  <a:pt x="36897" y="29402"/>
                </a:cubicBezTo>
                <a:cubicBezTo>
                  <a:pt x="33056" y="32912"/>
                  <a:pt x="27241" y="32818"/>
                  <a:pt x="22344" y="34577"/>
                </a:cubicBezTo>
                <a:cubicBezTo>
                  <a:pt x="14529" y="37386"/>
                  <a:pt x="9067" y="45698"/>
                  <a:pt x="9592" y="53987"/>
                </a:cubicBezTo>
                <a:cubicBezTo>
                  <a:pt x="9980" y="60109"/>
                  <a:pt x="13212" y="65629"/>
                  <a:pt x="15232" y="71422"/>
                </a:cubicBezTo>
                <a:cubicBezTo>
                  <a:pt x="17252" y="77215"/>
                  <a:pt x="17803" y="84359"/>
                  <a:pt x="13610" y="88836"/>
                </a:cubicBezTo>
                <a:cubicBezTo>
                  <a:pt x="9977" y="92718"/>
                  <a:pt x="3433" y="93850"/>
                  <a:pt x="1476" y="98792"/>
                </a:cubicBezTo>
                <a:cubicBezTo>
                  <a:pt x="0" y="102521"/>
                  <a:pt x="2081" y="106921"/>
                  <a:pt x="5326" y="109277"/>
                </a:cubicBezTo>
                <a:cubicBezTo>
                  <a:pt x="8571" y="111633"/>
                  <a:pt x="12692" y="112373"/>
                  <a:pt x="16675" y="112820"/>
                </a:cubicBezTo>
                <a:cubicBezTo>
                  <a:pt x="21954" y="113414"/>
                  <a:pt x="28001" y="113337"/>
                  <a:pt x="31664" y="109490"/>
                </a:cubicBezTo>
                <a:cubicBezTo>
                  <a:pt x="35935" y="105006"/>
                  <a:pt x="35381" y="96903"/>
                  <a:pt x="40563" y="93512"/>
                </a:cubicBezTo>
                <a:cubicBezTo>
                  <a:pt x="46509" y="89620"/>
                  <a:pt x="54337" y="95216"/>
                  <a:pt x="61375" y="94237"/>
                </a:cubicBezTo>
                <a:cubicBezTo>
                  <a:pt x="65445" y="93671"/>
                  <a:pt x="68949" y="90846"/>
                  <a:pt x="71156" y="87380"/>
                </a:cubicBezTo>
                <a:cubicBezTo>
                  <a:pt x="73362" y="83913"/>
                  <a:pt x="74429" y="79846"/>
                  <a:pt x="75160" y="75803"/>
                </a:cubicBezTo>
                <a:cubicBezTo>
                  <a:pt x="75890" y="71759"/>
                  <a:pt x="76790" y="66987"/>
                  <a:pt x="80523" y="65264"/>
                </a:cubicBezTo>
                <a:cubicBezTo>
                  <a:pt x="83639" y="63827"/>
                  <a:pt x="87426" y="65254"/>
                  <a:pt x="90676" y="64151"/>
                </a:cubicBezTo>
                <a:cubicBezTo>
                  <a:pt x="93351" y="63243"/>
                  <a:pt x="95223" y="60719"/>
                  <a:pt x="96078" y="58026"/>
                </a:cubicBezTo>
                <a:cubicBezTo>
                  <a:pt x="96932" y="55333"/>
                  <a:pt x="96926" y="52455"/>
                  <a:pt x="96912" y="49630"/>
                </a:cubicBezTo>
                <a:lnTo>
                  <a:pt x="96773" y="20300"/>
                </a:lnTo>
                <a:cubicBezTo>
                  <a:pt x="96750" y="15391"/>
                  <a:pt x="96536" y="9977"/>
                  <a:pt x="93182" y="6392"/>
                </a:cubicBezTo>
                <a:cubicBezTo>
                  <a:pt x="89922" y="2905"/>
                  <a:pt x="84710" y="2255"/>
                  <a:pt x="79948" y="1917"/>
                </a:cubicBezTo>
                <a:cubicBezTo>
                  <a:pt x="68514" y="1106"/>
                  <a:pt x="57047" y="877"/>
                  <a:pt x="45591" y="1232"/>
                </a:cubicBezTo>
                <a:cubicBezTo>
                  <a:pt x="42331" y="1333"/>
                  <a:pt x="34919" y="0"/>
                  <a:pt x="34299" y="4372"/>
                </a:cubicBezTo>
                <a:cubicBezTo>
                  <a:pt x="33829" y="7701"/>
                  <a:pt x="38783" y="12600"/>
                  <a:pt x="39757" y="1592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2"/>
          <p:cNvGrpSpPr/>
          <p:nvPr/>
        </p:nvGrpSpPr>
        <p:grpSpPr>
          <a:xfrm>
            <a:off x="452975" y="3521260"/>
            <a:ext cx="3117188" cy="1685144"/>
            <a:chOff x="3471496" y="4002724"/>
            <a:chExt cx="2179242" cy="1178175"/>
          </a:xfrm>
        </p:grpSpPr>
        <p:sp>
          <p:nvSpPr>
            <p:cNvPr id="37" name="Google Shape;37;p12"/>
            <p:cNvSpPr/>
            <p:nvPr/>
          </p:nvSpPr>
          <p:spPr>
            <a:xfrm>
              <a:off x="4792403" y="5020593"/>
              <a:ext cx="7942" cy="17064"/>
            </a:xfrm>
            <a:custGeom>
              <a:rect b="b" l="l" r="r" t="t"/>
              <a:pathLst>
                <a:path extrusionOk="0" h="550" w="256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12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39" name="Google Shape;39;p1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12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42" name="Google Shape;42;p12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rect b="b" l="l" r="r" t="t"/>
                <a:pathLst>
                  <a:path extrusionOk="0" h="37975" w="1674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2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rect b="b" l="l" r="r" t="t"/>
                <a:pathLst>
                  <a:path extrusionOk="0" h="27660" w="7934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2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45" name="Google Shape;45;p12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2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rect b="b" l="l" r="r" t="t"/>
                <a:pathLst>
                  <a:path extrusionOk="0" h="22629" w="9823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2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rect b="b" l="l" r="r" t="t"/>
                <a:pathLst>
                  <a:path extrusionOk="0" h="15866" w="2341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2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50" name="Google Shape;50;p1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12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55" name="Google Shape;55;p12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rect b="b" l="l" r="r" t="t"/>
                <a:pathLst>
                  <a:path extrusionOk="0" h="5140" w="4962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2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rect b="b" l="l" r="r" t="t"/>
                <a:pathLst>
                  <a:path extrusionOk="0" h="6413" w="2784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12"/>
          <p:cNvSpPr txBox="1"/>
          <p:nvPr>
            <p:ph type="title"/>
          </p:nvPr>
        </p:nvSpPr>
        <p:spPr>
          <a:xfrm>
            <a:off x="4105375" y="2524725"/>
            <a:ext cx="4173000" cy="578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4105375" y="3197175"/>
            <a:ext cx="4173000" cy="4140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1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2"/>
          <p:cNvSpPr txBox="1"/>
          <p:nvPr>
            <p:ph idx="2" type="title"/>
          </p:nvPr>
        </p:nvSpPr>
        <p:spPr>
          <a:xfrm>
            <a:off x="7169275" y="1627900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latin typeface="Archivo Light"/>
                <a:ea typeface="Archivo Light"/>
                <a:cs typeface="Archivo Light"/>
                <a:sym typeface="Archivo Light"/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3125" y="3350373"/>
            <a:ext cx="1642248" cy="1856016"/>
          </a:xfrm>
          <a:custGeom>
            <a:rect b="b" l="l" r="r" t="t"/>
            <a:pathLst>
              <a:path extrusionOk="0" h="99292" w="87856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43125" y="3982743"/>
            <a:ext cx="1311012" cy="1242503"/>
          </a:xfrm>
          <a:custGeom>
            <a:rect b="b" l="l" r="r" t="t"/>
            <a:pathLst>
              <a:path extrusionOk="0" h="82285" w="86822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7143314" y="-46962"/>
            <a:ext cx="2044468" cy="2413166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 flipH="1">
            <a:off x="7027161" y="-46943"/>
            <a:ext cx="2160621" cy="1316758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 flipH="1">
            <a:off x="7843434" y="-46943"/>
            <a:ext cx="1344348" cy="522117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 rot="10800000">
            <a:off x="0" y="0"/>
            <a:ext cx="1971350" cy="2441575"/>
          </a:xfrm>
          <a:custGeom>
            <a:rect b="b" l="l" r="r" t="t"/>
            <a:pathLst>
              <a:path extrusionOk="0" h="97663" w="78854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 rot="10800000">
            <a:off x="0" y="0"/>
            <a:ext cx="935850" cy="1086575"/>
          </a:xfrm>
          <a:custGeom>
            <a:rect b="b" l="l" r="r" t="t"/>
            <a:pathLst>
              <a:path extrusionOk="0" h="43463" w="37434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/>
          <p:nvPr/>
        </p:nvSpPr>
        <p:spPr>
          <a:xfrm flipH="1" rot="10800000">
            <a:off x="-19046" y="3354089"/>
            <a:ext cx="1572365" cy="1856086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 flipH="1" rot="10800000">
            <a:off x="-19046" y="4164244"/>
            <a:ext cx="1661696" cy="1012784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 flipH="1" rot="10800000">
            <a:off x="-19046" y="4775442"/>
            <a:ext cx="1033915" cy="401586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76" name="Google Shape;76;p14"/>
            <p:cNvSpPr/>
            <p:nvPr/>
          </p:nvSpPr>
          <p:spPr>
            <a:xfrm>
              <a:off x="6964650" y="0"/>
              <a:ext cx="2179242" cy="2699042"/>
            </a:xfrm>
            <a:custGeom>
              <a:rect b="b" l="l" r="r" t="t"/>
              <a:pathLst>
                <a:path extrusionOk="0" h="117978" w="95257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384650" y="0"/>
              <a:ext cx="759340" cy="881673"/>
            </a:xfrm>
            <a:custGeom>
              <a:rect b="b" l="l" r="r" t="t"/>
              <a:pathLst>
                <a:path extrusionOk="0" h="52504" w="45219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flipH="1">
            <a:off x="-521869" y="-704675"/>
            <a:ext cx="6303544" cy="6552854"/>
          </a:xfrm>
          <a:custGeom>
            <a:rect b="b" l="l" r="r" t="t"/>
            <a:pathLst>
              <a:path extrusionOk="0" h="106981" w="102915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535900" y="-1930100"/>
            <a:ext cx="8427544" cy="7327815"/>
          </a:xfrm>
          <a:custGeom>
            <a:rect b="b" l="l" r="r" t="t"/>
            <a:pathLst>
              <a:path extrusionOk="0" h="73676" w="84733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429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b="1" cap="none" i="0" strike="noStrike" sz="1800" u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algn="l" indent="-31750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algn="l" indent="-317500" lvl="2" marL="1371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algn="l" indent="-317500" lvl="3" marL="18288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algn="l" indent="-317500" lvl="4" marL="22860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algn="l" indent="-317500" lvl="5" marL="2743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algn="l" indent="-317500" lvl="6" marL="3200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algn="l" indent="-317500" lvl="7" marL="3657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algn="l" indent="-317500" lvl="8" marL="41148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cap="none" i="0" strike="noStrike" sz="1400" u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6" Target="../media/image2.png" Type="http://schemas.openxmlformats.org/officeDocument/2006/relationships/image"/><Relationship Id="rId5" Target="../media/image1.png" Type="http://schemas.openxmlformats.org/officeDocument/2006/relationships/image"/><Relationship Id="rId4" Target="../media/image4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6" Target="../media/image2.png" Type="http://schemas.openxmlformats.org/officeDocument/2006/relationships/image"/><Relationship Id="rId5" Target="../media/image1.png" Type="http://schemas.openxmlformats.org/officeDocument/2006/relationships/image"/><Relationship Id="rId4" Target="../media/image4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altLang="pt-BR" lang="pt-BR">
                <a:solidFill>
                  <a:schemeClr val="dk1"/>
                </a:solidFill>
              </a:rPr>
              <a:t>Aula 03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3138022" y="2682305"/>
            <a:ext cx="2867954" cy="5996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b="1" lang="pt-BR" sz="3200">
                <a:solidFill>
                  <a:srgbClr val="224CE6"/>
                </a:solidFill>
              </a:rPr>
              <a:t>Condicionais</a:t>
            </a:r>
            <a:endParaRPr b="1" sz="1200">
              <a:solidFill>
                <a:srgbClr val="224CE6"/>
              </a:solidFill>
            </a:endParaRPr>
          </a:p>
        </p:txBody>
      </p:sp>
      <p:pic>
        <p:nvPicPr>
          <p:cNvPr descr="Image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2864223" y="2749923"/>
            <a:ext cx="341555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4416056" y="2806110"/>
            <a:ext cx="4058262" cy="578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altLang="pt-BR" lang="pt-BR">
                <a:solidFill>
                  <a:schemeClr val="dk1"/>
                </a:solidFill>
              </a:rPr>
              <a:t>Estrutura </a:t>
            </a:r>
            <a:r>
              <a:rPr altLang="pt-BR" lang="pt-BR">
                <a:solidFill>
                  <a:srgbClr val="14D1F9"/>
                </a:solidFill>
              </a:rPr>
              <a:t>Condicional</a:t>
            </a:r>
            <a:endParaRPr>
              <a:solidFill>
                <a:srgbClr val="14D1F9"/>
              </a:solidFill>
            </a:endParaRPr>
          </a:p>
        </p:txBody>
      </p:sp>
      <p:sp>
        <p:nvSpPr>
          <p:cNvPr id="97" name="Google Shape;97;p2"/>
          <p:cNvSpPr txBox="1"/>
          <p:nvPr>
            <p:ph idx="2" type="title"/>
          </p:nvPr>
        </p:nvSpPr>
        <p:spPr>
          <a:xfrm>
            <a:off x="7365218" y="1991038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lang="pt-BR"/>
              <a:t>01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 flipH="1" rot="10800000">
            <a:off x="193777" y="-55059"/>
            <a:ext cx="1625386" cy="1895646"/>
            <a:chOff x="7556913" y="3814718"/>
            <a:chExt cx="891845" cy="1040135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Image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16539" l="0" r="0" t="16547"/>
          <a:stretch/>
        </p:blipFill>
        <p:spPr>
          <a:xfrm>
            <a:off x="1675896" y="616690"/>
            <a:ext cx="2951311" cy="208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lang="pt-BR" sz="2800">
                <a:solidFill>
                  <a:srgbClr val="2D2C9C"/>
                </a:solidFill>
              </a:rPr>
              <a:t>Antes de iniciarmos...</a:t>
            </a:r>
            <a:endParaRPr sz="2800">
              <a:solidFill>
                <a:srgbClr val="2D2C9C"/>
              </a:solidFill>
            </a:endParaRPr>
          </a:p>
        </p:txBody>
      </p:sp>
      <p:pic>
        <p:nvPicPr>
          <p:cNvPr descr="Image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6900" y="4721337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472667" y="1513698"/>
            <a:ext cx="4559536" cy="33855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altLang="pt-BR" b="1" cap="none" i="0" lang="pt-BR" strike="noStrike" sz="16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é uma </a:t>
            </a:r>
            <a:r>
              <a:rPr altLang="pt-BR" b="1" cap="none" i="0" lang="pt-BR" strike="noStrike" sz="1600" u="non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Estrutura Condicional</a:t>
            </a:r>
            <a:r>
              <a:rPr altLang="pt-BR" b="0" cap="none" i="0" lang="pt-BR" strike="noStrike" sz="16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465580" y="1934977"/>
            <a:ext cx="6515928" cy="52322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0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Essa estrutura</a:t>
            </a:r>
            <a:r>
              <a:rPr altLang="pt-BR" b="1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altLang="pt-BR" b="0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nos permite dividir o fluxo de um programa em diferentes caminhos, e para que isso ocorra iremos usar Operadores Lógicos e Relacionais</a:t>
            </a:r>
            <a:endParaRPr b="1" cap="none" i="0" strike="noStrike" sz="1400" u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7" name="Google Shape;117;p3"/>
          <p:cNvCxnSpPr>
            <a:endCxn id="118" idx="1"/>
          </p:cNvCxnSpPr>
          <p:nvPr/>
        </p:nvCxnSpPr>
        <p:spPr>
          <a:xfrm>
            <a:off x="3752388" y="3760450"/>
            <a:ext cx="1218300" cy="651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cxnSp>
        <p:nvCxnSpPr>
          <p:cNvPr id="119" name="Google Shape;119;p3"/>
          <p:cNvCxnSpPr>
            <a:endCxn id="120" idx="1"/>
          </p:cNvCxnSpPr>
          <p:nvPr/>
        </p:nvCxnSpPr>
        <p:spPr>
          <a:xfrm flipH="1" rot="10800000">
            <a:off x="3752574" y="3107497"/>
            <a:ext cx="1205100" cy="599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738" y="2902702"/>
            <a:ext cx="438272" cy="4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7621" y="4245205"/>
            <a:ext cx="334506" cy="335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>
            <a:stCxn id="124" idx="3"/>
          </p:cNvCxnSpPr>
          <p:nvPr/>
        </p:nvCxnSpPr>
        <p:spPr>
          <a:xfrm>
            <a:off x="5478087" y="3121859"/>
            <a:ext cx="857700" cy="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cxnSp>
        <p:nvCxnSpPr>
          <p:cNvPr id="125" name="Google Shape;125;p3"/>
          <p:cNvCxnSpPr>
            <a:stCxn id="118" idx="3"/>
          </p:cNvCxnSpPr>
          <p:nvPr/>
        </p:nvCxnSpPr>
        <p:spPr>
          <a:xfrm>
            <a:off x="5527700" y="4411450"/>
            <a:ext cx="8082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sp>
        <p:nvSpPr>
          <p:cNvPr id="126" name="Google Shape;126;p3"/>
          <p:cNvSpPr/>
          <p:nvPr/>
        </p:nvSpPr>
        <p:spPr>
          <a:xfrm>
            <a:off x="4949425" y="4206316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dir="5400000" dist="23000" rotWithShape="0">
              <a:srgbClr val="000000">
                <a:alpha val="34901"/>
              </a:srgbClr>
            </a:outerShdw>
          </a:effectLst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970688" y="4280645"/>
            <a:ext cx="557012" cy="2616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050" u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4921076" y="2909207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dir="5400000" dist="23000" rotWithShape="0">
              <a:srgbClr val="000000">
                <a:alpha val="34901"/>
              </a:srgbClr>
            </a:outerShdw>
          </a:effectLst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957674" y="2976692"/>
            <a:ext cx="506238" cy="2616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050" u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2874059" y="2857387"/>
            <a:ext cx="976131" cy="1277765"/>
            <a:chOff x="2874059" y="2857387"/>
            <a:chExt cx="976131" cy="1277765"/>
          </a:xfrm>
        </p:grpSpPr>
        <p:pic>
          <p:nvPicPr>
            <p:cNvPr id="128" name="Google Shape;128;p3"/>
            <p:cNvPicPr preferRelativeResize="0"/>
            <p:nvPr/>
          </p:nvPicPr>
          <p:blipFill rotWithShape="1">
            <a:blip r:embed="rId6">
              <a:alphaModFix/>
            </a:blip>
            <a:srcRect b="0" l="23184" r="29681" t="0"/>
            <a:stretch/>
          </p:blipFill>
          <p:spPr>
            <a:xfrm flipH="1">
              <a:off x="2874059" y="3278186"/>
              <a:ext cx="715925" cy="8569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" name="Google Shape;129;p3"/>
            <p:cNvGrpSpPr/>
            <p:nvPr/>
          </p:nvGrpSpPr>
          <p:grpSpPr>
            <a:xfrm>
              <a:off x="3135151" y="2857387"/>
              <a:ext cx="715039" cy="503733"/>
              <a:chOff x="3128064" y="2825946"/>
              <a:chExt cx="715039" cy="503733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3128064" y="2825946"/>
                <a:ext cx="715039" cy="503733"/>
              </a:xfrm>
              <a:prstGeom prst="cloudCallout">
                <a:avLst>
                  <a:gd fmla="val -20833" name="adj1"/>
                  <a:gd fmla="val 62500" name="adj2"/>
                </a:avLst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type="none" w="sm"/>
                <a:tailEnd len="sm" type="none" w="sm"/>
              </a:ln>
              <a:effectLst>
                <a:outerShdw blurRad="40000" dir="5400000" dist="20000" rotWithShape="0">
                  <a:srgbClr val="000000">
                    <a:alpha val="37647"/>
                  </a:srgbClr>
                </a:outerShdw>
              </a:effectLst>
            </p:spPr>
            <p:txBody>
              <a:bodyPr anchor="ctr" anchorCtr="0" bIns="45700" lIns="91425" numCol="1" rIns="91425" spcFirstLastPara="1" tIns="45700" wrap="square">
                <a:noAutofit/>
              </a:bodyPr>
              <a:lstStyle/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 txBox="1"/>
              <p:nvPr/>
            </p:nvSpPr>
            <p:spPr>
              <a:xfrm>
                <a:off x="3185461" y="2927212"/>
                <a:ext cx="63255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00" lIns="91425" numCol="1" rIns="91425" spcFirstLastPara="1" tIns="45700" wrap="square">
                <a:spAutoFit/>
              </a:bodyPr>
              <a:lstStyle/>
              <a:p>
                <a:pPr algn="l" indent="0" lvl="3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altLang="pt-BR" b="1" cap="none" i="0" lang="pt-BR" strike="noStrike" sz="1100" u="non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5 == 5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4082902" y="2806110"/>
            <a:ext cx="4391416" cy="578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altLang="pt-BR" lang="pt-BR">
                <a:solidFill>
                  <a:schemeClr val="dk1"/>
                </a:solidFill>
              </a:rPr>
              <a:t>Tipos de </a:t>
            </a:r>
            <a:r>
              <a:rPr altLang="pt-BR" lang="pt-BR">
                <a:solidFill>
                  <a:srgbClr val="14D1F9"/>
                </a:solidFill>
              </a:rPr>
              <a:t>Operadores</a:t>
            </a:r>
            <a:endParaRPr>
              <a:solidFill>
                <a:srgbClr val="14D1F9"/>
              </a:solidFill>
            </a:endParaRPr>
          </a:p>
        </p:txBody>
      </p:sp>
      <p:sp>
        <p:nvSpPr>
          <p:cNvPr id="138" name="Google Shape;138;p4"/>
          <p:cNvSpPr txBox="1"/>
          <p:nvPr>
            <p:ph idx="2" type="title"/>
          </p:nvPr>
        </p:nvSpPr>
        <p:spPr>
          <a:xfrm>
            <a:off x="7412949" y="1991038"/>
            <a:ext cx="1013638" cy="650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lang="pt-BR"/>
              <a:t>02</a:t>
            </a:r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 flipH="1" rot="10800000">
            <a:off x="193777" y="-55059"/>
            <a:ext cx="1625386" cy="1895646"/>
            <a:chOff x="7556913" y="3814718"/>
            <a:chExt cx="891845" cy="1040135"/>
          </a:xfrm>
        </p:grpSpPr>
        <p:grpSp>
          <p:nvGrpSpPr>
            <p:cNvPr id="140" name="Google Shape;140;p4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41" name="Google Shape;141;p4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Image"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lang="pt-BR" sz="2800">
                <a:solidFill>
                  <a:srgbClr val="2D2C9C"/>
                </a:solidFill>
              </a:rPr>
              <a:t>Operadores Relacionais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20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Operadores Relacionais?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1167867" y="1687945"/>
            <a:ext cx="6665951" cy="73866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0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Os operadores relacionais comparam duas expressões e retornam um valor lógico dependendo da operação, True ou False (Verdadeiro ou Falso), abaixo alguns exemplos:</a:t>
            </a:r>
            <a:endParaRPr b="1" cap="none" i="0" strike="noStrike" sz="1400" u="sng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3168501" y="2759066"/>
            <a:ext cx="935665" cy="311888"/>
            <a:chOff x="2069804" y="3040771"/>
            <a:chExt cx="935665" cy="311888"/>
          </a:xfrm>
        </p:grpSpPr>
        <p:sp>
          <p:nvSpPr>
            <p:cNvPr id="158" name="Google Shape;158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type="none" w="sm"/>
              <a:tailEnd len="sm" type="none" w="sm"/>
            </a:ln>
            <a:effectLst>
              <a:outerShdw blurRad="40000" dir="5400000" dist="23000" rotWithShape="0">
                <a:srgbClr val="000000">
                  <a:alpha val="34901"/>
                </a:srgbClr>
              </a:outerShdw>
            </a:effectLst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== 5</a:t>
              </a:r>
              <a:endParaRPr b="1" cap="none" i="0" strike="noStrike" sz="14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3168501" y="3637327"/>
            <a:ext cx="935665" cy="311888"/>
            <a:chOff x="2069804" y="3040771"/>
            <a:chExt cx="935665" cy="311888"/>
          </a:xfrm>
        </p:grpSpPr>
        <p:sp>
          <p:nvSpPr>
            <p:cNvPr id="161" name="Google Shape;161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type="none" w="sm"/>
              <a:tailEnd len="sm" type="none" w="sm"/>
            </a:ln>
            <a:effectLst>
              <a:outerShdw blurRad="40000" dir="5400000" dist="23000" rotWithShape="0">
                <a:srgbClr val="000000">
                  <a:alpha val="34901"/>
                </a:srgbClr>
              </a:outerShdw>
            </a:effectLst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&gt;= 5</a:t>
              </a:r>
              <a:endParaRPr b="1" cap="none" i="0" strike="noStrike" sz="14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5289141" y="2759066"/>
            <a:ext cx="935665" cy="311888"/>
            <a:chOff x="2069804" y="3040771"/>
            <a:chExt cx="935665" cy="311888"/>
          </a:xfrm>
        </p:grpSpPr>
        <p:sp>
          <p:nvSpPr>
            <p:cNvPr id="164" name="Google Shape;164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type="none" w="sm"/>
              <a:tailEnd len="sm" type="none" w="sm"/>
            </a:ln>
            <a:effectLst>
              <a:outerShdw blurRad="40000" dir="5400000" dist="23000" rotWithShape="0">
                <a:srgbClr val="000000">
                  <a:alpha val="34901"/>
                </a:srgbClr>
              </a:outerShdw>
            </a:effectLst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&lt;= 5</a:t>
              </a:r>
              <a:endParaRPr b="1" cap="none" i="0" strike="noStrike" sz="14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5289139" y="3637327"/>
            <a:ext cx="935665" cy="311888"/>
            <a:chOff x="2069804" y="3040771"/>
            <a:chExt cx="935665" cy="311888"/>
          </a:xfrm>
        </p:grpSpPr>
        <p:sp>
          <p:nvSpPr>
            <p:cNvPr id="167" name="Google Shape;167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type="none" w="sm"/>
              <a:tailEnd len="sm" type="none" w="sm"/>
            </a:ln>
            <a:effectLst>
              <a:outerShdw blurRad="40000" dir="5400000" dist="23000" rotWithShape="0">
                <a:srgbClr val="000000">
                  <a:alpha val="34901"/>
                </a:srgbClr>
              </a:outerShdw>
            </a:effectLst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!= 5</a:t>
              </a:r>
              <a:endParaRPr b="1" cap="none" i="0" strike="noStrike" sz="14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>
            <a:off x="3348395" y="3046363"/>
            <a:ext cx="575873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 b="1" cap="none" i="0" strike="noStrike" sz="1400" u="sng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3312635" y="3924625"/>
            <a:ext cx="647391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 b="1" cap="none" i="0" strike="noStrike" sz="1400" u="sng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433274" y="3924624"/>
            <a:ext cx="647391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 b="1" cap="none" i="0" strike="noStrike" sz="1400" u="sng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5433273" y="3034069"/>
            <a:ext cx="647391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 b="1" cap="none" i="0" strike="noStrike" sz="1400" u="sng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lang="pt-BR" sz="2800">
                <a:solidFill>
                  <a:srgbClr val="2D2C9C"/>
                </a:solidFill>
              </a:rPr>
              <a:t>Operadores Lógicos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20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</a:t>
            </a:r>
            <a:r>
              <a:rPr altLang="pt-BR" b="1" cap="none" i="0" lang="pt-BR" strike="noStrike" sz="20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seria</a:t>
            </a:r>
            <a:r>
              <a:rPr altLang="pt-BR" b="1" cap="none" i="0" lang="pt-BR" strike="noStrike" sz="20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Operadores Lógicos?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1167867" y="1687945"/>
            <a:ext cx="6665951" cy="52322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0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Os </a:t>
            </a:r>
            <a:r>
              <a:rPr altLang="pt-BR" b="1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operadores lógicos </a:t>
            </a:r>
            <a:r>
              <a:rPr altLang="pt-BR" b="0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realizam operações do tipo </a:t>
            </a:r>
            <a:r>
              <a:rPr altLang="pt-BR" lang="pt-BR">
                <a:latin typeface="Archivo"/>
                <a:ea typeface="Archivo"/>
                <a:cs typeface="Archivo"/>
                <a:sym typeface="Archivo"/>
              </a:rPr>
              <a:t>lógica,</a:t>
            </a:r>
            <a:r>
              <a:rPr altLang="pt-BR" b="0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usando as palavras reservadas, </a:t>
            </a:r>
            <a:r>
              <a:rPr altLang="pt-BR" b="1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AND, OR e NOT, </a:t>
            </a:r>
            <a:r>
              <a:rPr altLang="pt-BR" b="0" cap="none" i="0" lang="pt-BR" strike="noStrike" sz="14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abaixo alguns exemplos:</a:t>
            </a:r>
            <a:endParaRPr b="1" cap="none" i="0" strike="noStrike" sz="1400" u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2854769" y="2753318"/>
            <a:ext cx="1379302" cy="595075"/>
            <a:chOff x="2854769" y="2753318"/>
            <a:chExt cx="1379302" cy="595075"/>
          </a:xfrm>
        </p:grpSpPr>
        <p:sp>
          <p:nvSpPr>
            <p:cNvPr id="182" name="Google Shape;182;p6"/>
            <p:cNvSpPr/>
            <p:nvPr/>
          </p:nvSpPr>
          <p:spPr>
            <a:xfrm>
              <a:off x="2854769" y="2753318"/>
              <a:ext cx="1379302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type="none" w="sm"/>
              <a:tailEnd len="sm" type="none" w="sm"/>
            </a:ln>
            <a:effectLst>
              <a:outerShdw blurRad="40000" dir="5400000" dist="23000" rotWithShape="0">
                <a:srgbClr val="000000">
                  <a:alpha val="34901"/>
                </a:srgbClr>
              </a:outerShdw>
            </a:effectLst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2854769" y="2757429"/>
              <a:ext cx="13793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== 5 or 5 !=5</a:t>
              </a:r>
              <a:endParaRPr b="1" cap="none" i="0" strike="noStrike" sz="14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3278987" y="3040616"/>
              <a:ext cx="5758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True</a:t>
              </a:r>
              <a:endParaRPr b="1" cap="none" i="0" strike="noStrike" sz="1400" u="sng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5129986" y="2742659"/>
            <a:ext cx="1520902" cy="595075"/>
            <a:chOff x="2854769" y="2753318"/>
            <a:chExt cx="1379302" cy="595075"/>
          </a:xfrm>
        </p:grpSpPr>
        <p:sp>
          <p:nvSpPr>
            <p:cNvPr id="186" name="Google Shape;186;p6"/>
            <p:cNvSpPr/>
            <p:nvPr/>
          </p:nvSpPr>
          <p:spPr>
            <a:xfrm>
              <a:off x="2854769" y="2753318"/>
              <a:ext cx="1379302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type="none" w="sm"/>
              <a:tailEnd len="sm" type="none" w="sm"/>
            </a:ln>
            <a:effectLst>
              <a:outerShdw blurRad="40000" dir="5400000" dist="23000" rotWithShape="0">
                <a:srgbClr val="000000">
                  <a:alpha val="34901"/>
                </a:srgbClr>
              </a:outerShdw>
            </a:effectLst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2854769" y="2757429"/>
              <a:ext cx="13793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== 5 and 5 !=5</a:t>
              </a:r>
              <a:endParaRPr b="1" cap="none" i="0" strike="noStrike" sz="14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3233985" y="3040616"/>
              <a:ext cx="6465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False</a:t>
              </a:r>
              <a:endParaRPr b="1" cap="none" i="0" strike="noStrike" sz="1400" u="sng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4178041" y="3586041"/>
            <a:ext cx="1079760" cy="595075"/>
            <a:chOff x="2854769" y="2753318"/>
            <a:chExt cx="1379303" cy="595075"/>
          </a:xfrm>
        </p:grpSpPr>
        <p:sp>
          <p:nvSpPr>
            <p:cNvPr id="190" name="Google Shape;190;p6"/>
            <p:cNvSpPr/>
            <p:nvPr/>
          </p:nvSpPr>
          <p:spPr>
            <a:xfrm>
              <a:off x="2854769" y="2753318"/>
              <a:ext cx="1379302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type="none" w="sm"/>
              <a:tailEnd len="sm" type="none" w="sm"/>
            </a:ln>
            <a:effectLst>
              <a:outerShdw blurRad="40000" dir="5400000" dist="23000" rotWithShape="0">
                <a:srgbClr val="000000">
                  <a:alpha val="34901"/>
                </a:srgbClr>
              </a:outerShdw>
            </a:effectLst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2854770" y="2757429"/>
              <a:ext cx="13793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sng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not 5 == 5</a:t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3110743" y="3040616"/>
              <a:ext cx="9422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3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False</a:t>
              </a:r>
              <a:endParaRPr b="1" cap="none" i="0" strike="noStrike" sz="1400" u="sng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lang="pt-BR" sz="2800">
                <a:solidFill>
                  <a:srgbClr val="2D2C9C"/>
                </a:solidFill>
              </a:rPr>
              <a:t>Operadores Lógicos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20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IF/Else?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1167867" y="1461634"/>
            <a:ext cx="6665951" cy="10156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0" cap="none" i="0" lang="pt-BR" strike="noStrike" sz="12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Esses operadores são usados para fazer a validação das informações, e executar o bloco do código correspondente a validação, </a:t>
            </a:r>
            <a:endParaRPr/>
          </a:p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200" u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0" cap="none" i="0" lang="pt-BR" strike="noStrike" sz="12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Como no exemplo abaixo, o Homer se encontra na </a:t>
            </a:r>
            <a:r>
              <a:rPr altLang="pt-BR" lang="pt-BR" sz="1200">
                <a:latin typeface="Archivo"/>
                <a:ea typeface="Archivo"/>
                <a:cs typeface="Archivo"/>
                <a:sym typeface="Archivo"/>
              </a:rPr>
              <a:t>dúvida, </a:t>
            </a:r>
            <a:r>
              <a:rPr altLang="pt-BR" b="0" cap="none" i="0" lang="pt-BR" strike="noStrike" sz="12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se o 5 é igual a 5, e para resolver isso é muito fácil:</a:t>
            </a:r>
            <a:endParaRPr b="1" cap="none" i="0" strike="noStrike" sz="1200" u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01" name="Google Shape;201;p7"/>
          <p:cNvCxnSpPr>
            <a:endCxn id="202" idx="1"/>
          </p:cNvCxnSpPr>
          <p:nvPr/>
        </p:nvCxnSpPr>
        <p:spPr>
          <a:xfrm>
            <a:off x="2046196" y="3569267"/>
            <a:ext cx="1218300" cy="651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7"/>
          <p:cNvCxnSpPr>
            <a:endCxn id="204" idx="1"/>
          </p:cNvCxnSpPr>
          <p:nvPr/>
        </p:nvCxnSpPr>
        <p:spPr>
          <a:xfrm flipH="1" rot="10800000">
            <a:off x="2046382" y="2916314"/>
            <a:ext cx="1205100" cy="599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546" y="2711519"/>
            <a:ext cx="438272" cy="4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1429" y="4054022"/>
            <a:ext cx="334506" cy="335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7"/>
          <p:cNvCxnSpPr>
            <a:stCxn id="208" idx="3"/>
          </p:cNvCxnSpPr>
          <p:nvPr/>
        </p:nvCxnSpPr>
        <p:spPr>
          <a:xfrm>
            <a:off x="3771895" y="2930676"/>
            <a:ext cx="857700" cy="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7"/>
          <p:cNvCxnSpPr>
            <a:stCxn id="202" idx="3"/>
          </p:cNvCxnSpPr>
          <p:nvPr/>
        </p:nvCxnSpPr>
        <p:spPr>
          <a:xfrm>
            <a:off x="3821508" y="4220267"/>
            <a:ext cx="8082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40000" dir="5400000" dist="20000" rotWithShape="0">
              <a:srgbClr val="000000">
                <a:alpha val="37647"/>
              </a:srgbClr>
            </a:outerShdw>
          </a:effectLst>
        </p:spPr>
      </p:cxnSp>
      <p:sp>
        <p:nvSpPr>
          <p:cNvPr id="210" name="Google Shape;210;p7"/>
          <p:cNvSpPr/>
          <p:nvPr/>
        </p:nvSpPr>
        <p:spPr>
          <a:xfrm>
            <a:off x="3243233" y="4015133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dir="5400000" dist="23000" rotWithShape="0">
              <a:srgbClr val="000000">
                <a:alpha val="34901"/>
              </a:srgbClr>
            </a:outerShdw>
          </a:effectLst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3264496" y="4089462"/>
            <a:ext cx="557012" cy="2616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050" u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3214884" y="2718024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dir="5400000" dist="23000" rotWithShape="0">
              <a:srgbClr val="000000">
                <a:alpha val="34901"/>
              </a:srgbClr>
            </a:outerShdw>
          </a:effectLst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3251482" y="2785509"/>
            <a:ext cx="506238" cy="2616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1050" u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/>
          </a:p>
        </p:txBody>
      </p:sp>
      <p:grpSp>
        <p:nvGrpSpPr>
          <p:cNvPr id="211" name="Google Shape;211;p7"/>
          <p:cNvGrpSpPr/>
          <p:nvPr/>
        </p:nvGrpSpPr>
        <p:grpSpPr>
          <a:xfrm>
            <a:off x="1167867" y="2666204"/>
            <a:ext cx="976131" cy="1277765"/>
            <a:chOff x="2874059" y="2857387"/>
            <a:chExt cx="976131" cy="1277765"/>
          </a:xfrm>
        </p:grpSpPr>
        <p:pic>
          <p:nvPicPr>
            <p:cNvPr id="212" name="Google Shape;212;p7"/>
            <p:cNvPicPr preferRelativeResize="0"/>
            <p:nvPr/>
          </p:nvPicPr>
          <p:blipFill rotWithShape="1">
            <a:blip r:embed="rId6">
              <a:alphaModFix/>
            </a:blip>
            <a:srcRect b="0" l="23184" r="29681" t="0"/>
            <a:stretch/>
          </p:blipFill>
          <p:spPr>
            <a:xfrm flipH="1">
              <a:off x="2874059" y="3278186"/>
              <a:ext cx="715925" cy="8569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" name="Google Shape;213;p7"/>
            <p:cNvGrpSpPr/>
            <p:nvPr/>
          </p:nvGrpSpPr>
          <p:grpSpPr>
            <a:xfrm>
              <a:off x="3135151" y="2857387"/>
              <a:ext cx="715039" cy="503733"/>
              <a:chOff x="3128064" y="2825946"/>
              <a:chExt cx="715039" cy="503733"/>
            </a:xfrm>
          </p:grpSpPr>
          <p:sp>
            <p:nvSpPr>
              <p:cNvPr id="214" name="Google Shape;214;p7"/>
              <p:cNvSpPr/>
              <p:nvPr/>
            </p:nvSpPr>
            <p:spPr>
              <a:xfrm>
                <a:off x="3128064" y="2825946"/>
                <a:ext cx="715039" cy="503733"/>
              </a:xfrm>
              <a:prstGeom prst="cloudCallout">
                <a:avLst>
                  <a:gd fmla="val -20833" name="adj1"/>
                  <a:gd fmla="val 62500" name="adj2"/>
                </a:avLst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type="none" w="sm"/>
                <a:tailEnd len="sm" type="none" w="sm"/>
              </a:ln>
              <a:effectLst>
                <a:outerShdw blurRad="40000" dir="5400000" dist="20000" rotWithShape="0">
                  <a:srgbClr val="000000">
                    <a:alpha val="37647"/>
                  </a:srgbClr>
                </a:outerShdw>
              </a:effectLst>
            </p:spPr>
            <p:txBody>
              <a:bodyPr anchor="ctr" anchorCtr="0" bIns="45700" lIns="91425" numCol="1" rIns="91425" spcFirstLastPara="1" tIns="45700" wrap="square">
                <a:noAutofit/>
              </a:bodyPr>
              <a:lstStyle/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7"/>
              <p:cNvSpPr txBox="1"/>
              <p:nvPr/>
            </p:nvSpPr>
            <p:spPr>
              <a:xfrm>
                <a:off x="3185461" y="2927212"/>
                <a:ext cx="63255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00" lIns="91425" numCol="1" rIns="91425" spcFirstLastPara="1" tIns="45700" wrap="square">
                <a:spAutoFit/>
              </a:bodyPr>
              <a:lstStyle/>
              <a:p>
                <a:pPr algn="l" indent="0" lvl="3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altLang="pt-BR" b="1" cap="none" i="0" lang="pt-BR" strike="noStrike" sz="1100" u="non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5 == 5</a:t>
                </a:r>
                <a:endParaRPr/>
              </a:p>
            </p:txBody>
          </p:sp>
        </p:grpSp>
      </p:grpSp>
      <p:grpSp>
        <p:nvGrpSpPr>
          <p:cNvPr id="216" name="Google Shape;216;p7"/>
          <p:cNvGrpSpPr/>
          <p:nvPr/>
        </p:nvGrpSpPr>
        <p:grpSpPr>
          <a:xfrm>
            <a:off x="5925469" y="2816977"/>
            <a:ext cx="2566645" cy="1601972"/>
            <a:chOff x="5925469" y="2745772"/>
            <a:chExt cx="2566645" cy="1601972"/>
          </a:xfrm>
        </p:grpSpPr>
        <p:sp>
          <p:nvSpPr>
            <p:cNvPr id="217" name="Google Shape;217;p7"/>
            <p:cNvSpPr/>
            <p:nvPr/>
          </p:nvSpPr>
          <p:spPr>
            <a:xfrm>
              <a:off x="5925469" y="2745772"/>
              <a:ext cx="2558903" cy="1601972"/>
            </a:xfrm>
            <a:prstGeom prst="roundRect">
              <a:avLst>
                <a:gd fmla="val 16667" name="adj"/>
              </a:avLst>
            </a:prstGeom>
            <a:solidFill>
              <a:srgbClr val="3B3B3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111204" y="2806925"/>
              <a:ext cx="85060" cy="63796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958804" y="2806925"/>
              <a:ext cx="85060" cy="63796"/>
            </a:xfrm>
            <a:prstGeom prst="ellipse">
              <a:avLst/>
            </a:prstGeom>
            <a:solidFill>
              <a:srgbClr val="1BB837"/>
            </a:solidFill>
            <a:ln cap="flat" cmpd="sng" w="25400">
              <a:solidFill>
                <a:srgbClr val="1BB837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802418" y="2806925"/>
              <a:ext cx="85060" cy="63796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rgbClr val="FFFF00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5933211" y="3064140"/>
              <a:ext cx="255890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altLang="pt-BR" b="1" cap="none" i="0" lang="pt-BR" strike="noStrike" sz="14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</a:t>
              </a:r>
              <a:r>
                <a:rPr altLang="pt-BR" b="1" cap="none" i="0" lang="pt-BR" strike="noStrike" sz="1400" u="non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altLang="pt-BR" b="1" cap="none" i="0" lang="pt-BR" strike="noStrike" sz="14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== </a:t>
              </a:r>
              <a:r>
                <a:rPr altLang="pt-BR" b="1" cap="none" i="0" lang="pt-BR" strike="noStrike" sz="1400" u="non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altLang="pt-BR" b="1" cap="none" i="0" lang="pt-BR" strike="noStrike" sz="14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1" cap="none" i="0" strike="noStrike" sz="14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altLang="pt-BR" b="1" cap="none" i="0" lang="pt-BR" strike="noStrike" sz="1400" u="non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altLang="pt-BR" b="1" cap="none" i="0" lang="pt-BR" strike="noStrike" sz="14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altLang="pt-BR" b="1" cap="none" i="0" lang="pt-BR" strike="noStrike" sz="1400" u="non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“Donut"</a:t>
              </a:r>
              <a:r>
                <a:rPr altLang="pt-BR" b="1" cap="none" i="0" lang="pt-BR" strike="noStrike" sz="14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altLang="pt-BR" b="1" cap="none" i="0" lang="pt-BR" strike="noStrike" sz="14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1" cap="none" i="0" strike="noStrike" sz="14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1" cap="none" i="0" lang="pt-BR" strike="noStrike" sz="14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altLang="pt-BR" b="1" cap="none" i="0" lang="pt-BR" strike="noStrike" sz="1400" u="non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altLang="pt-BR" b="1" cap="none" i="0" lang="pt-BR" strike="noStrike" sz="14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altLang="pt-BR" b="1" cap="none" i="0" lang="pt-BR" strike="noStrike" sz="1400" u="non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“Stop"</a:t>
              </a:r>
              <a:r>
                <a:rPr altLang="pt-BR" b="1" cap="none" i="0" lang="pt-BR" strike="noStrike" sz="14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1" cap="none" i="0" strike="noStrike" sz="14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altLang="pt-BR" lang="pt-BR" sz="2800">
                <a:solidFill>
                  <a:srgbClr val="2D2C9C"/>
                </a:solidFill>
              </a:rPr>
              <a:t>Operadores Lógicos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cap="none" i="0" lang="pt-BR" strike="noStrike" sz="20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IF/Elif/Else?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1167867" y="1658753"/>
            <a:ext cx="7111500" cy="4617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0" cap="none" i="0" lang="pt-BR" strike="noStrike" sz="1200" u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Além do IF e do Else no Python também usamos o Elif para fazer múltiplas validações, como no exemplo abaixo:</a:t>
            </a:r>
            <a:endParaRPr b="1" cap="none" i="0" strike="noStrike" sz="1200" u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30" name="Google Shape;230;p8"/>
          <p:cNvGrpSpPr/>
          <p:nvPr/>
        </p:nvGrpSpPr>
        <p:grpSpPr>
          <a:xfrm>
            <a:off x="5960911" y="2270386"/>
            <a:ext cx="2558903" cy="2376127"/>
            <a:chOff x="5960911" y="2270386"/>
            <a:chExt cx="2558903" cy="2376127"/>
          </a:xfrm>
        </p:grpSpPr>
        <p:sp>
          <p:nvSpPr>
            <p:cNvPr id="231" name="Google Shape;231;p8"/>
            <p:cNvSpPr/>
            <p:nvPr/>
          </p:nvSpPr>
          <p:spPr>
            <a:xfrm>
              <a:off x="5960911" y="2270386"/>
              <a:ext cx="2558903" cy="2376127"/>
            </a:xfrm>
            <a:prstGeom prst="roundRect">
              <a:avLst>
                <a:gd fmla="val 16667" name="adj"/>
              </a:avLst>
            </a:prstGeom>
            <a:solidFill>
              <a:srgbClr val="3B3B3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146646" y="2361091"/>
              <a:ext cx="85060" cy="94625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994246" y="2361091"/>
              <a:ext cx="85060" cy="94625"/>
            </a:xfrm>
            <a:prstGeom prst="ellipse">
              <a:avLst/>
            </a:prstGeom>
            <a:solidFill>
              <a:srgbClr val="1BB837"/>
            </a:solidFill>
            <a:ln cap="flat" cmpd="sng" w="25400">
              <a:solidFill>
                <a:srgbClr val="1BB837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837860" y="2361091"/>
              <a:ext cx="85060" cy="94625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rgbClr val="FFFF00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6060148" y="2546421"/>
              <a:ext cx="2367927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0" cap="none" i="0" lang="pt-BR" strike="noStrike" sz="12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mes = </a:t>
              </a:r>
              <a:r>
                <a:rPr altLang="pt-BR" b="0" cap="none" i="0" lang="pt-BR" strike="noStrike" sz="1200" u="non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cap="none" i="0" strike="noStrike" sz="12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altLang="pt-BR" b="0" cap="none" i="0" lang="pt-BR" strike="noStrike" sz="12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altLang="pt-BR" b="0" cap="none" i="0" lang="pt-BR" strike="noStrike" sz="1200" u="non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altLang="pt-BR" b="0" cap="none" i="0" lang="pt-BR" strike="noStrike" sz="12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mes == </a:t>
              </a:r>
              <a:r>
                <a:rPr altLang="pt-BR" b="0" cap="none" i="0" lang="pt-BR" strike="noStrike" sz="1200" u="non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cap="none" i="0" strike="noStrike" sz="12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0" cap="none" i="0" lang="pt-BR" strike="noStrike" sz="12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altLang="pt-BR" b="0" cap="none" i="0" lang="pt-BR" strike="noStrike" sz="1200" u="non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altLang="pt-BR" b="0" cap="none" i="0" lang="pt-BR" strike="noStrike" sz="1200" u="non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“Fevereiro"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cap="none" i="0" strike="noStrike" sz="12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0" cap="none" i="0" lang="pt-BR" strike="noStrike" sz="1200" u="non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elif</a:t>
              </a:r>
              <a:r>
                <a:rPr altLang="pt-BR" b="0" cap="none" i="0" lang="pt-BR" strike="noStrike" sz="12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mes == </a:t>
              </a:r>
              <a:r>
                <a:rPr altLang="pt-BR" b="0" cap="none" i="0" lang="pt-BR" strike="noStrike" sz="1200" u="non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cap="none" i="0" strike="noStrike" sz="12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0" cap="none" i="0" lang="pt-BR" strike="noStrike" sz="12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altLang="pt-BR" b="0" cap="none" i="0" lang="pt-BR" strike="noStrike" sz="1200" u="non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altLang="pt-BR" b="0" cap="none" i="0" lang="pt-BR" strike="noStrike" sz="1200" u="non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“Março"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cap="none" i="0" strike="noStrike" sz="12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0" cap="none" i="0" lang="pt-BR" strike="noStrike" sz="1200" u="non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cap="none" i="0" strike="noStrike" sz="12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pt-BR" b="0" cap="none" i="0" lang="pt-BR" strike="noStrike" sz="1200" u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altLang="pt-BR" b="0" cap="none" i="0" lang="pt-BR" strike="noStrike" sz="1200" u="non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altLang="pt-BR" b="0" cap="none" i="0" lang="pt-BR" strike="noStrike" sz="1200" u="non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“Esse mês não existe"</a:t>
              </a:r>
              <a:r>
                <a:rPr altLang="pt-BR" b="0" cap="none" i="0" lang="pt-BR" strike="noStrike" sz="1200" u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cap="none" i="0" strike="noStrike" sz="1200" u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2153152" y="1082356"/>
            <a:ext cx="4986491" cy="1250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altLang="pt-BR" b="1" cap="none" i="0" lang="pt-BR" strike="noStrike" sz="3600" u="none">
                <a:solidFill>
                  <a:srgbClr val="00B0F0"/>
                </a:solidFill>
                <a:latin typeface="Archivo"/>
                <a:ea typeface="Archivo"/>
                <a:cs typeface="Archivo"/>
                <a:sym typeface="Archivo"/>
              </a:rPr>
              <a:t>Agora vamos colocar a mão na massa!</a:t>
            </a:r>
            <a:endParaRPr/>
          </a:p>
        </p:txBody>
      </p:sp>
      <p:grpSp>
        <p:nvGrpSpPr>
          <p:cNvPr id="241" name="Google Shape;241;p9"/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242" name="Google Shape;242;p9"/>
            <p:cNvSpPr/>
            <p:nvPr/>
          </p:nvSpPr>
          <p:spPr>
            <a:xfrm>
              <a:off x="2594750" y="2719675"/>
              <a:ext cx="1165375" cy="2114550"/>
            </a:xfrm>
            <a:custGeom>
              <a:rect b="b" l="l" r="r" t="t"/>
              <a:pathLst>
                <a:path extrusionOk="0" h="84582" w="46615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789775" y="2435350"/>
              <a:ext cx="630725" cy="587200"/>
            </a:xfrm>
            <a:custGeom>
              <a:rect b="b" l="l" r="r" t="t"/>
              <a:pathLst>
                <a:path extrusionOk="0" h="23488" w="25229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934750" y="2438325"/>
              <a:ext cx="485750" cy="557375"/>
            </a:xfrm>
            <a:custGeom>
              <a:rect b="b" l="l" r="r" t="t"/>
              <a:pathLst>
                <a:path extrusionOk="0" h="22295" w="1943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642275" y="3463150"/>
              <a:ext cx="711025" cy="320125"/>
            </a:xfrm>
            <a:custGeom>
              <a:rect b="b" l="l" r="r" t="t"/>
              <a:pathLst>
                <a:path extrusionOk="0" h="12805" w="28441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466625" y="2814400"/>
              <a:ext cx="343525" cy="878875"/>
            </a:xfrm>
            <a:custGeom>
              <a:rect b="b" l="l" r="r" t="t"/>
              <a:pathLst>
                <a:path extrusionOk="0" h="35155" w="13741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319050" y="3481950"/>
              <a:ext cx="513600" cy="276250"/>
            </a:xfrm>
            <a:custGeom>
              <a:rect b="b" l="l" r="r" t="t"/>
              <a:pathLst>
                <a:path extrusionOk="0" h="11050" w="20544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2838175" y="2123600"/>
              <a:ext cx="278200" cy="443550"/>
            </a:xfrm>
            <a:custGeom>
              <a:rect b="b" l="l" r="r" t="t"/>
              <a:pathLst>
                <a:path extrusionOk="0" h="17742" w="11128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514775" y="2732425"/>
              <a:ext cx="385100" cy="772400"/>
            </a:xfrm>
            <a:custGeom>
              <a:rect b="b" l="l" r="r" t="t"/>
              <a:pathLst>
                <a:path extrusionOk="0" h="30896" w="15404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838925" y="2004200"/>
              <a:ext cx="614650" cy="834825"/>
            </a:xfrm>
            <a:custGeom>
              <a:rect b="b" l="l" r="r" t="t"/>
              <a:pathLst>
                <a:path extrusionOk="0" h="33393" w="24586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2699700" y="3255525"/>
              <a:ext cx="370300" cy="414650"/>
            </a:xfrm>
            <a:custGeom>
              <a:rect b="b" l="l" r="r" t="t"/>
              <a:pathLst>
                <a:path extrusionOk="0" h="16586" w="14812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2842725" y="2570975"/>
              <a:ext cx="289575" cy="805000"/>
            </a:xfrm>
            <a:custGeom>
              <a:rect b="b" l="l" r="r" t="t"/>
              <a:pathLst>
                <a:path extrusionOk="0" h="32200" w="11583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041375" y="2715725"/>
              <a:ext cx="295275" cy="893775"/>
            </a:xfrm>
            <a:custGeom>
              <a:rect b="b" l="l" r="r" t="t"/>
              <a:pathLst>
                <a:path extrusionOk="0" h="35751" w="11811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405725" y="3638200"/>
              <a:ext cx="652850" cy="1190650"/>
            </a:xfrm>
            <a:custGeom>
              <a:rect b="b" l="l" r="r" t="t"/>
              <a:pathLst>
                <a:path extrusionOk="0" h="47626" w="26114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363875" y="3638200"/>
              <a:ext cx="694700" cy="1196025"/>
            </a:xfrm>
            <a:custGeom>
              <a:rect b="b" l="l" r="r" t="t"/>
              <a:pathLst>
                <a:path extrusionOk="0" h="47841" w="27788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704700" y="3519250"/>
              <a:ext cx="936600" cy="1314975"/>
            </a:xfrm>
            <a:custGeom>
              <a:rect b="b" l="l" r="r" t="t"/>
              <a:pathLst>
                <a:path extrusionOk="0" h="52599" w="37464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000400" y="2515625"/>
              <a:ext cx="1241825" cy="1254350"/>
            </a:xfrm>
            <a:custGeom>
              <a:rect b="b" l="l" r="r" t="t"/>
              <a:pathLst>
                <a:path extrusionOk="0" h="50174" w="49673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069250" y="2167775"/>
              <a:ext cx="306175" cy="843250"/>
            </a:xfrm>
            <a:custGeom>
              <a:rect b="b" l="l" r="r" t="t"/>
              <a:pathLst>
                <a:path extrusionOk="0" h="33730" w="12247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284275" y="2496425"/>
              <a:ext cx="243000" cy="640375"/>
            </a:xfrm>
            <a:custGeom>
              <a:rect b="b" l="l" r="r" t="t"/>
              <a:pathLst>
                <a:path extrusionOk="0" h="25615" w="972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284250" y="2496425"/>
              <a:ext cx="243025" cy="606550"/>
            </a:xfrm>
            <a:custGeom>
              <a:rect b="b" l="l" r="r" t="t"/>
              <a:pathLst>
                <a:path extrusionOk="0" h="24262" w="9721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063150" y="1862700"/>
              <a:ext cx="596500" cy="836250"/>
            </a:xfrm>
            <a:custGeom>
              <a:rect b="b" l="l" r="r" t="t"/>
              <a:pathLst>
                <a:path extrusionOk="0" h="33450" w="2386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51275" y="1877050"/>
              <a:ext cx="1014225" cy="1088375"/>
            </a:xfrm>
            <a:custGeom>
              <a:rect b="b" l="l" r="r" t="t"/>
              <a:pathLst>
                <a:path extrusionOk="0" h="43535" w="40569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130600" y="3498500"/>
              <a:ext cx="725025" cy="1310725"/>
            </a:xfrm>
            <a:custGeom>
              <a:rect b="b" l="l" r="r" t="t"/>
              <a:pathLst>
                <a:path extrusionOk="0" h="52429" w="29001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664175" y="3234975"/>
              <a:ext cx="1663475" cy="1531425"/>
            </a:xfrm>
            <a:custGeom>
              <a:rect b="b" l="l" r="r" t="t"/>
              <a:pathLst>
                <a:path extrusionOk="0" h="61257" w="66539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299800" y="2878200"/>
              <a:ext cx="437475" cy="643575"/>
            </a:xfrm>
            <a:custGeom>
              <a:rect b="b" l="l" r="r" t="t"/>
              <a:pathLst>
                <a:path extrusionOk="0" h="25743" w="17499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4299800" y="2878200"/>
              <a:ext cx="434100" cy="455575"/>
            </a:xfrm>
            <a:custGeom>
              <a:rect b="b" l="l" r="r" t="t"/>
              <a:pathLst>
                <a:path extrusionOk="0" h="18223" w="17364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171550" y="2440775"/>
              <a:ext cx="555900" cy="797925"/>
            </a:xfrm>
            <a:custGeom>
              <a:rect b="b" l="l" r="r" t="t"/>
              <a:pathLst>
                <a:path extrusionOk="0" h="31917" w="22236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4686175" y="2729200"/>
              <a:ext cx="91250" cy="187500"/>
            </a:xfrm>
            <a:custGeom>
              <a:rect b="b" l="l" r="r" t="t"/>
              <a:pathLst>
                <a:path extrusionOk="0" h="7500" w="365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4155800" y="2397625"/>
              <a:ext cx="635925" cy="440775"/>
            </a:xfrm>
            <a:custGeom>
              <a:rect b="b" l="l" r="r" t="t"/>
              <a:pathLst>
                <a:path extrusionOk="0" h="17631" w="25437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140675" y="3278750"/>
              <a:ext cx="349150" cy="417050"/>
            </a:xfrm>
            <a:custGeom>
              <a:rect b="b" l="l" r="r" t="t"/>
              <a:pathLst>
                <a:path extrusionOk="0" h="16682" w="13966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536625" y="3275600"/>
              <a:ext cx="344525" cy="431725"/>
            </a:xfrm>
            <a:custGeom>
              <a:rect b="b" l="l" r="r" t="t"/>
              <a:pathLst>
                <a:path extrusionOk="0" h="17269" w="13781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4155975" y="3214950"/>
              <a:ext cx="333975" cy="464625"/>
            </a:xfrm>
            <a:custGeom>
              <a:rect b="b" l="l" r="r" t="t"/>
              <a:pathLst>
                <a:path extrusionOk="0" h="18585" w="13359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4536750" y="3189400"/>
              <a:ext cx="332075" cy="511175"/>
            </a:xfrm>
            <a:custGeom>
              <a:rect b="b" l="l" r="r" t="t"/>
              <a:pathLst>
                <a:path extrusionOk="0" h="20447" w="13283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038050" y="3551950"/>
              <a:ext cx="503425" cy="1002925"/>
            </a:xfrm>
            <a:custGeom>
              <a:rect b="b" l="l" r="r" t="t"/>
              <a:pathLst>
                <a:path extrusionOk="0" h="40117" w="20137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4736425" y="4350775"/>
              <a:ext cx="818950" cy="483450"/>
            </a:xfrm>
            <a:custGeom>
              <a:rect b="b" l="l" r="r" t="t"/>
              <a:pathLst>
                <a:path extrusionOk="0" h="19338" w="32758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4036300" y="4552300"/>
              <a:ext cx="825900" cy="281925"/>
            </a:xfrm>
            <a:custGeom>
              <a:rect b="b" l="l" r="r" t="t"/>
              <a:pathLst>
                <a:path extrusionOk="0" h="11277" w="33036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074650" y="2672900"/>
              <a:ext cx="1105475" cy="1408775"/>
            </a:xfrm>
            <a:custGeom>
              <a:rect b="b" l="l" r="r" t="t"/>
              <a:pathLst>
                <a:path extrusionOk="0" h="56351" w="44219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294225" y="3887450"/>
              <a:ext cx="863125" cy="333175"/>
            </a:xfrm>
            <a:custGeom>
              <a:rect b="b" l="l" r="r" t="t"/>
              <a:pathLst>
                <a:path extrusionOk="0" h="13327" w="34525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365100" y="3389875"/>
              <a:ext cx="318675" cy="306950"/>
            </a:xfrm>
            <a:custGeom>
              <a:rect b="b" l="l" r="r" t="t"/>
              <a:pathLst>
                <a:path extrusionOk="0" h="12278" w="12747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314775" y="2838350"/>
              <a:ext cx="201275" cy="619025"/>
            </a:xfrm>
            <a:custGeom>
              <a:rect b="b" l="l" r="r" t="t"/>
              <a:pathLst>
                <a:path extrusionOk="0" h="24761" w="8051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88425" y="3944575"/>
              <a:ext cx="473100" cy="889650"/>
            </a:xfrm>
            <a:custGeom>
              <a:rect b="b" l="l" r="r" t="t"/>
              <a:pathLst>
                <a:path extrusionOk="0" h="35586" w="18924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804250" y="3944575"/>
              <a:ext cx="401900" cy="889650"/>
            </a:xfrm>
            <a:custGeom>
              <a:rect b="b" l="l" r="r" t="t"/>
              <a:pathLst>
                <a:path extrusionOk="0" h="35586" w="16076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472000" y="3912600"/>
              <a:ext cx="734150" cy="921625"/>
            </a:xfrm>
            <a:custGeom>
              <a:rect b="b" l="l" r="r" t="t"/>
              <a:pathLst>
                <a:path extrusionOk="0" h="36865" w="29366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169600" y="2177125"/>
              <a:ext cx="1393475" cy="1986775"/>
            </a:xfrm>
            <a:custGeom>
              <a:rect b="b" l="l" r="r" t="t"/>
              <a:pathLst>
                <a:path extrusionOk="0" h="79471" w="55739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813450" y="1987225"/>
              <a:ext cx="445075" cy="604225"/>
            </a:xfrm>
            <a:custGeom>
              <a:rect b="b" l="l" r="r" t="t"/>
              <a:pathLst>
                <a:path extrusionOk="0" h="24169" w="17803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037425" y="2078375"/>
              <a:ext cx="221100" cy="401700"/>
            </a:xfrm>
            <a:custGeom>
              <a:rect b="b" l="l" r="r" t="t"/>
              <a:pathLst>
                <a:path extrusionOk="0" h="16068" w="8844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062775" y="1834125"/>
              <a:ext cx="510375" cy="585200"/>
            </a:xfrm>
            <a:custGeom>
              <a:rect b="b" l="l" r="r" t="t"/>
              <a:pathLst>
                <a:path extrusionOk="0" h="23408" w="20415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123775" y="1725425"/>
              <a:ext cx="564925" cy="391900"/>
            </a:xfrm>
            <a:custGeom>
              <a:rect b="b" l="l" r="r" t="t"/>
              <a:pathLst>
                <a:path extrusionOk="0" h="15676" w="22597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108475" y="2334775"/>
              <a:ext cx="628525" cy="1260225"/>
            </a:xfrm>
            <a:custGeom>
              <a:rect b="b" l="l" r="r" t="t"/>
              <a:pathLst>
                <a:path extrusionOk="0" h="50409" w="25141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050225" y="3149650"/>
              <a:ext cx="801925" cy="478750"/>
            </a:xfrm>
            <a:custGeom>
              <a:rect b="b" l="l" r="r" t="t"/>
              <a:pathLst>
                <a:path extrusionOk="0" h="19150" w="32077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250250" y="3220200"/>
              <a:ext cx="1140775" cy="431925"/>
            </a:xfrm>
            <a:custGeom>
              <a:rect b="b" l="l" r="r" t="t"/>
              <a:pathLst>
                <a:path extrusionOk="0" h="17277" w="45631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975075" y="4787175"/>
              <a:ext cx="753125" cy="98925"/>
            </a:xfrm>
            <a:custGeom>
              <a:rect b="b" l="l" r="r" t="t"/>
              <a:pathLst>
                <a:path extrusionOk="0" h="3957" w="30125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466750" y="3810850"/>
              <a:ext cx="1838875" cy="1075250"/>
            </a:xfrm>
            <a:custGeom>
              <a:rect b="b" l="l" r="r" t="t"/>
              <a:pathLst>
                <a:path extrusionOk="0" h="43010" w="73555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8000">
                  <a:srgbClr val="BFBFBF"/>
                </a:gs>
                <a:gs pos="89000">
                  <a:srgbClr val="7F7F7F"/>
                </a:gs>
                <a:gs pos="100000">
                  <a:srgbClr val="7F7F7F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" id="294" name="Google Shape;2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754" y="4574998"/>
            <a:ext cx="1009249" cy="31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D1B267EEF4841AF5B5F0460378345" ma:contentTypeVersion="10" ma:contentTypeDescription="Create a new document." ma:contentTypeScope="" ma:versionID="dc263e7b8c589808028cbb77f0865603">
  <xsd:schema xmlns:xsd="http://www.w3.org/2001/XMLSchema" xmlns:xs="http://www.w3.org/2001/XMLSchema" xmlns:p="http://schemas.microsoft.com/office/2006/metadata/properties" xmlns:ns2="6c2544fb-bf35-4c8d-b798-73270c86af67" xmlns:ns3="65374607-9be2-478f-aac1-fd5030952332" targetNamespace="http://schemas.microsoft.com/office/2006/metadata/properties" ma:root="true" ma:fieldsID="bc06a1e6e59eda33cd4372741443b6de" ns2:_="" ns3:_="">
    <xsd:import namespace="6c2544fb-bf35-4c8d-b798-73270c86af67"/>
    <xsd:import namespace="65374607-9be2-478f-aac1-fd50309523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544fb-bf35-4c8d-b798-73270c86a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74607-9be2-478f-aac1-fd50309523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CEDB1B-14EF-4079-ADA2-0C569F236F5E}"/>
</file>

<file path=customXml/itemProps2.xml><?xml version="1.0" encoding="utf-8"?>
<ds:datastoreItem xmlns:ds="http://schemas.openxmlformats.org/officeDocument/2006/customXml" ds:itemID="{7CBB3133-DFE5-4D1E-B292-A3BA62B3B776}"/>
</file>

<file path=customXml/itemProps3.xml><?xml version="1.0" encoding="utf-8"?>
<ds:datastoreItem xmlns:ds="http://schemas.openxmlformats.org/officeDocument/2006/customXml" ds:itemID="{484C4958-39BF-4523-980D-08070CA6B7C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0x010100802D1B267EEF4841AF5B5F0460378345</vt:lpwstr>
  </property>
</Properties>
</file>