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014FAEF-FD5B-467F-80F7-EAC99B869AF8}">
  <a:tblStyle styleId="{B014FAEF-FD5B-467F-80F7-EAC99B869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6ae7ca33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6ae7ca3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6ae7ca33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d6ae7ca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6ae7ca33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d6ae7ca3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6ae7ca33_0_1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d6ae7ca3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6ae7ca33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d6ae7ca3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6ae7ca33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6ae7ca3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6ae7ca33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6ae7ca3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6ae7ca33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6ae7ca3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6ae7ca33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6ae7ca3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d6ae7ca33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d6ae7ca3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Estudo de Caso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Prevenção de casos de dengue em San Juan e Iquitos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18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Iquitos</a:t>
            </a:r>
            <a:endParaRPr/>
          </a:p>
        </p:txBody>
      </p:sp>
      <p:grpSp>
        <p:nvGrpSpPr>
          <p:cNvPr id="129" name="Google Shape;129;p22"/>
          <p:cNvGrpSpPr/>
          <p:nvPr/>
        </p:nvGrpSpPr>
        <p:grpSpPr>
          <a:xfrm>
            <a:off x="6137975" y="1304875"/>
            <a:ext cx="2628925" cy="3416400"/>
            <a:chOff x="431925" y="1304875"/>
            <a:chExt cx="2628925" cy="3416400"/>
          </a:xfrm>
        </p:grpSpPr>
        <p:sp>
          <p:nvSpPr>
            <p:cNvPr id="130" name="Google Shape;130;p2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2"/>
          <p:cNvSpPr txBox="1"/>
          <p:nvPr>
            <p:ph idx="4294967295" type="body"/>
          </p:nvPr>
        </p:nvSpPr>
        <p:spPr>
          <a:xfrm>
            <a:off x="621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Propostas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2"/>
          <p:cNvSpPr txBox="1"/>
          <p:nvPr>
            <p:ph idx="4294967295" type="body"/>
          </p:nvPr>
        </p:nvSpPr>
        <p:spPr>
          <a:xfrm>
            <a:off x="62143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Investimento em saneamento básico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Campanhas de conscientização;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Uso de pesticidas em momentos de aumento de casos</a:t>
            </a:r>
            <a:endParaRPr sz="1600"/>
          </a:p>
        </p:txBody>
      </p:sp>
      <p:grpSp>
        <p:nvGrpSpPr>
          <p:cNvPr id="134" name="Google Shape;134;p22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35" name="Google Shape;135;p22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22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2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Falta de saneamento básico na cidade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Clima equatorial com chuvas constantes</a:t>
            </a:r>
            <a:endParaRPr sz="1600"/>
          </a:p>
        </p:txBody>
      </p:sp>
      <p:grpSp>
        <p:nvGrpSpPr>
          <p:cNvPr id="139" name="Google Shape;139;p22"/>
          <p:cNvGrpSpPr/>
          <p:nvPr/>
        </p:nvGrpSpPr>
        <p:grpSpPr>
          <a:xfrm>
            <a:off x="428425" y="1304875"/>
            <a:ext cx="2632500" cy="3416400"/>
            <a:chOff x="6212550" y="1304875"/>
            <a:chExt cx="2632500" cy="3416400"/>
          </a:xfrm>
        </p:grpSpPr>
        <p:sp>
          <p:nvSpPr>
            <p:cNvPr id="140" name="Google Shape;140;p22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22"/>
          <p:cNvSpPr txBox="1"/>
          <p:nvPr>
            <p:ph idx="4294967295" type="body"/>
          </p:nvPr>
        </p:nvSpPr>
        <p:spPr>
          <a:xfrm>
            <a:off x="497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2"/>
          <p:cNvSpPr txBox="1"/>
          <p:nvPr>
            <p:ph idx="4294967295" type="body"/>
          </p:nvPr>
        </p:nvSpPr>
        <p:spPr>
          <a:xfrm>
            <a:off x="5750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Cidade localizada na floresta amazônica, caracterizada por umidade constante e aumento de casos condicionado à temperatura. Cidade carece de projetos de urbanização.</a:t>
            </a:r>
            <a:endParaRPr sz="1600"/>
          </a:p>
        </p:txBody>
      </p:sp>
      <p:sp>
        <p:nvSpPr>
          <p:cNvPr id="144" name="Google Shape;144;p22"/>
          <p:cNvSpPr txBox="1"/>
          <p:nvPr>
            <p:ph idx="4294967295" type="body"/>
          </p:nvPr>
        </p:nvSpPr>
        <p:spPr>
          <a:xfrm>
            <a:off x="311700" y="757450"/>
            <a:ext cx="84552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Campanhas de prevenção, ações de combate e cuidado e questões urbanas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5" y="965200"/>
            <a:ext cx="8056950" cy="32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184750"/>
            <a:ext cx="2315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Iquitos</a:t>
            </a:r>
            <a:endParaRPr/>
          </a:p>
        </p:txBody>
      </p:sp>
      <p:sp>
        <p:nvSpPr>
          <p:cNvPr id="151" name="Google Shape;151;p23"/>
          <p:cNvSpPr txBox="1"/>
          <p:nvPr>
            <p:ph idx="4294967295" type="body"/>
          </p:nvPr>
        </p:nvSpPr>
        <p:spPr>
          <a:xfrm>
            <a:off x="344400" y="4386050"/>
            <a:ext cx="84552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Clima constantemente chuvoso dificulta encontrar correlação entre precipitação e número de casos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184750"/>
            <a:ext cx="2315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Iquitos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3" y="1219700"/>
            <a:ext cx="795337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/>
          <p:nvPr/>
        </p:nvSpPr>
        <p:spPr>
          <a:xfrm>
            <a:off x="5131100" y="1425300"/>
            <a:ext cx="2887800" cy="2156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1834300" y="1859100"/>
            <a:ext cx="17847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Surtos ocorrem em temperaturas maiores</a:t>
            </a:r>
            <a:endParaRPr/>
          </a:p>
        </p:txBody>
      </p:sp>
      <p:cxnSp>
        <p:nvCxnSpPr>
          <p:cNvPr id="160" name="Google Shape;160;p24"/>
          <p:cNvCxnSpPr>
            <a:stCxn id="159" idx="3"/>
          </p:cNvCxnSpPr>
          <p:nvPr/>
        </p:nvCxnSpPr>
        <p:spPr>
          <a:xfrm>
            <a:off x="3619000" y="2367300"/>
            <a:ext cx="1264200" cy="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>
            <a:off x="694075" y="1065875"/>
            <a:ext cx="7746300" cy="329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184750"/>
            <a:ext cx="2315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Iquitos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13" y="1170150"/>
            <a:ext cx="7604974" cy="311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>
            <p:ph idx="4294967295" type="body"/>
          </p:nvPr>
        </p:nvSpPr>
        <p:spPr>
          <a:xfrm>
            <a:off x="3492500" y="1170150"/>
            <a:ext cx="25308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Média de casos por mês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1397700" y="827875"/>
            <a:ext cx="6608700" cy="353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700" y="827875"/>
            <a:ext cx="6559701" cy="35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184750"/>
            <a:ext cx="2315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Iquitos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conto de duas cidades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Cidades diferentes trazem diferentes situações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5048725" y="147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{B014FAEF-FD5B-467F-80F7-EAC99B869AF8}</a:tableStyleId>
              </a:tblPr>
              <a:tblGrid>
                <a:gridCol w="1510300"/>
                <a:gridCol w="902975"/>
                <a:gridCol w="1039350"/>
              </a:tblGrid>
              <a:tr h="42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Cidade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Iquitos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San Juan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População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466k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347k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Densidade Populacional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311 hab / km²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1743</a:t>
                      </a:r>
                      <a:r>
                        <a:rPr lang="en" sz="1600"/>
                        <a:t> hab / km²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Média de casos / Semana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7,5 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34,1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8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 Juan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3" y="985838"/>
            <a:ext cx="79533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8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Iquitos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5" y="965200"/>
            <a:ext cx="8056950" cy="32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1640100"/>
            <a:ext cx="85206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“Por ser um mosquito que vive perto do homem, sua presença é mais comum em áreas urbanas e a infestação é mais intensa em áreas com alta densidade populacional” - Fiocruz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 Juan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301" y="2259050"/>
            <a:ext cx="938075" cy="62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8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 Juan</a:t>
            </a:r>
            <a:endParaRPr/>
          </a:p>
        </p:txBody>
      </p:sp>
      <p:grpSp>
        <p:nvGrpSpPr>
          <p:cNvPr id="91" name="Google Shape;91;p19"/>
          <p:cNvGrpSpPr/>
          <p:nvPr/>
        </p:nvGrpSpPr>
        <p:grpSpPr>
          <a:xfrm>
            <a:off x="6137975" y="1304875"/>
            <a:ext cx="2628925" cy="3416400"/>
            <a:chOff x="431925" y="1304875"/>
            <a:chExt cx="2628925" cy="3416400"/>
          </a:xfrm>
        </p:grpSpPr>
        <p:sp>
          <p:nvSpPr>
            <p:cNvPr id="92" name="Google Shape;92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9"/>
          <p:cNvSpPr txBox="1"/>
          <p:nvPr>
            <p:ph idx="4294967295" type="body"/>
          </p:nvPr>
        </p:nvSpPr>
        <p:spPr>
          <a:xfrm>
            <a:off x="621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Propostas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9"/>
          <p:cNvSpPr txBox="1"/>
          <p:nvPr>
            <p:ph idx="4294967295" type="body"/>
          </p:nvPr>
        </p:nvSpPr>
        <p:spPr>
          <a:xfrm>
            <a:off x="62143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Criar mutirão para combate em focos do mosquito;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Criação de depósitos para objetos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Campanhas de conscientização;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Investimento em reflorestamento</a:t>
            </a:r>
            <a:endParaRPr sz="1600"/>
          </a:p>
        </p:txBody>
      </p:sp>
      <p:grpSp>
        <p:nvGrpSpPr>
          <p:cNvPr id="96" name="Google Shape;96;p19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7" name="Google Shape;97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9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9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Acúmulo de água decorrente de chuvas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Urbanização desordenada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Ambiente favorável ao mosquito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Falta de conscientização</a:t>
            </a:r>
            <a:endParaRPr sz="1600"/>
          </a:p>
        </p:txBody>
      </p:sp>
      <p:grpSp>
        <p:nvGrpSpPr>
          <p:cNvPr id="101" name="Google Shape;101;p19"/>
          <p:cNvGrpSpPr/>
          <p:nvPr/>
        </p:nvGrpSpPr>
        <p:grpSpPr>
          <a:xfrm>
            <a:off x="428425" y="1304875"/>
            <a:ext cx="2632500" cy="3416400"/>
            <a:chOff x="6212550" y="1304875"/>
            <a:chExt cx="2632500" cy="3416400"/>
          </a:xfrm>
        </p:grpSpPr>
        <p:sp>
          <p:nvSpPr>
            <p:cNvPr id="102" name="Google Shape;102;p19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9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9"/>
          <p:cNvSpPr txBox="1"/>
          <p:nvPr>
            <p:ph idx="4294967295" type="body"/>
          </p:nvPr>
        </p:nvSpPr>
        <p:spPr>
          <a:xfrm>
            <a:off x="5053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Ambiente urbano com alta densidade populacional explica alto número de casos e aumento de casos condicionado às chuvas.</a:t>
            </a:r>
            <a:endParaRPr sz="1600"/>
          </a:p>
        </p:txBody>
      </p:sp>
      <p:sp>
        <p:nvSpPr>
          <p:cNvPr id="105" name="Google Shape;105;p19"/>
          <p:cNvSpPr txBox="1"/>
          <p:nvPr>
            <p:ph idx="4294967295" type="body"/>
          </p:nvPr>
        </p:nvSpPr>
        <p:spPr>
          <a:xfrm>
            <a:off x="311700" y="757450"/>
            <a:ext cx="84552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Campanhas de prevenção, ações de combate e cuidado e questões urbanas</a:t>
            </a:r>
            <a:endParaRPr sz="1600"/>
          </a:p>
        </p:txBody>
      </p: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497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8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 Juan</a:t>
            </a:r>
            <a:endParaRPr/>
          </a:p>
        </p:txBody>
      </p:sp>
      <p:sp>
        <p:nvSpPr>
          <p:cNvPr id="112" name="Google Shape;112;p20"/>
          <p:cNvSpPr txBox="1"/>
          <p:nvPr>
            <p:ph idx="4294967295" type="body"/>
          </p:nvPr>
        </p:nvSpPr>
        <p:spPr>
          <a:xfrm>
            <a:off x="311700" y="757450"/>
            <a:ext cx="84552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Campanhas de prevenção, ações de combate e cuidado e questões urbanas</a:t>
            </a:r>
            <a:endParaRPr sz="16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3" y="1299100"/>
            <a:ext cx="7953375" cy="317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0"/>
          <p:cNvCxnSpPr/>
          <p:nvPr/>
        </p:nvCxnSpPr>
        <p:spPr>
          <a:xfrm>
            <a:off x="4387475" y="2677100"/>
            <a:ext cx="545100" cy="4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0"/>
          <p:cNvSpPr txBox="1"/>
          <p:nvPr/>
        </p:nvSpPr>
        <p:spPr>
          <a:xfrm>
            <a:off x="3675300" y="1908800"/>
            <a:ext cx="16224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Aumento de casos após período chuvoso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1311700" y="2082325"/>
            <a:ext cx="16224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Queda de casos após período seco</a:t>
            </a:r>
            <a:endParaRPr/>
          </a:p>
        </p:txBody>
      </p:sp>
      <p:cxnSp>
        <p:nvCxnSpPr>
          <p:cNvPr id="117" name="Google Shape;117;p20"/>
          <p:cNvCxnSpPr/>
          <p:nvPr/>
        </p:nvCxnSpPr>
        <p:spPr>
          <a:xfrm>
            <a:off x="2007825" y="2900200"/>
            <a:ext cx="756300" cy="8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88875" y="2150850"/>
            <a:ext cx="209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Iquitos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400" y="2259050"/>
            <a:ext cx="938335" cy="6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