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67" r:id="rId7"/>
    <p:sldId id="269" r:id="rId8"/>
    <p:sldId id="270" r:id="rId9"/>
    <p:sldId id="264" r:id="rId10"/>
    <p:sldId id="271" r:id="rId11"/>
    <p:sldId id="272" r:id="rId12"/>
    <p:sldId id="265" r:id="rId13"/>
    <p:sldId id="273" r:id="rId14"/>
    <p:sldId id="261" r:id="rId15"/>
  </p:sldIdLst>
  <p:sldSz cx="24384000" cy="13716000"/>
  <p:notesSz cx="6858000" cy="9144000"/>
  <p:embeddedFontLst>
    <p:embeddedFont>
      <p:font typeface="DM Sans" panose="020B0604020202020204" charset="0"/>
      <p:regular r:id="rId17"/>
      <p:bold r:id="rId18"/>
      <p:italic r:id="rId19"/>
      <p:boldItalic r:id="rId20"/>
    </p:embeddedFont>
    <p:embeddedFont>
      <p:font typeface="DM Sans Medium" panose="020B0604020202020204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Helvetica Neue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632">
          <p15:clr>
            <a:srgbClr val="9AA0A6"/>
          </p15:clr>
        </p15:guide>
        <p15:guide id="2" pos="1493">
          <p15:clr>
            <a:srgbClr val="9AA0A6"/>
          </p15:clr>
        </p15:guide>
        <p15:guide id="3" orient="horz" pos="1080">
          <p15:clr>
            <a:srgbClr val="9AA0A6"/>
          </p15:clr>
        </p15:guide>
        <p15:guide id="4" orient="horz" pos="1800">
          <p15:clr>
            <a:srgbClr val="9AA0A6"/>
          </p15:clr>
        </p15:guide>
        <p15:guide id="5" orient="horz" pos="7992">
          <p15:clr>
            <a:srgbClr val="9AA0A6"/>
          </p15:clr>
        </p15:guide>
        <p15:guide id="6" orient="horz" pos="8012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8oP5wPsZ1F2idT0tJFHzuMlIl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834" y="84"/>
      </p:cViewPr>
      <p:guideLst>
        <p:guide orient="horz" pos="7632"/>
        <p:guide pos="1493"/>
        <p:guide orient="horz" pos="1080"/>
        <p:guide orient="horz" pos="1800"/>
        <p:guide orient="horz" pos="7992"/>
        <p:guide orient="horz" pos="80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a80a393d7_1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ba80a393d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py 1">
  <p:cSld name="TITLE_AND_BODY_1">
    <p:bg>
      <p:bgPr>
        <a:solidFill>
          <a:srgbClr val="3359E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3163372" y="1502256"/>
            <a:ext cx="21005801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3163372" y="5115638"/>
            <a:ext cx="21005801" cy="929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2pPr>
            <a:lvl3pPr marL="1371600" lvl="2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3pPr>
            <a:lvl4pPr marL="1828800" lvl="3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4pPr>
            <a:lvl5pPr marL="2286000" lvl="4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>
            <a:spLocks noGrp="1"/>
          </p:cNvSpPr>
          <p:nvPr>
            <p:ph type="pic" idx="2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>
            <a:spLocks noGrp="1"/>
          </p:cNvSpPr>
          <p:nvPr>
            <p:ph type="pic" idx="2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7"/>
          <p:cNvSpPr>
            <a:spLocks noGrp="1"/>
          </p:cNvSpPr>
          <p:nvPr>
            <p:ph type="pic" idx="3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7"/>
          <p:cNvSpPr>
            <a:spLocks noGrp="1"/>
          </p:cNvSpPr>
          <p:nvPr>
            <p:ph type="pic" idx="4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>
            <a:spLocks noGrp="1"/>
          </p:cNvSpPr>
          <p:nvPr>
            <p:ph type="pic" idx="2"/>
          </p:nvPr>
        </p:nvSpPr>
        <p:spPr>
          <a:xfrm>
            <a:off x="0" y="-1291579"/>
            <a:ext cx="29260800" cy="1950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">
  <p:cSld name="Título e Subtítulo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py" type="tx">
  <p:cSld name="TITLE_AND_BODY">
    <p:bg>
      <p:bgPr>
        <a:solidFill>
          <a:srgbClr val="3359EB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/>
          <p:nvPr/>
        </p:nvSpPr>
        <p:spPr>
          <a:xfrm rot="-5400000">
            <a:off x="-248229" y="10593148"/>
            <a:ext cx="2617160" cy="43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M Sans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future is blue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450" y="12269735"/>
            <a:ext cx="431800" cy="42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3">
    <p:bg>
      <p:bgPr>
        <a:solidFill>
          <a:srgbClr val="ECECEC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/>
        </p:nvSpPr>
        <p:spPr>
          <a:xfrm rot="-5400000">
            <a:off x="-248300" y="10593178"/>
            <a:ext cx="26172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2000"/>
              <a:buFont typeface="DM Sans"/>
              <a:buNone/>
            </a:pPr>
            <a:r>
              <a:rPr lang="en-US" sz="2000" b="1" i="0" u="none" strike="noStrike" cap="non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the future is blue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0" name="Google Shape;2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464" y="12269213"/>
            <a:ext cx="429768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2">
    <p:bg>
      <p:bgPr>
        <a:solidFill>
          <a:srgbClr val="FF59EB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/>
        </p:nvSpPr>
        <p:spPr>
          <a:xfrm rot="-5400000">
            <a:off x="-248300" y="10593178"/>
            <a:ext cx="26172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2000"/>
              <a:buFont typeface="DM Sans"/>
              <a:buNone/>
            </a:pPr>
            <a:r>
              <a:rPr lang="en-US" sz="2000" b="1" i="0" u="none" strike="noStrike" cap="non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the future is blue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464" y="12269213"/>
            <a:ext cx="429768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/>
          <p:nvPr/>
        </p:nvSpPr>
        <p:spPr>
          <a:xfrm rot="-5400000">
            <a:off x="-248300" y="10593178"/>
            <a:ext cx="26172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2000"/>
              <a:buFont typeface="DM Sans"/>
              <a:buNone/>
            </a:pPr>
            <a:r>
              <a:rPr lang="en-US" sz="2000" b="1" i="0" u="none" strike="noStrike" cap="non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the future is blue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7" name="Google Shape;2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464" y="12269213"/>
            <a:ext cx="429768" cy="429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6975" y="469900"/>
            <a:ext cx="8760289" cy="127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>
            <a:spLocks noGrp="1"/>
          </p:cNvSpPr>
          <p:nvPr>
            <p:ph type="pic" idx="2"/>
          </p:nvPr>
        </p:nvSpPr>
        <p:spPr>
          <a:xfrm>
            <a:off x="2921000" y="330200"/>
            <a:ext cx="18541999" cy="920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>
            <a:spLocks noGrp="1"/>
          </p:cNvSpPr>
          <p:nvPr>
            <p:ph type="pic" idx="2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 l="4199" r="6451"/>
          <a:stretch/>
        </p:blipFill>
        <p:spPr>
          <a:xfrm>
            <a:off x="8057550" y="0"/>
            <a:ext cx="16355824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2154" y="1338184"/>
            <a:ext cx="3937002" cy="10917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057612" y="2545207"/>
            <a:ext cx="6214025" cy="9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Exercíos</a:t>
            </a:r>
            <a:r>
              <a:rPr lang="pt-BR" sz="6000" b="1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Treino – Dicionário / OO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br>
              <a:rPr lang="en-US" sz="60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3600" b="0" i="1" u="none" strike="noStrike" cap="non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DCF6C2-13C4-4803-B50F-1E7AF723B5D2}"/>
              </a:ext>
            </a:extLst>
          </p:cNvPr>
          <p:cNvSpPr txBox="1"/>
          <p:nvPr/>
        </p:nvSpPr>
        <p:spPr>
          <a:xfrm>
            <a:off x="-1936137" y="8904387"/>
            <a:ext cx="12201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DM Sans"/>
                <a:sym typeface="DM Sans"/>
              </a:rPr>
              <a:t>Prof. Gustavo Molina</a:t>
            </a:r>
            <a:endParaRPr lang="pt-BR" sz="3600" b="1" dirty="0"/>
          </a:p>
        </p:txBody>
      </p:sp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40A481AF-B0B0-4C98-A9DD-4E13B6AE9DB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912039" y="10524443"/>
            <a:ext cx="5966825" cy="31915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25">
            <a:extLst>
              <a:ext uri="{FF2B5EF4-FFF2-40B4-BE49-F238E27FC236}">
                <a16:creationId xmlns:a16="http://schemas.microsoft.com/office/drawing/2014/main" id="{BE56BB89-1DAA-466A-ADDE-B040D18E98FD}"/>
              </a:ext>
            </a:extLst>
          </p:cNvPr>
          <p:cNvSpPr txBox="1"/>
          <p:nvPr/>
        </p:nvSpPr>
        <p:spPr>
          <a:xfrm>
            <a:off x="1974777" y="-171450"/>
            <a:ext cx="19630482" cy="2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lnSpc>
                <a:spcPct val="90000"/>
              </a:lnSpc>
              <a:buSzPts val="8000"/>
            </a:pPr>
            <a:r>
              <a:rPr lang="en-US" sz="7200" b="1" dirty="0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Resposta</a:t>
            </a:r>
            <a:r>
              <a:rPr lang="en-US" sz="7200" b="1" dirty="0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do </a:t>
            </a:r>
            <a:r>
              <a:rPr lang="en-US" sz="7200" b="1" dirty="0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Exercício</a:t>
            </a:r>
            <a:r>
              <a:rPr lang="en-US" sz="7200" b="1" dirty="0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3 </a:t>
            </a:r>
            <a:endParaRPr lang="en-US" sz="7200" b="1" dirty="0">
              <a:solidFill>
                <a:srgbClr val="3D58E3"/>
              </a:solidFill>
              <a:latin typeface="DM Sans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0D0CFA2-B240-46DD-8362-FD963C69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175" y="2114550"/>
            <a:ext cx="8053685" cy="112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9FA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3304991" y="3483136"/>
            <a:ext cx="7485600" cy="27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DM Sans"/>
              <a:buNone/>
            </a:pPr>
            <a:r>
              <a:rPr lang="en-US" sz="9000" b="1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Por </a:t>
            </a:r>
            <a:r>
              <a:rPr lang="en-US" sz="9000" b="1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hoje</a:t>
            </a:r>
            <a:r>
              <a:rPr lang="en-US" sz="9000" b="1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é </a:t>
            </a:r>
            <a:r>
              <a:rPr lang="en-US" sz="9000" b="1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só</a:t>
            </a:r>
            <a:r>
              <a:rPr lang="en-US" sz="9000" b="1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br>
              <a:rPr lang="en-US" sz="9000" b="1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9000" b="1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Obrigado</a:t>
            </a:r>
            <a:r>
              <a:rPr lang="en-US" sz="9000" b="1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! =)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11466" y="11607083"/>
            <a:ext cx="3932154" cy="109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6093823" y="6704112"/>
            <a:ext cx="121876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6093823" y="6704112"/>
            <a:ext cx="121876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19;p44">
            <a:extLst>
              <a:ext uri="{FF2B5EF4-FFF2-40B4-BE49-F238E27FC236}">
                <a16:creationId xmlns:a16="http://schemas.microsoft.com/office/drawing/2014/main" id="{30D7EEF1-6BF5-44B9-90BE-37B5C0E59215}"/>
              </a:ext>
            </a:extLst>
          </p:cNvPr>
          <p:cNvSpPr txBox="1"/>
          <p:nvPr/>
        </p:nvSpPr>
        <p:spPr>
          <a:xfrm>
            <a:off x="3424026" y="7924748"/>
            <a:ext cx="7486419" cy="47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5DDCF9"/>
              </a:buClr>
              <a:buSzPts val="3600"/>
              <a:buFont typeface="DM Sans Medium"/>
            </a:pPr>
            <a:r>
              <a:rPr lang="en-US" sz="3600" dirty="0">
                <a:solidFill>
                  <a:srgbClr val="5DDCF9"/>
                </a:solidFill>
                <a:latin typeface="DM Sans Medium"/>
                <a:sym typeface="DM Sans Medium"/>
              </a:rPr>
              <a:t>Gustavo Molina</a:t>
            </a:r>
            <a:endParaRPr lang="en-US" sz="3600" dirty="0">
              <a:solidFill>
                <a:srgbClr val="5DDCF9"/>
              </a:solidFill>
              <a:latin typeface="DM Sans Medium"/>
            </a:endParaRPr>
          </a:p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M Sans Medium"/>
              <a:buNone/>
            </a:pPr>
            <a:r>
              <a:rPr lang="en-US" sz="3600" dirty="0">
                <a:solidFill>
                  <a:srgbClr val="5DDCF9"/>
                </a:solidFill>
                <a:latin typeface="DM Sans Medium"/>
              </a:rPr>
              <a:t>gmolina@thefutureisblue.me</a:t>
            </a:r>
          </a:p>
          <a:p>
            <a:pPr>
              <a:lnSpc>
                <a:spcPct val="150000"/>
              </a:lnSpc>
              <a:buSzPts val="3600"/>
              <a:buFont typeface="DM Sans Medium"/>
            </a:pPr>
            <a:endParaRPr lang="en-US" sz="3600" dirty="0">
              <a:solidFill>
                <a:srgbClr val="5DDCF9"/>
              </a:solidFill>
              <a:latin typeface="DM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5CE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a80a393d7_1_27"/>
          <p:cNvSpPr txBox="1"/>
          <p:nvPr/>
        </p:nvSpPr>
        <p:spPr>
          <a:xfrm>
            <a:off x="4035900" y="2735650"/>
            <a:ext cx="16312200" cy="87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8000"/>
              <a:buFont typeface="DM Sans"/>
              <a:buNone/>
            </a:pPr>
            <a:r>
              <a:rPr lang="en-US" sz="8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 </a:t>
            </a:r>
            <a:r>
              <a:rPr lang="en-US" sz="80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coisa</a:t>
            </a:r>
            <a:r>
              <a:rPr lang="en-US" sz="8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80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precisamos</a:t>
            </a:r>
            <a:r>
              <a:rPr lang="en-US" sz="8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80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treinar</a:t>
            </a:r>
            <a:r>
              <a:rPr lang="en-US" sz="8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8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(e </a:t>
            </a:r>
            <a:r>
              <a:rPr lang="en-US" sz="48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vamos</a:t>
            </a:r>
            <a:r>
              <a:rPr lang="en-US" sz="48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exercer</a:t>
            </a:r>
            <a:r>
              <a:rPr lang="en-US" sz="48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muito</a:t>
            </a:r>
            <a:r>
              <a:rPr lang="en-US" sz="48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r>
              <a:rPr lang="en-US" sz="8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é </a:t>
            </a:r>
            <a:r>
              <a:rPr lang="en-US" sz="80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nossa</a:t>
            </a:r>
            <a:r>
              <a:rPr lang="en-US" sz="8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8000" b="1" dirty="0" err="1">
                <a:solidFill>
                  <a:srgbClr val="FFFFFF"/>
                </a:solidFill>
                <a:highlight>
                  <a:srgbClr val="FF59EB"/>
                </a:highlight>
                <a:latin typeface="DM Sans"/>
                <a:ea typeface="DM Sans"/>
                <a:cs typeface="DM Sans"/>
                <a:sym typeface="DM Sans"/>
              </a:rPr>
              <a:t>curiosidade</a:t>
            </a:r>
            <a:r>
              <a:rPr lang="en-US" sz="8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8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8000"/>
              <a:buFont typeface="DM Sans"/>
              <a:buNone/>
            </a:pPr>
            <a:endParaRPr sz="8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8000"/>
              <a:buFont typeface="DM Sans"/>
              <a:buNone/>
            </a:pPr>
            <a:r>
              <a:rPr lang="en-US" sz="8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 das </a:t>
            </a:r>
            <a:r>
              <a:rPr lang="en-US" sz="80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formas</a:t>
            </a:r>
            <a:r>
              <a:rPr lang="en-US" sz="8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"</a:t>
            </a:r>
            <a:r>
              <a:rPr lang="en-US" sz="80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manter</a:t>
            </a:r>
            <a:r>
              <a:rPr lang="en-US" sz="8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80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roda</a:t>
            </a:r>
            <a:r>
              <a:rPr lang="en-US" sz="8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80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girando</a:t>
            </a:r>
            <a:r>
              <a:rPr lang="en-US" sz="8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" é </a:t>
            </a:r>
            <a:r>
              <a:rPr lang="en-US" sz="8000" b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criar</a:t>
            </a:r>
            <a:r>
              <a:rPr lang="en-US" sz="8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costume de</a:t>
            </a:r>
            <a:r>
              <a:rPr lang="en-US" sz="8000" b="1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8000" b="1" dirty="0" err="1">
                <a:solidFill>
                  <a:srgbClr val="FFFFFF"/>
                </a:solidFill>
                <a:highlight>
                  <a:srgbClr val="FF59EB"/>
                </a:highlight>
                <a:latin typeface="DM Sans"/>
                <a:ea typeface="DM Sans"/>
                <a:cs typeface="DM Sans"/>
                <a:sym typeface="DM Sans"/>
              </a:rPr>
              <a:t>pesquisar</a:t>
            </a:r>
            <a:r>
              <a:rPr lang="en-US" sz="8000" b="1" dirty="0">
                <a:solidFill>
                  <a:srgbClr val="FFFFFF"/>
                </a:solidFill>
                <a:highlight>
                  <a:srgbClr val="FF59EB"/>
                </a:highlight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8000" b="1" dirty="0" err="1">
                <a:solidFill>
                  <a:srgbClr val="FFFFFF"/>
                </a:solidFill>
                <a:highlight>
                  <a:srgbClr val="FF59EB"/>
                </a:highlight>
                <a:latin typeface="DM Sans"/>
                <a:ea typeface="DM Sans"/>
                <a:cs typeface="DM Sans"/>
                <a:sym typeface="DM Sans"/>
              </a:rPr>
              <a:t>exercitar</a:t>
            </a:r>
            <a:r>
              <a:rPr lang="en-US" sz="8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500" b="1" i="0" u="none" strike="noStrike" cap="non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g79955075c8_0_5">
            <a:extLst>
              <a:ext uri="{FF2B5EF4-FFF2-40B4-BE49-F238E27FC236}">
                <a16:creationId xmlns:a16="http://schemas.microsoft.com/office/drawing/2014/main" id="{1A397CAA-2BF8-40E2-9919-EB878E5F100B}"/>
              </a:ext>
            </a:extLst>
          </p:cNvPr>
          <p:cNvSpPr txBox="1"/>
          <p:nvPr/>
        </p:nvSpPr>
        <p:spPr>
          <a:xfrm>
            <a:off x="7795650" y="1446675"/>
            <a:ext cx="122217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59FA"/>
              </a:buClr>
              <a:buSzPts val="9000"/>
              <a:buFont typeface="DM Sans"/>
              <a:buNone/>
            </a:pPr>
            <a:r>
              <a:rPr lang="en-US" sz="9000" b="1" dirty="0">
                <a:solidFill>
                  <a:srgbClr val="3D58E3"/>
                </a:solidFill>
                <a:latin typeface="DM Sans"/>
                <a:ea typeface="DM Sans"/>
                <a:cs typeface="DM Sans"/>
                <a:sym typeface="DM Sans"/>
              </a:rPr>
              <a:t>1º  </a:t>
            </a:r>
            <a:r>
              <a:rPr lang="en-US" sz="9000" b="1" dirty="0" err="1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Exercício</a:t>
            </a:r>
            <a:endParaRPr sz="1400" b="0" i="0" u="none" strike="noStrike" cap="none" dirty="0">
              <a:solidFill>
                <a:srgbClr val="3D58E3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5;g79955075c8_0_5">
            <a:extLst>
              <a:ext uri="{FF2B5EF4-FFF2-40B4-BE49-F238E27FC236}">
                <a16:creationId xmlns:a16="http://schemas.microsoft.com/office/drawing/2014/main" id="{EFDC0CCD-E0D9-4F7A-B79C-6D1426C19D15}"/>
              </a:ext>
            </a:extLst>
          </p:cNvPr>
          <p:cNvSpPr/>
          <p:nvPr/>
        </p:nvSpPr>
        <p:spPr>
          <a:xfrm rot="10800000" flipH="1">
            <a:off x="3942750" y="657225"/>
            <a:ext cx="3299700" cy="2889300"/>
          </a:xfrm>
          <a:prstGeom prst="rect">
            <a:avLst/>
          </a:prstGeom>
          <a:solidFill>
            <a:srgbClr val="3D58E3"/>
          </a:solidFill>
          <a:ln w="28575" cap="flat" cmpd="sng">
            <a:solidFill>
              <a:srgbClr val="3D5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D58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4;g79955075c8_0_5">
            <a:extLst>
              <a:ext uri="{FF2B5EF4-FFF2-40B4-BE49-F238E27FC236}">
                <a16:creationId xmlns:a16="http://schemas.microsoft.com/office/drawing/2014/main" id="{B612CC14-3BDD-45C8-9F62-DB86BE995DE4}"/>
              </a:ext>
            </a:extLst>
          </p:cNvPr>
          <p:cNvSpPr txBox="1"/>
          <p:nvPr/>
        </p:nvSpPr>
        <p:spPr>
          <a:xfrm>
            <a:off x="4524400" y="1296676"/>
            <a:ext cx="21363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9600" dirty="0">
                <a:solidFill>
                  <a:srgbClr val="FFE821"/>
                </a:solidFill>
              </a:rPr>
              <a:t>🧪</a:t>
            </a:r>
            <a:endParaRPr sz="9600" b="0" i="0" u="none" strike="noStrike" cap="none" dirty="0">
              <a:solidFill>
                <a:srgbClr val="FFE8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1;g79955075c8_0_5">
            <a:extLst>
              <a:ext uri="{FF2B5EF4-FFF2-40B4-BE49-F238E27FC236}">
                <a16:creationId xmlns:a16="http://schemas.microsoft.com/office/drawing/2014/main" id="{8A682FF6-39F3-478C-AC37-DCA4DB636913}"/>
              </a:ext>
            </a:extLst>
          </p:cNvPr>
          <p:cNvSpPr txBox="1"/>
          <p:nvPr/>
        </p:nvSpPr>
        <p:spPr>
          <a:xfrm>
            <a:off x="1671225" y="4727400"/>
            <a:ext cx="21041550" cy="4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 sz="4800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Utilizando os conceitos de </a:t>
            </a:r>
            <a:r>
              <a:rPr lang="pt-BR" sz="4800" b="1" dirty="0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Orientação a Objetos (OO) </a:t>
            </a:r>
            <a:r>
              <a:rPr lang="pt-BR" sz="4800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vistos na aula anterior, crie um </a:t>
            </a:r>
            <a:r>
              <a:rPr lang="pt-BR" sz="4800" b="1" dirty="0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lançador de dados e moedas</a:t>
            </a:r>
            <a:r>
              <a:rPr lang="pt-BR" sz="4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pt-BR" sz="4800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em que o usuário deve escolher o objeto a ser lançado. Não esqueça que os lançamentos são feitos de </a:t>
            </a:r>
            <a:r>
              <a:rPr lang="pt-BR" sz="4800" b="1" dirty="0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forma randômica.</a:t>
            </a:r>
          </a:p>
        </p:txBody>
      </p:sp>
    </p:spTree>
    <p:extLst>
      <p:ext uri="{BB962C8B-B14F-4D97-AF65-F5344CB8AC3E}">
        <p14:creationId xmlns:p14="http://schemas.microsoft.com/office/powerpoint/2010/main" val="280155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g79955075c8_0_5">
            <a:extLst>
              <a:ext uri="{FF2B5EF4-FFF2-40B4-BE49-F238E27FC236}">
                <a16:creationId xmlns:a16="http://schemas.microsoft.com/office/drawing/2014/main" id="{1A397CAA-2BF8-40E2-9919-EB878E5F100B}"/>
              </a:ext>
            </a:extLst>
          </p:cNvPr>
          <p:cNvSpPr txBox="1"/>
          <p:nvPr/>
        </p:nvSpPr>
        <p:spPr>
          <a:xfrm>
            <a:off x="7795650" y="1446675"/>
            <a:ext cx="122217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59FA"/>
              </a:buClr>
              <a:buSzPts val="9000"/>
              <a:buFont typeface="DM Sans"/>
              <a:buNone/>
            </a:pPr>
            <a:r>
              <a:rPr lang="en-US" sz="9000" b="1" dirty="0">
                <a:solidFill>
                  <a:srgbClr val="3D58E3"/>
                </a:solidFill>
                <a:latin typeface="DM Sans"/>
                <a:ea typeface="DM Sans"/>
                <a:cs typeface="DM Sans"/>
                <a:sym typeface="DM Sans"/>
              </a:rPr>
              <a:t>2º  </a:t>
            </a:r>
            <a:r>
              <a:rPr lang="en-US" sz="9000" b="1" dirty="0" err="1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Exercício</a:t>
            </a:r>
            <a:endParaRPr sz="1400" b="0" i="0" u="none" strike="noStrike" cap="none" dirty="0">
              <a:solidFill>
                <a:srgbClr val="3D58E3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5;g79955075c8_0_5">
            <a:extLst>
              <a:ext uri="{FF2B5EF4-FFF2-40B4-BE49-F238E27FC236}">
                <a16:creationId xmlns:a16="http://schemas.microsoft.com/office/drawing/2014/main" id="{EFDC0CCD-E0D9-4F7A-B79C-6D1426C19D15}"/>
              </a:ext>
            </a:extLst>
          </p:cNvPr>
          <p:cNvSpPr/>
          <p:nvPr/>
        </p:nvSpPr>
        <p:spPr>
          <a:xfrm rot="10800000" flipH="1">
            <a:off x="3942750" y="657225"/>
            <a:ext cx="3299700" cy="2889300"/>
          </a:xfrm>
          <a:prstGeom prst="rect">
            <a:avLst/>
          </a:prstGeom>
          <a:solidFill>
            <a:srgbClr val="3D58E3"/>
          </a:solidFill>
          <a:ln w="28575" cap="flat" cmpd="sng">
            <a:solidFill>
              <a:srgbClr val="3D5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D58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4;g79955075c8_0_5">
            <a:extLst>
              <a:ext uri="{FF2B5EF4-FFF2-40B4-BE49-F238E27FC236}">
                <a16:creationId xmlns:a16="http://schemas.microsoft.com/office/drawing/2014/main" id="{B612CC14-3BDD-45C8-9F62-DB86BE995DE4}"/>
              </a:ext>
            </a:extLst>
          </p:cNvPr>
          <p:cNvSpPr txBox="1"/>
          <p:nvPr/>
        </p:nvSpPr>
        <p:spPr>
          <a:xfrm>
            <a:off x="4524400" y="1296676"/>
            <a:ext cx="21363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9600" dirty="0">
                <a:solidFill>
                  <a:srgbClr val="FFE821"/>
                </a:solidFill>
              </a:rPr>
              <a:t>🧪</a:t>
            </a:r>
            <a:endParaRPr sz="9600" b="0" i="0" u="none" strike="noStrike" cap="none" dirty="0">
              <a:solidFill>
                <a:srgbClr val="FFE8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1;g79955075c8_0_5">
            <a:extLst>
              <a:ext uri="{FF2B5EF4-FFF2-40B4-BE49-F238E27FC236}">
                <a16:creationId xmlns:a16="http://schemas.microsoft.com/office/drawing/2014/main" id="{8A682FF6-39F3-478C-AC37-DCA4DB636913}"/>
              </a:ext>
            </a:extLst>
          </p:cNvPr>
          <p:cNvSpPr txBox="1"/>
          <p:nvPr/>
        </p:nvSpPr>
        <p:spPr>
          <a:xfrm>
            <a:off x="1671225" y="4727400"/>
            <a:ext cx="21041550" cy="4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 sz="4800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Vamos aprimorar o código:  </a:t>
            </a:r>
            <a:r>
              <a:rPr lang="pt-BR" sz="4800" b="1" u="sng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cadastro de jogador de futebol.py </a:t>
            </a:r>
            <a:r>
              <a:rPr lang="pt-BR" sz="4800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que foi desenvolvido no </a:t>
            </a:r>
            <a:r>
              <a:rPr lang="pt-BR" sz="4800" b="1" dirty="0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Code Lab da aula 14. </a:t>
            </a:r>
            <a:r>
              <a:rPr lang="pt-BR" sz="4800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Faça com que o seu código </a:t>
            </a:r>
            <a:r>
              <a:rPr lang="pt-BR" sz="4800" b="1" dirty="0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funcione para vários jogadores</a:t>
            </a:r>
            <a:r>
              <a:rPr lang="pt-BR" sz="4800" b="1" dirty="0">
                <a:solidFill>
                  <a:srgbClr val="3359EB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pt-BR" sz="4800" b="1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pt-BR" sz="4800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incluindo um sistema de </a:t>
            </a:r>
            <a:r>
              <a:rPr lang="pt-BR" sz="4800" b="1" dirty="0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visualização de detalhes</a:t>
            </a:r>
            <a:r>
              <a:rPr lang="pt-BR" sz="4800" dirty="0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pt-BR" sz="4800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de </a:t>
            </a:r>
            <a:r>
              <a:rPr lang="pt-BR" sz="4800" b="1" dirty="0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aproveitamento de cada jogador.</a:t>
            </a:r>
            <a:r>
              <a:rPr lang="pt-BR" sz="4800" b="1" u="sng" dirty="0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069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g79955075c8_0_5">
            <a:extLst>
              <a:ext uri="{FF2B5EF4-FFF2-40B4-BE49-F238E27FC236}">
                <a16:creationId xmlns:a16="http://schemas.microsoft.com/office/drawing/2014/main" id="{1A397CAA-2BF8-40E2-9919-EB878E5F100B}"/>
              </a:ext>
            </a:extLst>
          </p:cNvPr>
          <p:cNvSpPr txBox="1"/>
          <p:nvPr/>
        </p:nvSpPr>
        <p:spPr>
          <a:xfrm>
            <a:off x="7795650" y="1446675"/>
            <a:ext cx="122217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59FA"/>
              </a:buClr>
              <a:buSzPts val="9000"/>
              <a:buFont typeface="DM Sans"/>
              <a:buNone/>
            </a:pPr>
            <a:r>
              <a:rPr lang="en-US" sz="9000" b="1" dirty="0">
                <a:solidFill>
                  <a:srgbClr val="3D58E3"/>
                </a:solidFill>
                <a:latin typeface="DM Sans"/>
                <a:ea typeface="DM Sans"/>
                <a:cs typeface="DM Sans"/>
                <a:sym typeface="DM Sans"/>
              </a:rPr>
              <a:t>3º  </a:t>
            </a:r>
            <a:r>
              <a:rPr lang="en-US" sz="9000" b="1" dirty="0" err="1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Exercício</a:t>
            </a:r>
            <a:endParaRPr sz="1400" b="0" i="0" u="none" strike="noStrike" cap="none" dirty="0">
              <a:solidFill>
                <a:srgbClr val="3D58E3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5;g79955075c8_0_5">
            <a:extLst>
              <a:ext uri="{FF2B5EF4-FFF2-40B4-BE49-F238E27FC236}">
                <a16:creationId xmlns:a16="http://schemas.microsoft.com/office/drawing/2014/main" id="{EFDC0CCD-E0D9-4F7A-B79C-6D1426C19D15}"/>
              </a:ext>
            </a:extLst>
          </p:cNvPr>
          <p:cNvSpPr/>
          <p:nvPr/>
        </p:nvSpPr>
        <p:spPr>
          <a:xfrm rot="10800000" flipH="1">
            <a:off x="3942750" y="657225"/>
            <a:ext cx="3299700" cy="2889300"/>
          </a:xfrm>
          <a:prstGeom prst="rect">
            <a:avLst/>
          </a:prstGeom>
          <a:solidFill>
            <a:srgbClr val="3D58E3"/>
          </a:solidFill>
          <a:ln w="28575" cap="flat" cmpd="sng">
            <a:solidFill>
              <a:srgbClr val="3D5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D58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4;g79955075c8_0_5">
            <a:extLst>
              <a:ext uri="{FF2B5EF4-FFF2-40B4-BE49-F238E27FC236}">
                <a16:creationId xmlns:a16="http://schemas.microsoft.com/office/drawing/2014/main" id="{B612CC14-3BDD-45C8-9F62-DB86BE995DE4}"/>
              </a:ext>
            </a:extLst>
          </p:cNvPr>
          <p:cNvSpPr txBox="1"/>
          <p:nvPr/>
        </p:nvSpPr>
        <p:spPr>
          <a:xfrm>
            <a:off x="4524400" y="1296676"/>
            <a:ext cx="21363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9600" dirty="0">
                <a:solidFill>
                  <a:srgbClr val="FFE821"/>
                </a:solidFill>
              </a:rPr>
              <a:t>🧪</a:t>
            </a:r>
            <a:endParaRPr sz="9600" b="0" i="0" u="none" strike="noStrike" cap="none" dirty="0">
              <a:solidFill>
                <a:srgbClr val="FFE8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1;g79955075c8_0_5">
            <a:extLst>
              <a:ext uri="{FF2B5EF4-FFF2-40B4-BE49-F238E27FC236}">
                <a16:creationId xmlns:a16="http://schemas.microsoft.com/office/drawing/2014/main" id="{8A682FF6-39F3-478C-AC37-DCA4DB636913}"/>
              </a:ext>
            </a:extLst>
          </p:cNvPr>
          <p:cNvSpPr txBox="1"/>
          <p:nvPr/>
        </p:nvSpPr>
        <p:spPr>
          <a:xfrm>
            <a:off x="2471325" y="5041725"/>
            <a:ext cx="21041550" cy="4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 sz="4800" dirty="0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Crie uma classe que modele uma pessoa</a:t>
            </a:r>
            <a:r>
              <a:rPr lang="pt-BR" sz="4800" dirty="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 sz="4800" b="1" dirty="0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a) Atributos: </a:t>
            </a:r>
            <a:r>
              <a:rPr lang="pt-BR" sz="4800" dirty="0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nome, idade, peso e altura.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 sz="4800" b="1" dirty="0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b) Métodos: </a:t>
            </a:r>
            <a:r>
              <a:rPr lang="pt-BR" sz="4800" dirty="0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envelhecer, engordar, emagrecer, crescer.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 sz="4800" dirty="0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Por padrão, a cada ano que a pessoa envelhece, sendo a idade dela menor que 21 anos, ela deve crescer 0,5 cm</a:t>
            </a:r>
          </a:p>
        </p:txBody>
      </p:sp>
    </p:spTree>
    <p:extLst>
      <p:ext uri="{BB962C8B-B14F-4D97-AF65-F5344CB8AC3E}">
        <p14:creationId xmlns:p14="http://schemas.microsoft.com/office/powerpoint/2010/main" val="146127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25">
            <a:extLst>
              <a:ext uri="{FF2B5EF4-FFF2-40B4-BE49-F238E27FC236}">
                <a16:creationId xmlns:a16="http://schemas.microsoft.com/office/drawing/2014/main" id="{BE56BB89-1DAA-466A-ADDE-B040D18E98FD}"/>
              </a:ext>
            </a:extLst>
          </p:cNvPr>
          <p:cNvSpPr txBox="1"/>
          <p:nvPr/>
        </p:nvSpPr>
        <p:spPr>
          <a:xfrm>
            <a:off x="1974777" y="685800"/>
            <a:ext cx="19630482" cy="2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lnSpc>
                <a:spcPct val="90000"/>
              </a:lnSpc>
              <a:buSzPts val="8000"/>
            </a:pPr>
            <a:r>
              <a:rPr lang="en-US" sz="8000" b="1" dirty="0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Resposta</a:t>
            </a:r>
            <a:r>
              <a:rPr lang="en-US" sz="8000" b="1" dirty="0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do </a:t>
            </a:r>
            <a:r>
              <a:rPr lang="en-US" sz="8000" b="1" dirty="0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Exercício</a:t>
            </a:r>
            <a:r>
              <a:rPr lang="en-US" sz="8000" b="1" dirty="0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1 </a:t>
            </a:r>
            <a:endParaRPr lang="en-US" sz="8000" b="1" dirty="0">
              <a:solidFill>
                <a:srgbClr val="3D58E3"/>
              </a:solidFill>
              <a:latin typeface="DM Sans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819552-3C8B-4F9B-ABCD-3947C585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16" y="3419944"/>
            <a:ext cx="11120768" cy="93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5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25">
            <a:extLst>
              <a:ext uri="{FF2B5EF4-FFF2-40B4-BE49-F238E27FC236}">
                <a16:creationId xmlns:a16="http://schemas.microsoft.com/office/drawing/2014/main" id="{BE56BB89-1DAA-466A-ADDE-B040D18E98FD}"/>
              </a:ext>
            </a:extLst>
          </p:cNvPr>
          <p:cNvSpPr txBox="1"/>
          <p:nvPr/>
        </p:nvSpPr>
        <p:spPr>
          <a:xfrm>
            <a:off x="1974777" y="685800"/>
            <a:ext cx="19630482" cy="2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lnSpc>
                <a:spcPct val="90000"/>
              </a:lnSpc>
              <a:buSzPts val="8000"/>
            </a:pPr>
            <a:r>
              <a:rPr lang="en-US" sz="8000" b="1" dirty="0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Resposta</a:t>
            </a:r>
            <a:r>
              <a:rPr lang="en-US" sz="8000" b="1" dirty="0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do </a:t>
            </a:r>
            <a:r>
              <a:rPr lang="en-US" sz="8000" b="1" dirty="0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Exercício</a:t>
            </a:r>
            <a:r>
              <a:rPr lang="en-US" sz="8000" b="1" dirty="0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1 </a:t>
            </a:r>
            <a:endParaRPr lang="en-US" sz="8000" b="1" dirty="0">
              <a:solidFill>
                <a:srgbClr val="3D58E3"/>
              </a:solidFill>
              <a:latin typeface="DM Sans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460F517-1461-4E02-B0A6-41E28C5B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05" y="3628849"/>
            <a:ext cx="12844595" cy="85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7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25">
            <a:extLst>
              <a:ext uri="{FF2B5EF4-FFF2-40B4-BE49-F238E27FC236}">
                <a16:creationId xmlns:a16="http://schemas.microsoft.com/office/drawing/2014/main" id="{BE56BB89-1DAA-466A-ADDE-B040D18E98FD}"/>
              </a:ext>
            </a:extLst>
          </p:cNvPr>
          <p:cNvSpPr txBox="1"/>
          <p:nvPr/>
        </p:nvSpPr>
        <p:spPr>
          <a:xfrm>
            <a:off x="1974777" y="314325"/>
            <a:ext cx="19630482" cy="2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lnSpc>
                <a:spcPct val="90000"/>
              </a:lnSpc>
              <a:buSzPts val="8000"/>
            </a:pPr>
            <a:r>
              <a:rPr lang="en-US" sz="8000" b="1" dirty="0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Resposta</a:t>
            </a:r>
            <a:r>
              <a:rPr lang="en-US" sz="8000" b="1" dirty="0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do </a:t>
            </a:r>
            <a:r>
              <a:rPr lang="en-US" sz="8000" b="1" dirty="0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Exercício</a:t>
            </a:r>
            <a:r>
              <a:rPr lang="en-US" sz="8000" b="1" dirty="0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2 </a:t>
            </a:r>
            <a:endParaRPr lang="en-US" sz="8000" b="1" dirty="0">
              <a:solidFill>
                <a:srgbClr val="3D58E3"/>
              </a:solidFill>
              <a:latin typeface="DM Sans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EDC76060-76E1-411C-B2CE-ED45E8A5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090" y="2611199"/>
            <a:ext cx="12725819" cy="107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5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25">
            <a:extLst>
              <a:ext uri="{FF2B5EF4-FFF2-40B4-BE49-F238E27FC236}">
                <a16:creationId xmlns:a16="http://schemas.microsoft.com/office/drawing/2014/main" id="{BE56BB89-1DAA-466A-ADDE-B040D18E98FD}"/>
              </a:ext>
            </a:extLst>
          </p:cNvPr>
          <p:cNvSpPr txBox="1"/>
          <p:nvPr/>
        </p:nvSpPr>
        <p:spPr>
          <a:xfrm>
            <a:off x="1974777" y="685800"/>
            <a:ext cx="19630482" cy="2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lnSpc>
                <a:spcPct val="90000"/>
              </a:lnSpc>
              <a:buSzPts val="8000"/>
            </a:pPr>
            <a:r>
              <a:rPr lang="en-US" sz="8000" b="1" dirty="0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Resposta</a:t>
            </a:r>
            <a:r>
              <a:rPr lang="en-US" sz="8000" b="1" dirty="0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do </a:t>
            </a:r>
            <a:r>
              <a:rPr lang="en-US" sz="8000" b="1" dirty="0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Exercício</a:t>
            </a:r>
            <a:r>
              <a:rPr lang="en-US" sz="8000" b="1" dirty="0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2 </a:t>
            </a:r>
            <a:endParaRPr lang="en-US" sz="8000" b="1" dirty="0">
              <a:solidFill>
                <a:srgbClr val="3D58E3"/>
              </a:solidFill>
              <a:latin typeface="DM Sans"/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5729795C-792E-408E-9AFA-B0E9EAA7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497" y="3297000"/>
            <a:ext cx="16151006" cy="88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70252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9B8EC3F5A39B489E9E8BA86978EA96" ma:contentTypeVersion="9" ma:contentTypeDescription="Crie um novo documento." ma:contentTypeScope="" ma:versionID="fddb517e2a121fa9c71e38763043c8ea">
  <xsd:schema xmlns:xsd="http://www.w3.org/2001/XMLSchema" xmlns:xs="http://www.w3.org/2001/XMLSchema" xmlns:p="http://schemas.microsoft.com/office/2006/metadata/properties" xmlns:ns2="5ce4c760-5938-49f2-aafb-8c64752ae7b0" xmlns:ns3="e7858614-71fa-4b47-932d-96ec510b7b8c" targetNamespace="http://schemas.microsoft.com/office/2006/metadata/properties" ma:root="true" ma:fieldsID="180a5a318afd56574ceb86715e67987c" ns2:_="" ns3:_="">
    <xsd:import namespace="5ce4c760-5938-49f2-aafb-8c64752ae7b0"/>
    <xsd:import namespace="e7858614-71fa-4b47-932d-96ec510b7b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4c760-5938-49f2-aafb-8c64752ae7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58614-71fa-4b47-932d-96ec510b7b8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030EB3-DB29-41C3-8D6F-53618588E7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e4c760-5938-49f2-aafb-8c64752ae7b0"/>
    <ds:schemaRef ds:uri="e7858614-71fa-4b47-932d-96ec510b7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F5C978-1CC3-4B9B-AF57-57C882AE587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35816A-109C-4E32-94E3-C5F560784F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240</Words>
  <Application>Microsoft Office PowerPoint</Application>
  <PresentationFormat>Personalizar</PresentationFormat>
  <Paragraphs>28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DM Sans</vt:lpstr>
      <vt:lpstr>Helvetica Neue</vt:lpstr>
      <vt:lpstr>DM Sans Medium</vt:lpstr>
      <vt:lpstr>Arial</vt:lpstr>
      <vt:lpstr>Helvetica Neue Light</vt:lpstr>
      <vt:lpstr>Black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Graziele Cestarolli Ortega</dc:creator>
  <cp:lastModifiedBy>Gustavo Molina</cp:lastModifiedBy>
  <cp:revision>20</cp:revision>
  <dcterms:modified xsi:type="dcterms:W3CDTF">2021-05-24T13:55:35Z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0x010100049B8EC3F5A39B489E9E8BA86978EA96</vt:lpwstr>
  </property>
</Properties>
</file>