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95" r:id="rId5"/>
    <p:sldId id="308" r:id="rId6"/>
    <p:sldId id="298" r:id="rId7"/>
    <p:sldId id="338" r:id="rId8"/>
    <p:sldId id="339" r:id="rId9"/>
    <p:sldId id="340" r:id="rId10"/>
    <p:sldId id="341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286" r:id="rId26"/>
    <p:sldId id="306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F3C59F-F0CD-0000-A7CE-72F418B22831}" v="224" dt="2021-05-08T17:46:19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Salvatore" userId="S::psalvatore@blueedtech.com.br::acb1abf8-64e1-4135-81cb-9083b51a44d1" providerId="AD" clId="Web-{E8F3C59F-F0CD-0000-A7CE-72F418B22831}"/>
    <pc:docChg chg="modSld">
      <pc:chgData name="Paulo Salvatore" userId="S::psalvatore@blueedtech.com.br::acb1abf8-64e1-4135-81cb-9083b51a44d1" providerId="AD" clId="Web-{E8F3C59F-F0CD-0000-A7CE-72F418B22831}" dt="2021-05-08T17:46:19.142" v="107" actId="20577"/>
      <pc:docMkLst>
        <pc:docMk/>
      </pc:docMkLst>
      <pc:sldChg chg="modSp">
        <pc:chgData name="Paulo Salvatore" userId="S::psalvatore@blueedtech.com.br::acb1abf8-64e1-4135-81cb-9083b51a44d1" providerId="AD" clId="Web-{E8F3C59F-F0CD-0000-A7CE-72F418B22831}" dt="2021-05-08T17:45:08.559" v="81" actId="20577"/>
        <pc:sldMkLst>
          <pc:docMk/>
          <pc:sldMk cId="2905983812" sldId="325"/>
        </pc:sldMkLst>
        <pc:spChg chg="mod">
          <ac:chgData name="Paulo Salvatore" userId="S::psalvatore@blueedtech.com.br::acb1abf8-64e1-4135-81cb-9083b51a44d1" providerId="AD" clId="Web-{E8F3C59F-F0CD-0000-A7CE-72F418B22831}" dt="2021-05-08T17:45:08.559" v="81" actId="20577"/>
          <ac:spMkLst>
            <pc:docMk/>
            <pc:sldMk cId="2905983812" sldId="325"/>
            <ac:spMk id="5" creationId="{5ED5B083-8D41-45AF-B10E-A5911DA13AAF}"/>
          </ac:spMkLst>
        </pc:spChg>
      </pc:sldChg>
      <pc:sldChg chg="modSp">
        <pc:chgData name="Paulo Salvatore" userId="S::psalvatore@blueedtech.com.br::acb1abf8-64e1-4135-81cb-9083b51a44d1" providerId="AD" clId="Web-{E8F3C59F-F0CD-0000-A7CE-72F418B22831}" dt="2021-05-08T17:45:16.060" v="84" actId="20577"/>
        <pc:sldMkLst>
          <pc:docMk/>
          <pc:sldMk cId="1118661128" sldId="326"/>
        </pc:sldMkLst>
        <pc:spChg chg="mod">
          <ac:chgData name="Paulo Salvatore" userId="S::psalvatore@blueedtech.com.br::acb1abf8-64e1-4135-81cb-9083b51a44d1" providerId="AD" clId="Web-{E8F3C59F-F0CD-0000-A7CE-72F418B22831}" dt="2021-05-08T17:45:16.060" v="84" actId="20577"/>
          <ac:spMkLst>
            <pc:docMk/>
            <pc:sldMk cId="1118661128" sldId="326"/>
            <ac:spMk id="5" creationId="{5ED5B083-8D41-45AF-B10E-A5911DA13AAF}"/>
          </ac:spMkLst>
        </pc:spChg>
      </pc:sldChg>
      <pc:sldChg chg="modSp">
        <pc:chgData name="Paulo Salvatore" userId="S::psalvatore@blueedtech.com.br::acb1abf8-64e1-4135-81cb-9083b51a44d1" providerId="AD" clId="Web-{E8F3C59F-F0CD-0000-A7CE-72F418B22831}" dt="2021-05-08T17:45:39.749" v="88" actId="20577"/>
        <pc:sldMkLst>
          <pc:docMk/>
          <pc:sldMk cId="2939545533" sldId="327"/>
        </pc:sldMkLst>
        <pc:spChg chg="mod">
          <ac:chgData name="Paulo Salvatore" userId="S::psalvatore@blueedtech.com.br::acb1abf8-64e1-4135-81cb-9083b51a44d1" providerId="AD" clId="Web-{E8F3C59F-F0CD-0000-A7CE-72F418B22831}" dt="2021-05-08T17:45:39.749" v="88" actId="20577"/>
          <ac:spMkLst>
            <pc:docMk/>
            <pc:sldMk cId="2939545533" sldId="327"/>
            <ac:spMk id="5" creationId="{5ED5B083-8D41-45AF-B10E-A5911DA13AAF}"/>
          </ac:spMkLst>
        </pc:spChg>
      </pc:sldChg>
      <pc:sldChg chg="modSp">
        <pc:chgData name="Paulo Salvatore" userId="S::psalvatore@blueedtech.com.br::acb1abf8-64e1-4135-81cb-9083b51a44d1" providerId="AD" clId="Web-{E8F3C59F-F0CD-0000-A7CE-72F418B22831}" dt="2021-05-08T17:45:44.655" v="89" actId="20577"/>
        <pc:sldMkLst>
          <pc:docMk/>
          <pc:sldMk cId="3236277119" sldId="328"/>
        </pc:sldMkLst>
        <pc:spChg chg="mod">
          <ac:chgData name="Paulo Salvatore" userId="S::psalvatore@blueedtech.com.br::acb1abf8-64e1-4135-81cb-9083b51a44d1" providerId="AD" clId="Web-{E8F3C59F-F0CD-0000-A7CE-72F418B22831}" dt="2021-05-08T17:45:44.655" v="89" actId="20577"/>
          <ac:spMkLst>
            <pc:docMk/>
            <pc:sldMk cId="3236277119" sldId="328"/>
            <ac:spMk id="5" creationId="{5ED5B083-8D41-45AF-B10E-A5911DA13AAF}"/>
          </ac:spMkLst>
        </pc:spChg>
      </pc:sldChg>
      <pc:sldChg chg="modSp">
        <pc:chgData name="Paulo Salvatore" userId="S::psalvatore@blueedtech.com.br::acb1abf8-64e1-4135-81cb-9083b51a44d1" providerId="AD" clId="Web-{E8F3C59F-F0CD-0000-A7CE-72F418B22831}" dt="2021-05-08T17:45:59.984" v="97" actId="20577"/>
        <pc:sldMkLst>
          <pc:docMk/>
          <pc:sldMk cId="4043489503" sldId="329"/>
        </pc:sldMkLst>
        <pc:spChg chg="mod">
          <ac:chgData name="Paulo Salvatore" userId="S::psalvatore@blueedtech.com.br::acb1abf8-64e1-4135-81cb-9083b51a44d1" providerId="AD" clId="Web-{E8F3C59F-F0CD-0000-A7CE-72F418B22831}" dt="2021-05-08T17:45:59.984" v="97" actId="20577"/>
          <ac:spMkLst>
            <pc:docMk/>
            <pc:sldMk cId="4043489503" sldId="329"/>
            <ac:spMk id="2" creationId="{C186B2F0-054B-456B-A68A-499FF516581D}"/>
          </ac:spMkLst>
        </pc:spChg>
      </pc:sldChg>
      <pc:sldChg chg="modSp">
        <pc:chgData name="Paulo Salvatore" userId="S::psalvatore@blueedtech.com.br::acb1abf8-64e1-4135-81cb-9083b51a44d1" providerId="AD" clId="Web-{E8F3C59F-F0CD-0000-A7CE-72F418B22831}" dt="2021-05-08T17:46:19.142" v="107" actId="20577"/>
        <pc:sldMkLst>
          <pc:docMk/>
          <pc:sldMk cId="3645230879" sldId="330"/>
        </pc:sldMkLst>
        <pc:spChg chg="mod">
          <ac:chgData name="Paulo Salvatore" userId="S::psalvatore@blueedtech.com.br::acb1abf8-64e1-4135-81cb-9083b51a44d1" providerId="AD" clId="Web-{E8F3C59F-F0CD-0000-A7CE-72F418B22831}" dt="2021-05-08T17:46:19.142" v="107" actId="20577"/>
          <ac:spMkLst>
            <pc:docMk/>
            <pc:sldMk cId="3645230879" sldId="330"/>
            <ac:spMk id="3" creationId="{4972321C-E086-46B1-8396-6E8D8568E72C}"/>
          </ac:spMkLst>
        </pc:spChg>
      </pc:sldChg>
      <pc:sldChg chg="modSp">
        <pc:chgData name="Paulo Salvatore" userId="S::psalvatore@blueedtech.com.br::acb1abf8-64e1-4135-81cb-9083b51a44d1" providerId="AD" clId="Web-{E8F3C59F-F0CD-0000-A7CE-72F418B22831}" dt="2021-05-08T17:42:18.002" v="14" actId="20577"/>
        <pc:sldMkLst>
          <pc:docMk/>
          <pc:sldMk cId="3369511384" sldId="331"/>
        </pc:sldMkLst>
        <pc:spChg chg="mod">
          <ac:chgData name="Paulo Salvatore" userId="S::psalvatore@blueedtech.com.br::acb1abf8-64e1-4135-81cb-9083b51a44d1" providerId="AD" clId="Web-{E8F3C59F-F0CD-0000-A7CE-72F418B22831}" dt="2021-05-08T17:42:18.002" v="14" actId="20577"/>
          <ac:spMkLst>
            <pc:docMk/>
            <pc:sldMk cId="3369511384" sldId="331"/>
            <ac:spMk id="5" creationId="{5ED5B083-8D41-45AF-B10E-A5911DA13AAF}"/>
          </ac:spMkLst>
        </pc:spChg>
      </pc:sldChg>
      <pc:sldChg chg="modSp">
        <pc:chgData name="Paulo Salvatore" userId="S::psalvatore@blueedtech.com.br::acb1abf8-64e1-4135-81cb-9083b51a44d1" providerId="AD" clId="Web-{E8F3C59F-F0CD-0000-A7CE-72F418B22831}" dt="2021-05-08T17:42:37.285" v="21" actId="20577"/>
        <pc:sldMkLst>
          <pc:docMk/>
          <pc:sldMk cId="3209903448" sldId="332"/>
        </pc:sldMkLst>
        <pc:spChg chg="mod">
          <ac:chgData name="Paulo Salvatore" userId="S::psalvatore@blueedtech.com.br::acb1abf8-64e1-4135-81cb-9083b51a44d1" providerId="AD" clId="Web-{E8F3C59F-F0CD-0000-A7CE-72F418B22831}" dt="2021-05-08T17:42:37.285" v="21" actId="20577"/>
          <ac:spMkLst>
            <pc:docMk/>
            <pc:sldMk cId="3209903448" sldId="332"/>
            <ac:spMk id="5" creationId="{5ED5B083-8D41-45AF-B10E-A5911DA13AAF}"/>
          </ac:spMkLst>
        </pc:spChg>
      </pc:sldChg>
      <pc:sldChg chg="modSp">
        <pc:chgData name="Paulo Salvatore" userId="S::psalvatore@blueedtech.com.br::acb1abf8-64e1-4135-81cb-9083b51a44d1" providerId="AD" clId="Web-{E8F3C59F-F0CD-0000-A7CE-72F418B22831}" dt="2021-05-08T17:43:04.833" v="31" actId="20577"/>
        <pc:sldMkLst>
          <pc:docMk/>
          <pc:sldMk cId="850902813" sldId="335"/>
        </pc:sldMkLst>
        <pc:spChg chg="mod">
          <ac:chgData name="Paulo Salvatore" userId="S::psalvatore@blueedtech.com.br::acb1abf8-64e1-4135-81cb-9083b51a44d1" providerId="AD" clId="Web-{E8F3C59F-F0CD-0000-A7CE-72F418B22831}" dt="2021-05-08T17:43:04.833" v="31" actId="20577"/>
          <ac:spMkLst>
            <pc:docMk/>
            <pc:sldMk cId="850902813" sldId="335"/>
            <ac:spMk id="6" creationId="{3DB87E28-B548-43EF-BA51-40D5E2B8914B}"/>
          </ac:spMkLst>
        </pc:spChg>
        <pc:spChg chg="mod">
          <ac:chgData name="Paulo Salvatore" userId="S::psalvatore@blueedtech.com.br::acb1abf8-64e1-4135-81cb-9083b51a44d1" providerId="AD" clId="Web-{E8F3C59F-F0CD-0000-A7CE-72F418B22831}" dt="2021-05-08T17:43:01.270" v="28" actId="20577"/>
          <ac:spMkLst>
            <pc:docMk/>
            <pc:sldMk cId="850902813" sldId="335"/>
            <ac:spMk id="7" creationId="{5B5596D8-CF06-4814-A292-AD06DA04B4C7}"/>
          </ac:spMkLst>
        </pc:spChg>
      </pc:sldChg>
      <pc:sldChg chg="modSp">
        <pc:chgData name="Paulo Salvatore" userId="S::psalvatore@blueedtech.com.br::acb1abf8-64e1-4135-81cb-9083b51a44d1" providerId="AD" clId="Web-{E8F3C59F-F0CD-0000-A7CE-72F418B22831}" dt="2021-05-08T17:44:32.979" v="63" actId="20577"/>
        <pc:sldMkLst>
          <pc:docMk/>
          <pc:sldMk cId="1634765924" sldId="336"/>
        </pc:sldMkLst>
        <pc:spChg chg="mod">
          <ac:chgData name="Paulo Salvatore" userId="S::psalvatore@blueedtech.com.br::acb1abf8-64e1-4135-81cb-9083b51a44d1" providerId="AD" clId="Web-{E8F3C59F-F0CD-0000-A7CE-72F418B22831}" dt="2021-05-08T17:44:32.979" v="63" actId="20577"/>
          <ac:spMkLst>
            <pc:docMk/>
            <pc:sldMk cId="1634765924" sldId="336"/>
            <ac:spMk id="6" creationId="{3DB87E28-B548-43EF-BA51-40D5E2B8914B}"/>
          </ac:spMkLst>
        </pc:spChg>
      </pc:sldChg>
      <pc:sldChg chg="modSp">
        <pc:chgData name="Paulo Salvatore" userId="S::psalvatore@blueedtech.com.br::acb1abf8-64e1-4135-81cb-9083b51a44d1" providerId="AD" clId="Web-{E8F3C59F-F0CD-0000-A7CE-72F418B22831}" dt="2021-05-08T17:44:56.762" v="77" actId="20577"/>
        <pc:sldMkLst>
          <pc:docMk/>
          <pc:sldMk cId="2924248016" sldId="337"/>
        </pc:sldMkLst>
        <pc:spChg chg="mod">
          <ac:chgData name="Paulo Salvatore" userId="S::psalvatore@blueedtech.com.br::acb1abf8-64e1-4135-81cb-9083b51a44d1" providerId="AD" clId="Web-{E8F3C59F-F0CD-0000-A7CE-72F418B22831}" dt="2021-05-08T17:44:38.073" v="65" actId="20577"/>
          <ac:spMkLst>
            <pc:docMk/>
            <pc:sldMk cId="2924248016" sldId="337"/>
            <ac:spMk id="8" creationId="{2B06AA59-D836-4BB3-8AF0-A9FD35978546}"/>
          </ac:spMkLst>
        </pc:spChg>
        <pc:spChg chg="mod">
          <ac:chgData name="Paulo Salvatore" userId="S::psalvatore@blueedtech.com.br::acb1abf8-64e1-4135-81cb-9083b51a44d1" providerId="AD" clId="Web-{E8F3C59F-F0CD-0000-A7CE-72F418B22831}" dt="2021-05-08T17:44:53.309" v="76" actId="20577"/>
          <ac:spMkLst>
            <pc:docMk/>
            <pc:sldMk cId="2924248016" sldId="337"/>
            <ac:spMk id="9" creationId="{0493E4E6-710D-4405-A069-28213B1160F6}"/>
          </ac:spMkLst>
        </pc:spChg>
        <pc:spChg chg="mod">
          <ac:chgData name="Paulo Salvatore" userId="S::psalvatore@blueedtech.com.br::acb1abf8-64e1-4135-81cb-9083b51a44d1" providerId="AD" clId="Web-{E8F3C59F-F0CD-0000-A7CE-72F418B22831}" dt="2021-05-08T17:44:56.762" v="77" actId="20577"/>
          <ac:spMkLst>
            <pc:docMk/>
            <pc:sldMk cId="2924248016" sldId="337"/>
            <ac:spMk id="10" creationId="{0A3B4283-AFF7-4BF1-BEAD-7592BEBB0985}"/>
          </ac:spMkLst>
        </pc:spChg>
      </pc:sldChg>
      <pc:sldChg chg="modSp">
        <pc:chgData name="Paulo Salvatore" userId="S::psalvatore@blueedtech.com.br::acb1abf8-64e1-4135-81cb-9083b51a44d1" providerId="AD" clId="Web-{E8F3C59F-F0CD-0000-A7CE-72F418B22831}" dt="2021-05-08T17:41:57.985" v="10" actId="20577"/>
        <pc:sldMkLst>
          <pc:docMk/>
          <pc:sldMk cId="3780397054" sldId="341"/>
        </pc:sldMkLst>
        <pc:spChg chg="mod">
          <ac:chgData name="Paulo Salvatore" userId="S::psalvatore@blueedtech.com.br::acb1abf8-64e1-4135-81cb-9083b51a44d1" providerId="AD" clId="Web-{E8F3C59F-F0CD-0000-A7CE-72F418B22831}" dt="2021-05-08T17:41:57.985" v="10" actId="20577"/>
          <ac:spMkLst>
            <pc:docMk/>
            <pc:sldMk cId="3780397054" sldId="341"/>
            <ac:spMk id="4" creationId="{6560B1BD-19AB-4D5E-BFC8-1B405A398A2F}"/>
          </ac:spMkLst>
        </pc:spChg>
        <pc:spChg chg="mod">
          <ac:chgData name="Paulo Salvatore" userId="S::psalvatore@blueedtech.com.br::acb1abf8-64e1-4135-81cb-9083b51a44d1" providerId="AD" clId="Web-{E8F3C59F-F0CD-0000-A7CE-72F418B22831}" dt="2021-05-08T17:41:42.859" v="0" actId="20577"/>
          <ac:spMkLst>
            <pc:docMk/>
            <pc:sldMk cId="3780397054" sldId="341"/>
            <ac:spMk id="31" creationId="{BB408038-BB1E-3942-BAFD-CEF6C85DB7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6A526-5213-4D09-9C7D-76278EA6131A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5AC22-9ECC-4053-ACED-45B6F968B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38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216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325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5506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118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0863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550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8924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1538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491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906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585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585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014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625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322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7291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635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538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6839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56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08D6F-9151-49DB-8DF0-875F77534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843CB3-0A51-4A1F-B37C-3029A45A6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A85AAC-1304-48AB-A01B-F8774AA2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787D-E004-40CD-96A4-2D4CA54354D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467680-9DCE-4703-8797-0265D19D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845FCB-F297-455D-930C-279FB279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71D4-3C46-4625-AAA8-1E26BD5FF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87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E72DC-1FFE-450D-8F3B-E6051BBF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96D848-C7AE-4551-9901-40A812288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C8359-2CC0-4EA3-823F-F3447B0B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787D-E004-40CD-96A4-2D4CA54354D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B470D9-2D42-4BBA-8C1F-568537E9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742BF3-E256-41A7-A696-7F9C11E6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71D4-3C46-4625-AAA8-1E26BD5FF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70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B79903-7CDB-4F59-9B4B-8B16A7BFC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BF0ED8-F428-40C3-A756-9D696BB2C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5A753A-6C92-4E2F-80E6-4367D447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787D-E004-40CD-96A4-2D4CA54354D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B66FD4-5AA8-45F8-8946-BC38BD5E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A62E29-8076-4B2B-A30E-66845CAE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71D4-3C46-4625-AAA8-1E26BD5FF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29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/>
        </p:nvSpPr>
        <p:spPr>
          <a:xfrm rot="-5400000">
            <a:off x="-124115" y="5296574"/>
            <a:ext cx="1308580" cy="21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1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359EB"/>
              </a:buClr>
              <a:buSzPts val="2000"/>
              <a:buFont typeface="DM Sans"/>
              <a:buNone/>
            </a:pPr>
            <a:r>
              <a:rPr lang="en-US" sz="1000" b="1" i="0" u="none" strike="noStrike" cap="none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the future is blue</a:t>
            </a:r>
            <a:endParaRPr sz="900"/>
          </a:p>
        </p:txBody>
      </p:sp>
      <p:sp>
        <p:nvSpPr>
          <p:cNvPr id="15" name="Google Shape;15;p4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732" y="6134607"/>
            <a:ext cx="214884" cy="214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95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py 1">
  <p:cSld name="Blank copy 1">
    <p:bg>
      <p:bgPr>
        <a:solidFill>
          <a:srgbClr val="3359EB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09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py" type="tx">
  <p:cSld name="Blank copy">
    <p:bg>
      <p:bgPr>
        <a:solidFill>
          <a:srgbClr val="3359E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 rot="-5400000">
            <a:off x="-124115" y="5296574"/>
            <a:ext cx="1308580" cy="21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1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DM Sans"/>
              <a:buNone/>
            </a:pPr>
            <a:r>
              <a:rPr lang="en-US" sz="1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future is blue</a:t>
            </a:r>
            <a:endParaRPr sz="900"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225" y="6134868"/>
            <a:ext cx="215900" cy="214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077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E8BE8-EB70-4272-B976-33AC6F3D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29412A-1D6F-491A-B21D-15018DBD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852E8-D8F4-4208-9E1F-AD70315D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787D-E004-40CD-96A4-2D4CA54354D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1D0BA-EE11-4D0B-8266-D695BA11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0BBC64-0587-43C1-A5DD-AE18B074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71D4-3C46-4625-AAA8-1E26BD5FF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4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BA664-0CD4-48F4-A3D9-39D87F11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23CB30-EB75-4194-8166-C9F48DF31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512F67-DA19-46A4-BE46-BE8D980B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787D-E004-40CD-96A4-2D4CA54354D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51E80-7CB8-4BF4-A990-55233C82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5D0482-E2BB-4963-AFEE-700209CB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71D4-3C46-4625-AAA8-1E26BD5FF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7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EA731-F35B-4D04-9997-CC47D7A3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6276D1-A8D5-4FE6-93F4-5616E70AE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302267-E91F-4D73-B2A2-DEE31F572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7F281E-E051-4497-9EC3-49333A76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787D-E004-40CD-96A4-2D4CA54354D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5B8ADF-FA35-48CF-864F-62D15962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B586CE-F8D9-4BF2-B910-CD27EA46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71D4-3C46-4625-AAA8-1E26BD5FF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96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21BC0-ADD0-4307-B168-21A232A5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895D7B-B442-4358-BDB2-B3F171AF3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FE5290-6D2C-48B0-ABD1-305BA281C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DB4AFE-E9CA-43D8-B781-EF38A944D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DE0E40-F3B0-4F71-8C01-F8C8068FE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16C267-9748-4C13-B686-90783590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787D-E004-40CD-96A4-2D4CA54354D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AAF651-B879-4C04-A8DE-CFB321C5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D3D1D7-D223-4014-9452-E08DAE6A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71D4-3C46-4625-AAA8-1E26BD5FF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20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32784-BB68-4A34-BF51-D478C4FD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114B23-D636-417B-80F8-36BA9D8B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787D-E004-40CD-96A4-2D4CA54354D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C51B9EA-1023-4B94-9C63-51676CAD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26B006-BE18-4F6E-9551-4A8755EC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71D4-3C46-4625-AAA8-1E26BD5FF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32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EB0961-0AC1-491F-87F2-2CA906DE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787D-E004-40CD-96A4-2D4CA54354D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0AC2FE-A0B4-4489-A2A1-6C69E6C7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41B31E-76E5-44E7-8AF6-2016A81D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71D4-3C46-4625-AAA8-1E26BD5FF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01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D02FE-8222-4748-AFAA-AC626501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F70242-BA0B-440C-901F-5D1C4F23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BD4A97-2C4F-479B-AC2E-F107877CC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5616ED-8564-4589-9B2C-079213DB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787D-E004-40CD-96A4-2D4CA54354D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6733EC-E169-4532-984D-412AD42D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30CA1F-EC40-4BF2-ABEA-E5251F89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71D4-3C46-4625-AAA8-1E26BD5FF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85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04DE9-7234-4C37-A9E6-317D7B30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B1DB3F-988C-4E94-9E19-8F788C8F8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6C0B5E-F777-435A-BB7B-A5B48344C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A18EA8-D7C5-4505-A8F1-690D5377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787D-E004-40CD-96A4-2D4CA54354D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731FF9-5D5A-4743-8E3D-660763A8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5A75FB-764D-44E4-8ADE-B7135B84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71D4-3C46-4625-AAA8-1E26BD5FF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82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349667-D3DE-41C8-B99C-BFCA51F5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C27B2C-EDA6-4C25-BBB1-488FF293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AE0389-1E81-458F-B474-419B83530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787D-E004-40CD-96A4-2D4CA54354D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41E77A-7A34-445E-8FB1-30863B286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3BD8B6-DC3D-401B-85E6-263DDE4AE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71D4-3C46-4625-AAA8-1E26BD5FF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077" y="669092"/>
            <a:ext cx="1968501" cy="54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Uma imagem contendo Logotipo&#10;&#10;Descrição gerada automaticamente">
            <a:extLst>
              <a:ext uri="{FF2B5EF4-FFF2-40B4-BE49-F238E27FC236}">
                <a16:creationId xmlns:a16="http://schemas.microsoft.com/office/drawing/2014/main" id="{D9173E12-1746-784E-A84B-1CC23DDC9939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456020" y="5262222"/>
            <a:ext cx="2983413" cy="1595779"/>
          </a:xfrm>
          <a:prstGeom prst="rect">
            <a:avLst/>
          </a:prstGeom>
        </p:spPr>
      </p:pic>
      <p:pic>
        <p:nvPicPr>
          <p:cNvPr id="2" name="Imagem 4" descr="Logotipo&#10;&#10;Descrição gerada automaticamente">
            <a:extLst>
              <a:ext uri="{FF2B5EF4-FFF2-40B4-BE49-F238E27FC236}">
                <a16:creationId xmlns:a16="http://schemas.microsoft.com/office/drawing/2014/main" id="{82DC604E-2419-4341-A98C-1C3D77B30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426" y="-2751"/>
            <a:ext cx="7029669" cy="6860309"/>
          </a:xfrm>
          <a:prstGeom prst="rect">
            <a:avLst/>
          </a:prstGeom>
        </p:spPr>
      </p:pic>
      <p:sp>
        <p:nvSpPr>
          <p:cNvPr id="7" name="Google Shape;82;p20">
            <a:extLst>
              <a:ext uri="{FF2B5EF4-FFF2-40B4-BE49-F238E27FC236}">
                <a16:creationId xmlns:a16="http://schemas.microsoft.com/office/drawing/2014/main" id="{74855C36-F526-440E-9AC8-36DBCB5C0F05}"/>
              </a:ext>
            </a:extLst>
          </p:cNvPr>
          <p:cNvSpPr txBox="1"/>
          <p:nvPr/>
        </p:nvSpPr>
        <p:spPr>
          <a:xfrm>
            <a:off x="664890" y="1214946"/>
            <a:ext cx="3277500" cy="4600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r>
              <a:rPr lang="en-US" sz="3000" b="1" dirty="0">
                <a:solidFill>
                  <a:srgbClr val="FFFFFF"/>
                </a:solidFill>
                <a:latin typeface="DM Sans"/>
                <a:sym typeface="DM Sans"/>
              </a:rPr>
              <a:t>Lista e </a:t>
            </a:r>
            <a:r>
              <a:rPr lang="en-US" sz="3000" b="1" dirty="0" err="1">
                <a:solidFill>
                  <a:srgbClr val="FFFFFF"/>
                </a:solidFill>
                <a:latin typeface="DM Sans"/>
                <a:sym typeface="DM Sans"/>
              </a:rPr>
              <a:t>Estrutura</a:t>
            </a:r>
            <a:r>
              <a:rPr lang="en-US" sz="3000" b="1" dirty="0">
                <a:solidFill>
                  <a:srgbClr val="FFFFFF"/>
                </a:solidFill>
                <a:latin typeface="DM Sans"/>
                <a:sym typeface="DM Sans"/>
              </a:rPr>
              <a:t> de </a:t>
            </a:r>
            <a:r>
              <a:rPr lang="en-US" sz="3000" b="1" dirty="0" err="1">
                <a:solidFill>
                  <a:srgbClr val="FFFFFF"/>
                </a:solidFill>
                <a:latin typeface="DM Sans"/>
                <a:sym typeface="DM Sans"/>
              </a:rPr>
              <a:t>Repetição</a:t>
            </a:r>
            <a:endParaRPr lang="en-US" sz="3000" b="1" dirty="0">
              <a:highlight>
                <a:srgbClr val="FF00FF"/>
              </a:highlight>
              <a:latin typeface="DM Sans"/>
            </a:endParaRPr>
          </a:p>
          <a:p>
            <a:pPr>
              <a:buClr>
                <a:srgbClr val="FFFFFF"/>
              </a:buClr>
              <a:buSzPts val="9000"/>
            </a:pPr>
            <a:br>
              <a:rPr lang="en-US" dirty="0">
                <a:highlight>
                  <a:srgbClr val="FF00FF"/>
                </a:highlight>
                <a:latin typeface="DM Sans"/>
              </a:rPr>
            </a:br>
            <a:br>
              <a:rPr lang="en-US" dirty="0">
                <a:latin typeface="DM Sans"/>
              </a:rPr>
            </a:br>
            <a:r>
              <a:rPr lang="en-US" sz="1600" i="1" dirty="0">
                <a:solidFill>
                  <a:srgbClr val="FFFFFF"/>
                </a:solidFill>
                <a:latin typeface="DM Sans"/>
                <a:sym typeface="DM Sans"/>
              </a:rPr>
              <a:t>Prof. Maria Cardoso</a:t>
            </a:r>
            <a:endParaRPr lang="en-US" i="1" dirty="0">
              <a:solidFill>
                <a:srgbClr val="FFFFFF"/>
              </a:solidFill>
              <a:latin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3245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6;p25">
            <a:extLst>
              <a:ext uri="{FF2B5EF4-FFF2-40B4-BE49-F238E27FC236}">
                <a16:creationId xmlns:a16="http://schemas.microsoft.com/office/drawing/2014/main" id="{35EDC13F-027B-4EBF-BC93-3CA42EBEE657}"/>
              </a:ext>
            </a:extLst>
          </p:cNvPr>
          <p:cNvSpPr txBox="1"/>
          <p:nvPr/>
        </p:nvSpPr>
        <p:spPr>
          <a:xfrm>
            <a:off x="1138875" y="403225"/>
            <a:ext cx="6958438" cy="13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3359EB"/>
              </a:buClr>
              <a:buSzPts val="8000"/>
            </a:pPr>
            <a:r>
              <a:rPr lang="en-US" sz="4000" b="1" dirty="0" err="1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Função</a:t>
            </a:r>
            <a:r>
              <a:rPr lang="en-US" sz="4000" b="1" dirty="0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 para </a:t>
            </a:r>
            <a:r>
              <a:rPr lang="en-US" sz="4000" b="1" dirty="0" err="1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manipulação</a:t>
            </a:r>
            <a:r>
              <a:rPr lang="en-US" sz="4000" b="1" dirty="0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 de </a:t>
            </a:r>
            <a:r>
              <a:rPr lang="en-US" sz="4000" b="1" dirty="0" err="1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Listas</a:t>
            </a:r>
            <a:endParaRPr lang="pt-BR" sz="900" dirty="0">
              <a:solidFill>
                <a:srgbClr val="3D58E3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ED5B083-8D41-45AF-B10E-A5911DA13AAF}"/>
              </a:ext>
            </a:extLst>
          </p:cNvPr>
          <p:cNvSpPr/>
          <p:nvPr/>
        </p:nvSpPr>
        <p:spPr>
          <a:xfrm>
            <a:off x="1006352" y="1987421"/>
            <a:ext cx="8906274" cy="1292662"/>
          </a:xfrm>
          <a:prstGeom prst="rect">
            <a:avLst/>
          </a:prstGeom>
        </p:spPr>
        <p:txBody>
          <a:bodyPr wrap="square" lIns="45720" tIns="22860" rIns="45720" bIns="22860" anchor="t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400" dirty="0">
                <a:solidFill>
                  <a:srgbClr val="3D58E3"/>
                </a:solidFill>
                <a:latin typeface="DM Sans Medium"/>
              </a:rPr>
              <a:t> </a:t>
            </a:r>
            <a:r>
              <a:rPr lang="pt-BR" sz="2400" dirty="0">
                <a:solidFill>
                  <a:srgbClr val="3D58E3"/>
                </a:solidFill>
                <a:latin typeface="DM Sans Medium"/>
              </a:rPr>
              <a:t>A lista é uma estrutura mutável, ou seja, ela pode ser modificada. Na tabela a seguir estão algumas funções utilizadas para manipular listas.</a:t>
            </a:r>
          </a:p>
          <a:p>
            <a:endParaRPr lang="pt-BR" sz="2400" dirty="0">
              <a:solidFill>
                <a:srgbClr val="3D58E3"/>
              </a:solidFill>
              <a:latin typeface="DM Sans Medium"/>
            </a:endParaRPr>
          </a:p>
          <a:p>
            <a:endParaRPr lang="en-US" sz="900" dirty="0"/>
          </a:p>
        </p:txBody>
      </p:sp>
      <p:pic>
        <p:nvPicPr>
          <p:cNvPr id="2" name="Imagem 3" descr="Ícone&#10;&#10;Descrição gerada automaticamente">
            <a:extLst>
              <a:ext uri="{FF2B5EF4-FFF2-40B4-BE49-F238E27FC236}">
                <a16:creationId xmlns:a16="http://schemas.microsoft.com/office/drawing/2014/main" id="{82762882-CD61-4F72-BEF1-4B00F9FF35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86" t="847" r="13208" b="1977"/>
          <a:stretch/>
        </p:blipFill>
        <p:spPr>
          <a:xfrm>
            <a:off x="10289027" y="185845"/>
            <a:ext cx="1528196" cy="1801576"/>
          </a:xfrm>
          <a:prstGeom prst="rect">
            <a:avLst/>
          </a:prstGeom>
        </p:spPr>
      </p:pic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28AE6359-1174-42E7-A109-74F8FAE88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265432"/>
              </p:ext>
            </p:extLst>
          </p:nvPr>
        </p:nvGraphicFramePr>
        <p:xfrm>
          <a:off x="1431235" y="2906275"/>
          <a:ext cx="8092253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736">
                  <a:extLst>
                    <a:ext uri="{9D8B030D-6E8A-4147-A177-3AD203B41FA5}">
                      <a16:colId xmlns:a16="http://schemas.microsoft.com/office/drawing/2014/main" val="2886702399"/>
                    </a:ext>
                  </a:extLst>
                </a:gridCol>
                <a:gridCol w="4384184">
                  <a:extLst>
                    <a:ext uri="{9D8B030D-6E8A-4147-A177-3AD203B41FA5}">
                      <a16:colId xmlns:a16="http://schemas.microsoft.com/office/drawing/2014/main" val="32359366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58300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8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len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retorna o tamanho da lista.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 = [1, 2, 3, 4]</a:t>
                      </a:r>
                    </a:p>
                    <a:p>
                      <a:r>
                        <a:rPr lang="pt-BR" dirty="0" err="1"/>
                        <a:t>len</a:t>
                      </a:r>
                      <a:r>
                        <a:rPr lang="pt-BR" dirty="0"/>
                        <a:t>(L) →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00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retorna o menor valor da lista.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 = [10, 40, 30, 20]</a:t>
                      </a:r>
                    </a:p>
                    <a:p>
                      <a:r>
                        <a:rPr lang="pt-BR" dirty="0"/>
                        <a:t>min(L) →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4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max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retorna o maior valor da lista.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 = [10, 40, 30, 20]</a:t>
                      </a:r>
                    </a:p>
                    <a:p>
                      <a:r>
                        <a:rPr lang="fr-FR" dirty="0"/>
                        <a:t>max(L) </a:t>
                      </a:r>
                      <a:r>
                        <a:rPr lang="pt-BR" dirty="0"/>
                        <a:t>→ </a:t>
                      </a:r>
                      <a:r>
                        <a:rPr lang="fr-FR" dirty="0"/>
                        <a:t> 40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8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retorna soma dos elementos da lista.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 = [10, 20, 30]</a:t>
                      </a:r>
                    </a:p>
                    <a:p>
                      <a:r>
                        <a:rPr lang="pt-BR" dirty="0"/>
                        <a:t>sum(L) →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2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append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um novo valor na no final da lista.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 = [1, 2, 3]</a:t>
                      </a:r>
                    </a:p>
                    <a:p>
                      <a:r>
                        <a:rPr lang="pt-BR" dirty="0" err="1"/>
                        <a:t>L.append</a:t>
                      </a:r>
                      <a:r>
                        <a:rPr lang="pt-BR" dirty="0"/>
                        <a:t>(100)</a:t>
                      </a:r>
                    </a:p>
                    <a:p>
                      <a:r>
                        <a:rPr lang="pt-BR" dirty="0"/>
                        <a:t>L → [1, 2, 3, 100]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00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27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6;p25">
            <a:extLst>
              <a:ext uri="{FF2B5EF4-FFF2-40B4-BE49-F238E27FC236}">
                <a16:creationId xmlns:a16="http://schemas.microsoft.com/office/drawing/2014/main" id="{35EDC13F-027B-4EBF-BC93-3CA42EBEE657}"/>
              </a:ext>
            </a:extLst>
          </p:cNvPr>
          <p:cNvSpPr txBox="1"/>
          <p:nvPr/>
        </p:nvSpPr>
        <p:spPr>
          <a:xfrm>
            <a:off x="1138875" y="403225"/>
            <a:ext cx="6958438" cy="13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3359EB"/>
              </a:buClr>
              <a:buSzPts val="8000"/>
            </a:pPr>
            <a:r>
              <a:rPr lang="en-US" sz="4000" b="1" dirty="0" err="1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Função</a:t>
            </a:r>
            <a:r>
              <a:rPr lang="en-US" sz="4000" b="1" dirty="0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 para </a:t>
            </a:r>
            <a:r>
              <a:rPr lang="en-US" sz="4000" b="1" dirty="0" err="1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manipulação</a:t>
            </a:r>
            <a:r>
              <a:rPr lang="en-US" sz="4000" b="1" dirty="0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 de </a:t>
            </a:r>
            <a:r>
              <a:rPr lang="en-US" sz="4000" b="1" dirty="0" err="1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Listas</a:t>
            </a:r>
            <a:endParaRPr lang="pt-BR" sz="900" dirty="0">
              <a:solidFill>
                <a:srgbClr val="3D58E3"/>
              </a:solidFill>
            </a:endParaRPr>
          </a:p>
        </p:txBody>
      </p:sp>
      <p:pic>
        <p:nvPicPr>
          <p:cNvPr id="2" name="Imagem 3" descr="Ícone&#10;&#10;Descrição gerada automaticamente">
            <a:extLst>
              <a:ext uri="{FF2B5EF4-FFF2-40B4-BE49-F238E27FC236}">
                <a16:creationId xmlns:a16="http://schemas.microsoft.com/office/drawing/2014/main" id="{82762882-CD61-4F72-BEF1-4B00F9FF35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6" t="847" r="13208" b="1977"/>
          <a:stretch/>
        </p:blipFill>
        <p:spPr>
          <a:xfrm>
            <a:off x="10289027" y="185845"/>
            <a:ext cx="1528196" cy="1801576"/>
          </a:xfrm>
          <a:prstGeom prst="rect">
            <a:avLst/>
          </a:prstGeom>
        </p:spPr>
      </p:pic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28AE6359-1174-42E7-A109-74F8FAE88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13068"/>
              </p:ext>
            </p:extLst>
          </p:nvPr>
        </p:nvGraphicFramePr>
        <p:xfrm>
          <a:off x="1325219" y="1786255"/>
          <a:ext cx="8693425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932">
                  <a:extLst>
                    <a:ext uri="{9D8B030D-6E8A-4147-A177-3AD203B41FA5}">
                      <a16:colId xmlns:a16="http://schemas.microsoft.com/office/drawing/2014/main" val="2886702399"/>
                    </a:ext>
                  </a:extLst>
                </a:gridCol>
                <a:gridCol w="4709884">
                  <a:extLst>
                    <a:ext uri="{9D8B030D-6E8A-4147-A177-3AD203B41FA5}">
                      <a16:colId xmlns:a16="http://schemas.microsoft.com/office/drawing/2014/main" val="3235936662"/>
                    </a:ext>
                  </a:extLst>
                </a:gridCol>
                <a:gridCol w="2910609">
                  <a:extLst>
                    <a:ext uri="{9D8B030D-6E8A-4147-A177-3AD203B41FA5}">
                      <a16:colId xmlns:a16="http://schemas.microsoft.com/office/drawing/2014/main" val="3758300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8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extend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insere uma lista no final de outra lista.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 = [0, 1, 2]</a:t>
                      </a:r>
                    </a:p>
                    <a:p>
                      <a:r>
                        <a:rPr lang="pt-BR" dirty="0" err="1"/>
                        <a:t>L.extend</a:t>
                      </a:r>
                      <a:r>
                        <a:rPr lang="pt-BR" dirty="0"/>
                        <a:t>([3, 4, 5])</a:t>
                      </a:r>
                    </a:p>
                    <a:p>
                      <a:r>
                        <a:rPr lang="pt-BR" dirty="0"/>
                        <a:t>L → [0, 1, 2, 3, 4, 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00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del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remove um elemento da lista, dado seu índice.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 = [1,2,3,4]</a:t>
                      </a:r>
                    </a:p>
                    <a:p>
                      <a:r>
                        <a:rPr lang="pt-BR" dirty="0" err="1"/>
                        <a:t>del</a:t>
                      </a:r>
                      <a:r>
                        <a:rPr lang="pt-BR" dirty="0"/>
                        <a:t> L[1]</a:t>
                      </a:r>
                    </a:p>
                    <a:p>
                      <a:r>
                        <a:rPr lang="pt-BR" dirty="0"/>
                        <a:t>L → [1, 3, 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4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um valor pertence à lista.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= [1, 2 , 3, 4]</a:t>
                      </a:r>
                    </a:p>
                    <a:p>
                      <a:r>
                        <a:rPr lang="en-US" dirty="0"/>
                        <a:t>3 in L </a:t>
                      </a:r>
                      <a:r>
                        <a:rPr lang="pt-BR" dirty="0"/>
                        <a:t>→</a:t>
                      </a:r>
                      <a:r>
                        <a:rPr lang="en-US" dirty="0"/>
                        <a:t> True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8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sort</a:t>
                      </a:r>
                      <a:r>
                        <a:rPr lang="pt-BR" dirty="0"/>
                        <a:t>() 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ordena em ordem crescente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 = [3, 5, 2, 4, 1, 0]</a:t>
                      </a:r>
                    </a:p>
                    <a:p>
                      <a:r>
                        <a:rPr lang="pt-BR" dirty="0" err="1"/>
                        <a:t>L.sort</a:t>
                      </a:r>
                      <a:r>
                        <a:rPr lang="pt-BR" dirty="0"/>
                        <a:t>()</a:t>
                      </a:r>
                    </a:p>
                    <a:p>
                      <a:r>
                        <a:rPr lang="pt-BR" dirty="0"/>
                        <a:t>L → [0, 1, 2, 3, 4, 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2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reverse()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inverte os elementos de uma 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 = [0, 1, 2, 3, 4, 5]</a:t>
                      </a:r>
                    </a:p>
                    <a:p>
                      <a:r>
                        <a:rPr lang="pt-BR" dirty="0" err="1"/>
                        <a:t>L.reverse</a:t>
                      </a:r>
                      <a:r>
                        <a:rPr lang="pt-BR" dirty="0"/>
                        <a:t>()</a:t>
                      </a:r>
                    </a:p>
                    <a:p>
                      <a:r>
                        <a:rPr lang="pt-BR" dirty="0"/>
                        <a:t>L → [5, 4, 3, 2, 1,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00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99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6;p25">
            <a:extLst>
              <a:ext uri="{FF2B5EF4-FFF2-40B4-BE49-F238E27FC236}">
                <a16:creationId xmlns:a16="http://schemas.microsoft.com/office/drawing/2014/main" id="{35EDC13F-027B-4EBF-BC93-3CA42EBEE657}"/>
              </a:ext>
            </a:extLst>
          </p:cNvPr>
          <p:cNvSpPr txBox="1"/>
          <p:nvPr/>
        </p:nvSpPr>
        <p:spPr>
          <a:xfrm>
            <a:off x="1165380" y="335364"/>
            <a:ext cx="6958438" cy="13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3359EB"/>
              </a:buClr>
              <a:buSzPts val="8000"/>
            </a:pPr>
            <a:r>
              <a:rPr lang="en-US" sz="4000" b="1" dirty="0" err="1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Operações</a:t>
            </a:r>
            <a:endParaRPr lang="en-US" sz="4000" b="1" dirty="0">
              <a:solidFill>
                <a:srgbClr val="FFFFFF"/>
              </a:solidFill>
              <a:highlight>
                <a:srgbClr val="3D58E3"/>
              </a:highlight>
              <a:latin typeface="DM Sans"/>
              <a:sym typeface="DM Sans"/>
            </a:endParaRPr>
          </a:p>
          <a:p>
            <a:pPr>
              <a:lnSpc>
                <a:spcPct val="90000"/>
              </a:lnSpc>
              <a:buClr>
                <a:srgbClr val="3359EB"/>
              </a:buClr>
              <a:buSzPts val="8000"/>
            </a:pPr>
            <a:r>
              <a:rPr lang="en-US" sz="4000" b="1" dirty="0" err="1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Listas</a:t>
            </a:r>
            <a:endParaRPr lang="pt-BR" sz="900" dirty="0">
              <a:solidFill>
                <a:srgbClr val="3D58E3"/>
              </a:solidFill>
            </a:endParaRPr>
          </a:p>
        </p:txBody>
      </p:sp>
      <p:pic>
        <p:nvPicPr>
          <p:cNvPr id="2" name="Imagem 3" descr="Ícone&#10;&#10;Descrição gerada automaticamente">
            <a:extLst>
              <a:ext uri="{FF2B5EF4-FFF2-40B4-BE49-F238E27FC236}">
                <a16:creationId xmlns:a16="http://schemas.microsoft.com/office/drawing/2014/main" id="{82762882-CD61-4F72-BEF1-4B00F9FF35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6" t="847" r="13208" b="1977"/>
          <a:stretch/>
        </p:blipFill>
        <p:spPr>
          <a:xfrm>
            <a:off x="10289027" y="185845"/>
            <a:ext cx="1528196" cy="1801576"/>
          </a:xfrm>
          <a:prstGeom prst="rect">
            <a:avLst/>
          </a:prstGeo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B87E28-B548-43EF-BA51-40D5E2B89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-457200">
              <a:buBlip>
                <a:blip r:embed="rId4"/>
              </a:buBlip>
            </a:pPr>
            <a:r>
              <a:rPr lang="pt-BR" sz="2400" dirty="0">
                <a:solidFill>
                  <a:srgbClr val="3D58E3"/>
                </a:solidFill>
                <a:highlight>
                  <a:srgbClr val="FFFF00"/>
                </a:highlight>
                <a:latin typeface="DM Sans Medium"/>
              </a:rPr>
              <a:t>Concatenação ( + )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3D58E3"/>
                </a:solidFill>
                <a:latin typeface="DM Sans Medium"/>
              </a:rPr>
              <a:t>a = [0, 1, 2]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3D58E3"/>
                </a:solidFill>
                <a:latin typeface="DM Sans Medium"/>
              </a:rPr>
              <a:t>b = [3, 4, 5]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3D58E3"/>
                </a:solidFill>
                <a:latin typeface="DM Sans Medium"/>
              </a:rPr>
              <a:t>c = a + b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3D58E3"/>
                </a:solidFill>
                <a:latin typeface="DM Sans Medium"/>
              </a:rPr>
              <a:t>print(c)</a:t>
            </a:r>
          </a:p>
          <a:p>
            <a:pPr marL="0" indent="0">
              <a:buNone/>
            </a:pPr>
            <a:r>
              <a:rPr lang="pt-BR" sz="2400" dirty="0">
                <a:latin typeface="DM Sans Medium"/>
              </a:rPr>
              <a:t># Saída: </a:t>
            </a:r>
            <a:r>
              <a:rPr lang="pt-BR" sz="2400" dirty="0">
                <a:solidFill>
                  <a:srgbClr val="3D58E3"/>
                </a:solidFill>
                <a:latin typeface="DM Sans Medium"/>
              </a:rPr>
              <a:t>[0, 1, 2, 3, 4, 5]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B5596D8-CF06-4814-A292-AD06DA04B4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-457200">
              <a:buBlip>
                <a:blip r:embed="rId4"/>
              </a:buBlip>
            </a:pPr>
            <a:r>
              <a:rPr lang="pt-BR" sz="2400" dirty="0">
                <a:solidFill>
                  <a:srgbClr val="3D58E3"/>
                </a:solidFill>
                <a:highlight>
                  <a:srgbClr val="FFFF00"/>
                </a:highlight>
                <a:latin typeface="DM Sans Medium"/>
              </a:rPr>
              <a:t>Repetição ( * )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3D58E3"/>
                </a:solidFill>
                <a:latin typeface="DM Sans Medium"/>
              </a:rPr>
              <a:t>L = [1, 2]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3D58E3"/>
                </a:solidFill>
                <a:latin typeface="DM Sans Medium"/>
              </a:rPr>
              <a:t>R = L * 4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3D58E3"/>
                </a:solidFill>
                <a:latin typeface="DM Sans Medium"/>
              </a:rPr>
              <a:t>print(R)</a:t>
            </a:r>
          </a:p>
          <a:p>
            <a:pPr marL="0" indent="0">
              <a:buNone/>
            </a:pPr>
            <a:r>
              <a:rPr lang="pt-BR" sz="2400" dirty="0">
                <a:latin typeface="DM Sans Medium"/>
              </a:rPr>
              <a:t># Saída: </a:t>
            </a:r>
            <a:r>
              <a:rPr lang="pt-BR" sz="2400" dirty="0">
                <a:solidFill>
                  <a:srgbClr val="3D58E3"/>
                </a:solidFill>
                <a:latin typeface="DM Sans Medium"/>
              </a:rPr>
              <a:t>[1, 2, 1, 2, 1, 2, 1, 2]</a:t>
            </a:r>
          </a:p>
        </p:txBody>
      </p:sp>
    </p:spTree>
    <p:extLst>
      <p:ext uri="{BB962C8B-B14F-4D97-AF65-F5344CB8AC3E}">
        <p14:creationId xmlns:p14="http://schemas.microsoft.com/office/powerpoint/2010/main" val="85090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6;p25">
            <a:extLst>
              <a:ext uri="{FF2B5EF4-FFF2-40B4-BE49-F238E27FC236}">
                <a16:creationId xmlns:a16="http://schemas.microsoft.com/office/drawing/2014/main" id="{35EDC13F-027B-4EBF-BC93-3CA42EBEE657}"/>
              </a:ext>
            </a:extLst>
          </p:cNvPr>
          <p:cNvSpPr txBox="1"/>
          <p:nvPr/>
        </p:nvSpPr>
        <p:spPr>
          <a:xfrm>
            <a:off x="1165380" y="335364"/>
            <a:ext cx="6958438" cy="13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3359EB"/>
              </a:buClr>
              <a:buSzPts val="8000"/>
            </a:pPr>
            <a:r>
              <a:rPr lang="en-US" sz="4000" b="1" dirty="0" err="1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Fatiamento</a:t>
            </a:r>
            <a:r>
              <a:rPr lang="en-US" sz="4000" b="1" dirty="0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em</a:t>
            </a:r>
            <a:endParaRPr lang="en-US" sz="4000" b="1" dirty="0">
              <a:solidFill>
                <a:srgbClr val="FFFFFF"/>
              </a:solidFill>
              <a:highlight>
                <a:srgbClr val="3D58E3"/>
              </a:highlight>
              <a:latin typeface="DM Sans"/>
              <a:sym typeface="DM Sans"/>
            </a:endParaRPr>
          </a:p>
          <a:p>
            <a:pPr>
              <a:lnSpc>
                <a:spcPct val="90000"/>
              </a:lnSpc>
              <a:buClr>
                <a:srgbClr val="3359EB"/>
              </a:buClr>
              <a:buSzPts val="8000"/>
            </a:pPr>
            <a:r>
              <a:rPr lang="en-US" sz="4000" b="1" dirty="0" err="1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Listas</a:t>
            </a:r>
            <a:endParaRPr lang="pt-BR" sz="900" dirty="0">
              <a:solidFill>
                <a:srgbClr val="3D58E3"/>
              </a:solidFill>
            </a:endParaRPr>
          </a:p>
        </p:txBody>
      </p:sp>
      <p:pic>
        <p:nvPicPr>
          <p:cNvPr id="2" name="Imagem 3" descr="Ícone&#10;&#10;Descrição gerada automaticamente">
            <a:extLst>
              <a:ext uri="{FF2B5EF4-FFF2-40B4-BE49-F238E27FC236}">
                <a16:creationId xmlns:a16="http://schemas.microsoft.com/office/drawing/2014/main" id="{82762882-CD61-4F72-BEF1-4B00F9FF35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6" t="847" r="13208" b="1977"/>
          <a:stretch/>
        </p:blipFill>
        <p:spPr>
          <a:xfrm>
            <a:off x="10289027" y="185845"/>
            <a:ext cx="1528196" cy="1801576"/>
          </a:xfrm>
          <a:prstGeom prst="rect">
            <a:avLst/>
          </a:prstGeo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3D3DB8-D7F1-443B-9E8F-C7C46505C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22336"/>
            <a:ext cx="8502995" cy="823912"/>
          </a:xfrm>
        </p:spPr>
        <p:txBody>
          <a:bodyPr/>
          <a:lstStyle/>
          <a:p>
            <a:pPr indent="-342900">
              <a:buBlip>
                <a:blip r:embed="rId4"/>
              </a:buBlip>
            </a:pPr>
            <a:r>
              <a:rPr lang="pt-BR" dirty="0">
                <a:solidFill>
                  <a:srgbClr val="3D58E3"/>
                </a:solidFill>
                <a:latin typeface="DM Sans Medium"/>
              </a:rPr>
              <a:t>O fatiamento de listas é semelhante ao fatiamento de </a:t>
            </a:r>
            <a:r>
              <a:rPr lang="pt-BR" dirty="0" err="1">
                <a:solidFill>
                  <a:srgbClr val="3D58E3"/>
                </a:solidFill>
                <a:latin typeface="DM Sans Medium"/>
              </a:rPr>
              <a:t>strings</a:t>
            </a:r>
            <a:r>
              <a:rPr lang="pt-BR" dirty="0">
                <a:solidFill>
                  <a:srgbClr val="3D58E3"/>
                </a:solidFill>
                <a:latin typeface="DM Sans Medium"/>
              </a:rPr>
              <a:t>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B87E28-B548-43EF-BA51-40D5E2B89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9735447" cy="384271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-457200">
              <a:buBlip>
                <a:blip r:embed="rId4"/>
              </a:buBlip>
            </a:pPr>
            <a:r>
              <a:rPr lang="pt-BR" sz="2400" dirty="0">
                <a:solidFill>
                  <a:srgbClr val="3D58E3"/>
                </a:solidFill>
                <a:highlight>
                  <a:srgbClr val="FFFF00"/>
                </a:highlight>
                <a:latin typeface="DM Sans Medium"/>
              </a:rPr>
              <a:t>Exemplo</a:t>
            </a:r>
            <a:endParaRPr lang="pt-BR" sz="2400" dirty="0">
              <a:solidFill>
                <a:srgbClr val="3D58E3"/>
              </a:solidFill>
              <a:latin typeface="DM Sans Medium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3D58E3"/>
                </a:solidFill>
                <a:latin typeface="DM Sans Medium"/>
              </a:rPr>
              <a:t>B = [7, 'Blue' , 9.6 , [6, 7, 8], 'Python', (3 , 'j')]</a:t>
            </a:r>
          </a:p>
          <a:p>
            <a:pPr marL="0" indent="0">
              <a:buNone/>
            </a:pPr>
            <a:endParaRPr lang="en-US" sz="2400" dirty="0">
              <a:solidFill>
                <a:srgbClr val="3D58E3"/>
              </a:solidFill>
              <a:latin typeface="DM Sans Medium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3D58E3"/>
                </a:solidFill>
                <a:latin typeface="DM Sans Medium"/>
              </a:rPr>
              <a:t>B[1:4] → seleciona os elementos das posições 1, 2, 3</a:t>
            </a:r>
          </a:p>
          <a:p>
            <a:pPr marL="0" indent="0">
              <a:buNone/>
            </a:pPr>
            <a:r>
              <a:rPr lang="pt-BR" sz="2400" dirty="0">
                <a:latin typeface="DM Sans Medium"/>
              </a:rPr>
              <a:t># Saída: </a:t>
            </a:r>
            <a:r>
              <a:rPr lang="pt-BR" sz="2400" dirty="0">
                <a:solidFill>
                  <a:srgbClr val="3D58E3"/>
                </a:solidFill>
                <a:latin typeface="DM Sans Medium"/>
              </a:rPr>
              <a:t>['Blue', 9.6, [6, 7, 8]]</a:t>
            </a:r>
            <a:r>
              <a:rPr lang="pt-BR" sz="2400" dirty="0">
                <a:latin typeface="DM Sans Medium"/>
              </a:rPr>
              <a:t> </a:t>
            </a:r>
          </a:p>
          <a:p>
            <a:pPr marL="0" indent="0">
              <a:buNone/>
            </a:pPr>
            <a:endParaRPr lang="pt-BR" sz="2400" dirty="0">
              <a:solidFill>
                <a:srgbClr val="3D58E3"/>
              </a:solidFill>
              <a:latin typeface="DM Sans Medium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3D58E3"/>
                </a:solidFill>
                <a:latin typeface="DM Sans Medium"/>
              </a:rPr>
              <a:t>L[2:] → seleciona os elementos a partir da posição 2</a:t>
            </a:r>
          </a:p>
          <a:p>
            <a:pPr marL="0" indent="0">
              <a:buNone/>
            </a:pPr>
            <a:r>
              <a:rPr lang="pt-BR" sz="2400" dirty="0">
                <a:latin typeface="DM Sans Medium"/>
              </a:rPr>
              <a:t># Saída: </a:t>
            </a:r>
            <a:r>
              <a:rPr lang="pt-BR" sz="2400" dirty="0">
                <a:solidFill>
                  <a:srgbClr val="3D58E3"/>
                </a:solidFill>
                <a:latin typeface="DM Sans Medium"/>
              </a:rPr>
              <a:t>[9.6, [6, 7, 8], 'Python', (3, 'j’)]</a:t>
            </a:r>
          </a:p>
          <a:p>
            <a:pPr marL="0" indent="0">
              <a:buNone/>
            </a:pPr>
            <a:endParaRPr lang="pt-BR" sz="2400" dirty="0">
              <a:solidFill>
                <a:srgbClr val="3D58E3"/>
              </a:solidFill>
              <a:latin typeface="DM Sans Medium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3D58E3"/>
                </a:solidFill>
                <a:latin typeface="DM Sans Medium"/>
              </a:rPr>
              <a:t>L[:4] → seleciona os elementos até a posição 3</a:t>
            </a:r>
          </a:p>
          <a:p>
            <a:pPr marL="0" indent="0">
              <a:buNone/>
            </a:pPr>
            <a:r>
              <a:rPr lang="pt-BR" sz="2400" dirty="0">
                <a:latin typeface="DM Sans Medium"/>
              </a:rPr>
              <a:t># Saída: </a:t>
            </a:r>
            <a:r>
              <a:rPr lang="pt-BR" sz="2400" dirty="0">
                <a:solidFill>
                  <a:srgbClr val="3D58E3"/>
                </a:solidFill>
                <a:latin typeface="DM Sans Medium"/>
              </a:rPr>
              <a:t>[7, 'Blue', 9.6, [6, 7, 8]]</a:t>
            </a:r>
          </a:p>
        </p:txBody>
      </p:sp>
    </p:spTree>
    <p:extLst>
      <p:ext uri="{BB962C8B-B14F-4D97-AF65-F5344CB8AC3E}">
        <p14:creationId xmlns:p14="http://schemas.microsoft.com/office/powerpoint/2010/main" val="163476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6;p25">
            <a:extLst>
              <a:ext uri="{FF2B5EF4-FFF2-40B4-BE49-F238E27FC236}">
                <a16:creationId xmlns:a16="http://schemas.microsoft.com/office/drawing/2014/main" id="{35EDC13F-027B-4EBF-BC93-3CA42EBEE657}"/>
              </a:ext>
            </a:extLst>
          </p:cNvPr>
          <p:cNvSpPr txBox="1"/>
          <p:nvPr/>
        </p:nvSpPr>
        <p:spPr>
          <a:xfrm>
            <a:off x="1165380" y="335364"/>
            <a:ext cx="6958438" cy="13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3359EB"/>
              </a:buClr>
              <a:buSzPts val="8000"/>
            </a:pPr>
            <a:r>
              <a:rPr lang="pt-BR" sz="4000" b="1" dirty="0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Criação de listas com range ( )</a:t>
            </a:r>
            <a:endParaRPr lang="pt-BR" sz="900" dirty="0">
              <a:solidFill>
                <a:srgbClr val="3D58E3"/>
              </a:solidFill>
            </a:endParaRPr>
          </a:p>
        </p:txBody>
      </p:sp>
      <p:pic>
        <p:nvPicPr>
          <p:cNvPr id="2" name="Imagem 3" descr="Ícone&#10;&#10;Descrição gerada automaticamente">
            <a:extLst>
              <a:ext uri="{FF2B5EF4-FFF2-40B4-BE49-F238E27FC236}">
                <a16:creationId xmlns:a16="http://schemas.microsoft.com/office/drawing/2014/main" id="{82762882-CD61-4F72-BEF1-4B00F9FF35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6" t="847" r="13208" b="1977"/>
          <a:stretch/>
        </p:blipFill>
        <p:spPr>
          <a:xfrm>
            <a:off x="10289027" y="185845"/>
            <a:ext cx="1528196" cy="1801576"/>
          </a:xfrm>
          <a:prstGeom prst="rect">
            <a:avLst/>
          </a:prstGeo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3D3DB8-D7F1-443B-9E8F-C7C46505C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380" y="1457739"/>
            <a:ext cx="8675272" cy="3485322"/>
          </a:xfrm>
        </p:spPr>
        <p:txBody>
          <a:bodyPr>
            <a:normAutofit/>
          </a:bodyPr>
          <a:lstStyle/>
          <a:p>
            <a:pPr indent="-342900">
              <a:lnSpc>
                <a:spcPct val="110000"/>
              </a:lnSpc>
              <a:buBlip>
                <a:blip r:embed="rId4"/>
              </a:buBlip>
            </a:pPr>
            <a:r>
              <a:rPr lang="pt-BR" dirty="0">
                <a:solidFill>
                  <a:srgbClr val="3D58E3"/>
                </a:solidFill>
                <a:latin typeface="DM Sans Medium"/>
              </a:rPr>
              <a:t>A função range() define um intervalo de valores inteiros. Associada a </a:t>
            </a:r>
            <a:r>
              <a:rPr lang="pt-BR" dirty="0" err="1">
                <a:solidFill>
                  <a:srgbClr val="3D58E3"/>
                </a:solidFill>
                <a:latin typeface="DM Sans Medium"/>
              </a:rPr>
              <a:t>list</a:t>
            </a:r>
            <a:r>
              <a:rPr lang="pt-BR" dirty="0">
                <a:solidFill>
                  <a:srgbClr val="3D58E3"/>
                </a:solidFill>
                <a:latin typeface="DM Sans Medium"/>
              </a:rPr>
              <a:t>(), cria uma lista com os valores do intervalo.</a:t>
            </a:r>
          </a:p>
          <a:p>
            <a:pPr indent="-342900">
              <a:lnSpc>
                <a:spcPct val="110000"/>
              </a:lnSpc>
              <a:buBlip>
                <a:blip r:embed="rId4"/>
              </a:buBlip>
            </a:pPr>
            <a:r>
              <a:rPr lang="pt-BR" dirty="0">
                <a:solidFill>
                  <a:srgbClr val="3D58E3"/>
                </a:solidFill>
                <a:latin typeface="DM Sans Medium"/>
              </a:rPr>
              <a:t>A função range() pode ter de 1 a 3 parâmetros:</a:t>
            </a:r>
          </a:p>
          <a:p>
            <a:pPr lvl="1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3D58E3"/>
                </a:solidFill>
                <a:latin typeface="DM Sans Medium"/>
              </a:rPr>
              <a:t>range(n) </a:t>
            </a:r>
            <a:r>
              <a:rPr lang="pt-BR" sz="2000" dirty="0">
                <a:solidFill>
                  <a:srgbClr val="3D58E3"/>
                </a:solidFill>
                <a:latin typeface="DM Sans Medium"/>
              </a:rPr>
              <a:t>→</a:t>
            </a:r>
            <a:r>
              <a:rPr lang="pt-BR" dirty="0">
                <a:solidFill>
                  <a:srgbClr val="3D58E3"/>
                </a:solidFill>
                <a:latin typeface="DM Sans Medium"/>
              </a:rPr>
              <a:t> gera um intervalo de </a:t>
            </a:r>
            <a:r>
              <a:rPr lang="pt-BR" dirty="0">
                <a:solidFill>
                  <a:srgbClr val="3D58E3"/>
                </a:solidFill>
                <a:highlight>
                  <a:srgbClr val="FFFF00"/>
                </a:highlight>
                <a:latin typeface="DM Sans Medium"/>
              </a:rPr>
              <a:t>0 a n-1</a:t>
            </a:r>
          </a:p>
          <a:p>
            <a:pPr lvl="1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3D58E3"/>
                </a:solidFill>
                <a:latin typeface="DM Sans Medium"/>
              </a:rPr>
              <a:t>range(i , n) </a:t>
            </a:r>
            <a:r>
              <a:rPr lang="pt-BR" sz="2000" dirty="0">
                <a:solidFill>
                  <a:srgbClr val="3D58E3"/>
                </a:solidFill>
                <a:latin typeface="DM Sans Medium"/>
              </a:rPr>
              <a:t>→</a:t>
            </a:r>
            <a:r>
              <a:rPr lang="pt-BR" dirty="0">
                <a:solidFill>
                  <a:srgbClr val="3D58E3"/>
                </a:solidFill>
                <a:latin typeface="DM Sans Medium"/>
              </a:rPr>
              <a:t> gera um intervalo de </a:t>
            </a:r>
            <a:r>
              <a:rPr lang="pt-BR" dirty="0">
                <a:solidFill>
                  <a:srgbClr val="3D58E3"/>
                </a:solidFill>
                <a:highlight>
                  <a:srgbClr val="FFFF00"/>
                </a:highlight>
                <a:latin typeface="DM Sans Medium"/>
              </a:rPr>
              <a:t>i a n-1</a:t>
            </a:r>
          </a:p>
          <a:p>
            <a:pPr lvl="1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3D58E3"/>
                </a:solidFill>
                <a:latin typeface="DM Sans Medium"/>
              </a:rPr>
              <a:t>range(i , n, p) </a:t>
            </a:r>
            <a:r>
              <a:rPr lang="pt-BR" sz="2000" dirty="0">
                <a:solidFill>
                  <a:srgbClr val="3D58E3"/>
                </a:solidFill>
                <a:latin typeface="DM Sans Medium"/>
              </a:rPr>
              <a:t>→</a:t>
            </a:r>
            <a:r>
              <a:rPr lang="pt-BR" dirty="0">
                <a:solidFill>
                  <a:srgbClr val="3D58E3"/>
                </a:solidFill>
                <a:latin typeface="DM Sans Medium"/>
              </a:rPr>
              <a:t> gera um intervalo de </a:t>
            </a:r>
            <a:r>
              <a:rPr lang="pt-BR" dirty="0">
                <a:solidFill>
                  <a:srgbClr val="3D58E3"/>
                </a:solidFill>
                <a:highlight>
                  <a:srgbClr val="FFFF00"/>
                </a:highlight>
                <a:latin typeface="DM Sans Medium"/>
              </a:rPr>
              <a:t>i a n-1 </a:t>
            </a:r>
            <a:r>
              <a:rPr lang="pt-BR" dirty="0">
                <a:solidFill>
                  <a:srgbClr val="3D58E3"/>
                </a:solidFill>
                <a:latin typeface="DM Sans Medium"/>
              </a:rPr>
              <a:t>com intervalo </a:t>
            </a:r>
            <a:r>
              <a:rPr lang="pt-BR" dirty="0">
                <a:solidFill>
                  <a:srgbClr val="3D58E3"/>
                </a:solidFill>
                <a:highlight>
                  <a:srgbClr val="FFFF00"/>
                </a:highlight>
                <a:latin typeface="DM Sans Medium"/>
              </a:rPr>
              <a:t>p</a:t>
            </a:r>
            <a:r>
              <a:rPr lang="pt-BR" dirty="0">
                <a:solidFill>
                  <a:srgbClr val="3D58E3"/>
                </a:solidFill>
                <a:latin typeface="DM Sans Medium"/>
              </a:rPr>
              <a:t> entre os números</a:t>
            </a:r>
          </a:p>
          <a:p>
            <a:pPr lvl="1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pt-BR" dirty="0">
              <a:solidFill>
                <a:srgbClr val="3D58E3"/>
              </a:solidFill>
              <a:latin typeface="DM Sans Medium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06AA59-D836-4BB3-8AF0-A9FD35978546}"/>
              </a:ext>
            </a:extLst>
          </p:cNvPr>
          <p:cNvSpPr txBox="1"/>
          <p:nvPr/>
        </p:nvSpPr>
        <p:spPr>
          <a:xfrm>
            <a:off x="1275573" y="4545496"/>
            <a:ext cx="4227443" cy="15881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14300" lvl="1">
              <a:lnSpc>
                <a:spcPct val="110000"/>
              </a:lnSpc>
            </a:pPr>
            <a:r>
              <a:rPr lang="fr-FR" b="1" dirty="0">
                <a:solidFill>
                  <a:srgbClr val="FF33CC"/>
                </a:solidFill>
                <a:latin typeface="DM Sans Medium"/>
              </a:rPr>
              <a:t>Exemplos:</a:t>
            </a:r>
          </a:p>
          <a:p>
            <a:pPr marL="114300" lvl="1">
              <a:lnSpc>
                <a:spcPct val="110000"/>
              </a:lnSpc>
            </a:pPr>
            <a:r>
              <a:rPr lang="fr-FR" dirty="0">
                <a:solidFill>
                  <a:srgbClr val="3D58E3"/>
                </a:solidFill>
                <a:latin typeface="DM Sans Medium"/>
              </a:rPr>
              <a:t>L1 = list(range(5))</a:t>
            </a:r>
          </a:p>
          <a:p>
            <a:pPr marL="114300" lvl="1">
              <a:lnSpc>
                <a:spcPct val="110000"/>
              </a:lnSpc>
            </a:pPr>
            <a:r>
              <a:rPr lang="fr-FR" dirty="0">
                <a:solidFill>
                  <a:srgbClr val="3D58E3"/>
                </a:solidFill>
                <a:latin typeface="DM Sans Medium"/>
              </a:rPr>
              <a:t>print(L1)</a:t>
            </a:r>
          </a:p>
          <a:p>
            <a:pPr marL="114300" lvl="1">
              <a:lnSpc>
                <a:spcPct val="110000"/>
              </a:lnSpc>
            </a:pPr>
            <a:r>
              <a:rPr lang="fr-FR" dirty="0">
                <a:latin typeface="DM Sans Medium"/>
              </a:rPr>
              <a:t># Saída: </a:t>
            </a:r>
            <a:r>
              <a:rPr lang="fr-FR" dirty="0">
                <a:solidFill>
                  <a:srgbClr val="3D58E3"/>
                </a:solidFill>
                <a:latin typeface="DM Sans Medium"/>
              </a:rPr>
              <a:t>[0, 1, 2, 3, 4]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93E4E6-710D-4405-A069-28213B1160F6}"/>
              </a:ext>
            </a:extLst>
          </p:cNvPr>
          <p:cNvSpPr txBox="1"/>
          <p:nvPr/>
        </p:nvSpPr>
        <p:spPr>
          <a:xfrm>
            <a:off x="4672075" y="4834814"/>
            <a:ext cx="2254143" cy="12834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14300" lvl="1">
              <a:lnSpc>
                <a:spcPct val="110000"/>
              </a:lnSpc>
            </a:pPr>
            <a:r>
              <a:rPr lang="fr-FR" dirty="0">
                <a:solidFill>
                  <a:srgbClr val="3D58E3"/>
                </a:solidFill>
                <a:latin typeface="DM Sans Medium"/>
              </a:rPr>
              <a:t>L2 = </a:t>
            </a:r>
            <a:r>
              <a:rPr lang="fr-FR" dirty="0" err="1">
                <a:solidFill>
                  <a:srgbClr val="3D58E3"/>
                </a:solidFill>
                <a:latin typeface="DM Sans Medium"/>
              </a:rPr>
              <a:t>list</a:t>
            </a:r>
            <a:r>
              <a:rPr lang="fr-FR" dirty="0">
                <a:solidFill>
                  <a:srgbClr val="3D58E3"/>
                </a:solidFill>
                <a:latin typeface="DM Sans Medium"/>
              </a:rPr>
              <a:t>(range(3, 8))</a:t>
            </a:r>
          </a:p>
          <a:p>
            <a:pPr marL="114300" lvl="1">
              <a:lnSpc>
                <a:spcPct val="110000"/>
              </a:lnSpc>
            </a:pPr>
            <a:r>
              <a:rPr lang="fr-FR" dirty="0">
                <a:solidFill>
                  <a:srgbClr val="3D58E3"/>
                </a:solidFill>
                <a:latin typeface="DM Sans Medium"/>
              </a:rPr>
              <a:t>print(L2)</a:t>
            </a:r>
          </a:p>
          <a:p>
            <a:pPr marL="114300" lvl="1">
              <a:lnSpc>
                <a:spcPct val="110000"/>
              </a:lnSpc>
            </a:pPr>
            <a:r>
              <a:rPr lang="fr-FR" dirty="0">
                <a:latin typeface="DM Sans Medium"/>
              </a:rPr>
              <a:t># </a:t>
            </a:r>
            <a:r>
              <a:rPr lang="fr-FR" dirty="0" err="1">
                <a:latin typeface="DM Sans Medium"/>
              </a:rPr>
              <a:t>Saída</a:t>
            </a:r>
            <a:r>
              <a:rPr lang="fr-FR" dirty="0">
                <a:latin typeface="DM Sans Medium"/>
              </a:rPr>
              <a:t>: </a:t>
            </a:r>
            <a:r>
              <a:rPr lang="fr-FR" dirty="0">
                <a:solidFill>
                  <a:srgbClr val="3D58E3"/>
                </a:solidFill>
                <a:latin typeface="DM Sans Medium"/>
              </a:rPr>
              <a:t>[3, 4, 5, 6, 7]</a:t>
            </a: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3B4283-AFF7-4BF1-BEAD-7592BEBB0985}"/>
              </a:ext>
            </a:extLst>
          </p:cNvPr>
          <p:cNvSpPr txBox="1"/>
          <p:nvPr/>
        </p:nvSpPr>
        <p:spPr>
          <a:xfrm>
            <a:off x="8030818" y="4820697"/>
            <a:ext cx="2507802" cy="12834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14300" lvl="1">
              <a:lnSpc>
                <a:spcPct val="110000"/>
              </a:lnSpc>
            </a:pPr>
            <a:r>
              <a:rPr lang="fr-FR" dirty="0">
                <a:solidFill>
                  <a:srgbClr val="3D58E3"/>
                </a:solidFill>
                <a:latin typeface="DM Sans Medium"/>
              </a:rPr>
              <a:t>L3 = </a:t>
            </a:r>
            <a:r>
              <a:rPr lang="fr-FR" dirty="0" err="1">
                <a:solidFill>
                  <a:srgbClr val="3D58E3"/>
                </a:solidFill>
                <a:latin typeface="DM Sans Medium"/>
              </a:rPr>
              <a:t>list</a:t>
            </a:r>
            <a:r>
              <a:rPr lang="fr-FR" dirty="0">
                <a:solidFill>
                  <a:srgbClr val="3D58E3"/>
                </a:solidFill>
                <a:latin typeface="DM Sans Medium"/>
              </a:rPr>
              <a:t>(range(2, 11, 3))</a:t>
            </a:r>
          </a:p>
          <a:p>
            <a:pPr marL="114300" lvl="1">
              <a:lnSpc>
                <a:spcPct val="110000"/>
              </a:lnSpc>
            </a:pPr>
            <a:r>
              <a:rPr lang="fr-FR" dirty="0">
                <a:solidFill>
                  <a:srgbClr val="3D58E3"/>
                </a:solidFill>
                <a:latin typeface="DM Sans Medium"/>
              </a:rPr>
              <a:t>print(L3)</a:t>
            </a:r>
          </a:p>
          <a:p>
            <a:pPr marL="114300" lvl="1">
              <a:lnSpc>
                <a:spcPct val="110000"/>
              </a:lnSpc>
            </a:pPr>
            <a:r>
              <a:rPr lang="fr-FR" dirty="0">
                <a:latin typeface="DM Sans Medium"/>
              </a:rPr>
              <a:t># </a:t>
            </a:r>
            <a:r>
              <a:rPr lang="fr-FR" dirty="0" err="1">
                <a:latin typeface="DM Sans Medium"/>
              </a:rPr>
              <a:t>Saída</a:t>
            </a:r>
            <a:r>
              <a:rPr lang="fr-FR" dirty="0">
                <a:latin typeface="DM Sans Medium"/>
              </a:rPr>
              <a:t>: </a:t>
            </a:r>
            <a:r>
              <a:rPr lang="fr-FR" dirty="0">
                <a:solidFill>
                  <a:srgbClr val="3D58E3"/>
                </a:solidFill>
                <a:latin typeface="DM Sans Medium"/>
              </a:rPr>
              <a:t>[2, 5, 8]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424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6;p25">
            <a:extLst>
              <a:ext uri="{FF2B5EF4-FFF2-40B4-BE49-F238E27FC236}">
                <a16:creationId xmlns:a16="http://schemas.microsoft.com/office/drawing/2014/main" id="{35EDC13F-027B-4EBF-BC93-3CA42EBEE657}"/>
              </a:ext>
            </a:extLst>
          </p:cNvPr>
          <p:cNvSpPr txBox="1"/>
          <p:nvPr/>
        </p:nvSpPr>
        <p:spPr>
          <a:xfrm>
            <a:off x="1138875" y="403225"/>
            <a:ext cx="6958438" cy="13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3359EB"/>
              </a:buClr>
              <a:buSzPts val="8000"/>
            </a:pPr>
            <a:r>
              <a:rPr lang="en-US" sz="4000" b="1" dirty="0">
                <a:solidFill>
                  <a:srgbClr val="3D58E3"/>
                </a:solidFill>
                <a:latin typeface="DM Sans"/>
                <a:sym typeface="DM Sans"/>
              </a:rPr>
              <a:t>Estrutura de </a:t>
            </a:r>
            <a:r>
              <a:rPr lang="en-US" sz="4000" b="1" dirty="0" err="1">
                <a:solidFill>
                  <a:srgbClr val="3D58E3"/>
                </a:solidFill>
                <a:latin typeface="DM Sans"/>
                <a:sym typeface="DM Sans"/>
              </a:rPr>
              <a:t>repetição</a:t>
            </a:r>
            <a:r>
              <a:rPr lang="en-US" sz="4000" b="1" dirty="0">
                <a:solidFill>
                  <a:srgbClr val="3D58E3"/>
                </a:solidFill>
                <a:latin typeface="DM Sans"/>
                <a:sym typeface="DM Sans"/>
              </a:rPr>
              <a:t>: </a:t>
            </a:r>
            <a:r>
              <a:rPr lang="en-US" sz="4000" b="1" dirty="0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FOR</a:t>
            </a:r>
            <a:endParaRPr lang="pt-BR" sz="900" dirty="0">
              <a:solidFill>
                <a:srgbClr val="3D58E3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ED5B083-8D41-45AF-B10E-A5911DA13AAF}"/>
              </a:ext>
            </a:extLst>
          </p:cNvPr>
          <p:cNvSpPr/>
          <p:nvPr/>
        </p:nvSpPr>
        <p:spPr>
          <a:xfrm>
            <a:off x="1138875" y="2674538"/>
            <a:ext cx="7678554" cy="2893100"/>
          </a:xfrm>
          <a:prstGeom prst="rect">
            <a:avLst/>
          </a:prstGeom>
        </p:spPr>
        <p:txBody>
          <a:bodyPr wrap="square" lIns="45720" tIns="22860" rIns="45720" bIns="22860" anchor="t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400" dirty="0">
                <a:solidFill>
                  <a:srgbClr val="3D58E3"/>
                </a:solidFill>
                <a:latin typeface="DM Sans Medium"/>
              </a:rPr>
              <a:t> Um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laço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</a:t>
            </a:r>
            <a:r>
              <a:rPr lang="en-US" sz="2400" b="1" dirty="0">
                <a:solidFill>
                  <a:srgbClr val="3D58E3"/>
                </a:solidFill>
                <a:latin typeface="DM Sans Medium"/>
              </a:rPr>
              <a:t>FOR,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na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linguagem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Python,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apresenta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diferenças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de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iteração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em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relação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 a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outras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linguagens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.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Ele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não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itera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sobre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os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índices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de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uma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sequência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e sim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sobre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os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próprios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elementos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da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sequência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:</a:t>
            </a:r>
            <a:endParaRPr lang="en-US" sz="2400" dirty="0"/>
          </a:p>
          <a:p>
            <a:pPr>
              <a:buChar char="•"/>
            </a:pPr>
            <a:endParaRPr lang="en-US" sz="2000" dirty="0">
              <a:solidFill>
                <a:srgbClr val="3D58E3"/>
              </a:solidFill>
              <a:latin typeface="DM Sans Medium"/>
            </a:endParaRPr>
          </a:p>
          <a:p>
            <a:endParaRPr lang="en-US" sz="900" dirty="0"/>
          </a:p>
          <a:p>
            <a:r>
              <a:rPr lang="en-US" sz="3000" b="1" dirty="0">
                <a:solidFill>
                  <a:srgbClr val="3D58E3"/>
                </a:solidFill>
                <a:latin typeface="DM Sans Medium"/>
              </a:rPr>
              <a:t>for</a:t>
            </a:r>
            <a:r>
              <a:rPr lang="en-US" sz="3000" dirty="0">
                <a:solidFill>
                  <a:srgbClr val="3D58E3"/>
                </a:solidFill>
                <a:latin typeface="DM Sans Medium"/>
                <a:sym typeface="DM Sans Medium"/>
              </a:rPr>
              <a:t> &lt;</a:t>
            </a:r>
            <a:r>
              <a:rPr lang="en-US" sz="3000" dirty="0" err="1">
                <a:solidFill>
                  <a:srgbClr val="3D58E3"/>
                </a:solidFill>
                <a:latin typeface="DM Sans Medium"/>
                <a:sym typeface="DM Sans Medium"/>
              </a:rPr>
              <a:t>elemento</a:t>
            </a:r>
            <a:r>
              <a:rPr lang="en-US" sz="3000" dirty="0">
                <a:solidFill>
                  <a:srgbClr val="3D58E3"/>
                </a:solidFill>
                <a:latin typeface="DM Sans Medium"/>
                <a:sym typeface="DM Sans Medium"/>
              </a:rPr>
              <a:t>&gt; in &lt;</a:t>
            </a:r>
            <a:r>
              <a:rPr lang="en-US" sz="3000" dirty="0" err="1">
                <a:solidFill>
                  <a:srgbClr val="3D58E3"/>
                </a:solidFill>
                <a:latin typeface="DM Sans Medium"/>
                <a:sym typeface="DM Sans Medium"/>
              </a:rPr>
              <a:t>sequencia</a:t>
            </a:r>
            <a:r>
              <a:rPr lang="en-US" sz="3000" dirty="0">
                <a:solidFill>
                  <a:srgbClr val="3D58E3"/>
                </a:solidFill>
                <a:latin typeface="DM Sans Medium"/>
                <a:sym typeface="DM Sans Medium"/>
              </a:rPr>
              <a:t>&gt;:</a:t>
            </a:r>
            <a:endParaRPr lang="en-US" sz="3000" dirty="0">
              <a:solidFill>
                <a:srgbClr val="3D58E3"/>
              </a:solidFill>
              <a:latin typeface="DM Sans Medium"/>
            </a:endParaRPr>
          </a:p>
          <a:p>
            <a:r>
              <a:rPr lang="en-US" sz="3000" dirty="0">
                <a:solidFill>
                  <a:srgbClr val="3D58E3"/>
                </a:solidFill>
                <a:latin typeface="DM Sans Medium"/>
                <a:sym typeface="DM Sans Medium"/>
              </a:rPr>
              <a:t>    &lt;</a:t>
            </a:r>
            <a:r>
              <a:rPr lang="en-US" sz="3000" dirty="0" err="1">
                <a:solidFill>
                  <a:srgbClr val="3D58E3"/>
                </a:solidFill>
                <a:latin typeface="DM Sans Medium"/>
                <a:sym typeface="DM Sans Medium"/>
              </a:rPr>
              <a:t>indentação</a:t>
            </a:r>
            <a:r>
              <a:rPr lang="en-US" sz="3000" dirty="0">
                <a:solidFill>
                  <a:srgbClr val="3D58E3"/>
                </a:solidFill>
                <a:latin typeface="DM Sans Medium"/>
                <a:sym typeface="DM Sans Medium"/>
              </a:rPr>
              <a:t>&gt; &lt;</a:t>
            </a:r>
            <a:r>
              <a:rPr lang="en-US" sz="3000" dirty="0" err="1">
                <a:solidFill>
                  <a:srgbClr val="3D58E3"/>
                </a:solidFill>
                <a:latin typeface="DM Sans Medium"/>
                <a:sym typeface="DM Sans Medium"/>
              </a:rPr>
              <a:t>comando</a:t>
            </a:r>
            <a:r>
              <a:rPr lang="en-US" sz="3000" dirty="0">
                <a:solidFill>
                  <a:srgbClr val="3D58E3"/>
                </a:solidFill>
                <a:latin typeface="DM Sans Medium"/>
                <a:sym typeface="DM Sans Medium"/>
              </a:rPr>
              <a:t>&gt; = 0</a:t>
            </a:r>
            <a:endParaRPr lang="en-US" sz="900" dirty="0"/>
          </a:p>
        </p:txBody>
      </p:sp>
      <p:pic>
        <p:nvPicPr>
          <p:cNvPr id="2" name="Imagem 3" descr="Ícone&#10;&#10;Descrição gerada automaticamente">
            <a:extLst>
              <a:ext uri="{FF2B5EF4-FFF2-40B4-BE49-F238E27FC236}">
                <a16:creationId xmlns:a16="http://schemas.microsoft.com/office/drawing/2014/main" id="{82762882-CD61-4F72-BEF1-4B00F9FF35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86" t="847" r="13208" b="1977"/>
          <a:stretch/>
        </p:blipFill>
        <p:spPr>
          <a:xfrm>
            <a:off x="8636521" y="1209098"/>
            <a:ext cx="2957660" cy="34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0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6;p25">
            <a:extLst>
              <a:ext uri="{FF2B5EF4-FFF2-40B4-BE49-F238E27FC236}">
                <a16:creationId xmlns:a16="http://schemas.microsoft.com/office/drawing/2014/main" id="{35EDC13F-027B-4EBF-BC93-3CA42EBEE657}"/>
              </a:ext>
            </a:extLst>
          </p:cNvPr>
          <p:cNvSpPr txBox="1"/>
          <p:nvPr/>
        </p:nvSpPr>
        <p:spPr>
          <a:xfrm>
            <a:off x="1138875" y="403225"/>
            <a:ext cx="6958438" cy="13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3359EB"/>
              </a:buClr>
              <a:buSzPts val="8000"/>
            </a:pPr>
            <a:r>
              <a:rPr lang="en-US" sz="4000" b="1" dirty="0">
                <a:solidFill>
                  <a:srgbClr val="3D58E3"/>
                </a:solidFill>
                <a:latin typeface="DM Sans"/>
                <a:sym typeface="DM Sans"/>
              </a:rPr>
              <a:t>Estrutura de </a:t>
            </a:r>
            <a:r>
              <a:rPr lang="en-US" sz="4000" b="1" dirty="0" err="1">
                <a:solidFill>
                  <a:srgbClr val="3D58E3"/>
                </a:solidFill>
                <a:latin typeface="DM Sans"/>
                <a:sym typeface="DM Sans"/>
              </a:rPr>
              <a:t>repetição</a:t>
            </a:r>
            <a:r>
              <a:rPr lang="en-US" sz="4000" b="1" dirty="0">
                <a:solidFill>
                  <a:srgbClr val="3D58E3"/>
                </a:solidFill>
                <a:latin typeface="DM Sans"/>
                <a:sym typeface="DM Sans"/>
              </a:rPr>
              <a:t>: </a:t>
            </a:r>
            <a:r>
              <a:rPr lang="en-US" sz="4000" b="1" dirty="0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FOR</a:t>
            </a:r>
            <a:endParaRPr lang="pt-BR" sz="900" dirty="0">
              <a:solidFill>
                <a:srgbClr val="3D58E3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ED5B083-8D41-45AF-B10E-A5911DA13AAF}"/>
              </a:ext>
            </a:extLst>
          </p:cNvPr>
          <p:cNvSpPr/>
          <p:nvPr/>
        </p:nvSpPr>
        <p:spPr>
          <a:xfrm>
            <a:off x="1138875" y="2295715"/>
            <a:ext cx="7678554" cy="3631763"/>
          </a:xfrm>
          <a:prstGeom prst="rect">
            <a:avLst/>
          </a:prstGeom>
        </p:spPr>
        <p:txBody>
          <a:bodyPr wrap="square" lIns="45720" tIns="22860" rIns="45720" bIns="22860" anchor="t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400" dirty="0">
                <a:solidFill>
                  <a:srgbClr val="3D58E3"/>
                </a:solidFill>
                <a:latin typeface="DM Sans Medium"/>
              </a:rPr>
              <a:t> Exemplo:</a:t>
            </a:r>
            <a:endParaRPr lang="en-US" sz="2400" dirty="0"/>
          </a:p>
          <a:p>
            <a:pPr>
              <a:buChar char="•"/>
            </a:pPr>
            <a:endParaRPr lang="en-US" sz="2000" dirty="0">
              <a:solidFill>
                <a:srgbClr val="3D58E3"/>
              </a:solidFill>
              <a:latin typeface="DM Sans Medium"/>
            </a:endParaRPr>
          </a:p>
          <a:p>
            <a:endParaRPr lang="en-US" sz="900" dirty="0"/>
          </a:p>
          <a:p>
            <a:r>
              <a:rPr lang="en-US" sz="3000" b="1" dirty="0">
                <a:solidFill>
                  <a:srgbClr val="3D58E3"/>
                </a:solidFill>
                <a:latin typeface="DM Sans Medium"/>
              </a:rPr>
              <a:t>for</a:t>
            </a:r>
            <a:r>
              <a:rPr lang="en-US" sz="3000" dirty="0">
                <a:solidFill>
                  <a:srgbClr val="3D58E3"/>
                </a:solidFill>
                <a:latin typeface="DM Sans Medium"/>
              </a:rPr>
              <a:t> a in range(5):</a:t>
            </a:r>
          </a:p>
          <a:p>
            <a:r>
              <a:rPr lang="en-US" sz="3000" dirty="0">
                <a:solidFill>
                  <a:srgbClr val="3D58E3"/>
                </a:solidFill>
                <a:latin typeface="DM Sans Medium"/>
              </a:rPr>
              <a:t>    print(a)</a:t>
            </a:r>
          </a:p>
          <a:p>
            <a:endParaRPr lang="en-US" sz="3000" dirty="0">
              <a:solidFill>
                <a:srgbClr val="3D58E3"/>
              </a:solidFill>
              <a:latin typeface="DM Sans Medium"/>
            </a:endParaRPr>
          </a:p>
          <a:p>
            <a:r>
              <a:rPr lang="en-US" sz="3000" dirty="0">
                <a:solidFill>
                  <a:srgbClr val="3D58E3"/>
                </a:solidFill>
              </a:rPr>
              <a:t># </a:t>
            </a:r>
            <a:r>
              <a:rPr lang="en-US" sz="3000" dirty="0" err="1">
                <a:solidFill>
                  <a:srgbClr val="3D58E3"/>
                </a:solidFill>
              </a:rPr>
              <a:t>Saída</a:t>
            </a:r>
            <a:r>
              <a:rPr lang="en-US" sz="3000" dirty="0">
                <a:solidFill>
                  <a:srgbClr val="3D58E3"/>
                </a:solidFill>
              </a:rPr>
              <a:t> </a:t>
            </a:r>
            <a:br>
              <a:rPr lang="en-US" sz="3000" dirty="0">
                <a:solidFill>
                  <a:srgbClr val="3D58E3"/>
                </a:solidFill>
              </a:rPr>
            </a:br>
            <a:r>
              <a:rPr lang="en-US" sz="3000" dirty="0">
                <a:solidFill>
                  <a:srgbClr val="3D58E3"/>
                </a:solidFill>
              </a:rPr>
              <a:t>0, 1, 2, 3, 4 </a:t>
            </a:r>
            <a:endParaRPr lang="en-US" sz="3000" dirty="0"/>
          </a:p>
          <a:p>
            <a:endParaRPr lang="en-US" sz="3000" dirty="0">
              <a:solidFill>
                <a:srgbClr val="3D58E3"/>
              </a:solidFill>
              <a:latin typeface="DM Sans Medium"/>
            </a:endParaRPr>
          </a:p>
        </p:txBody>
      </p:sp>
      <p:pic>
        <p:nvPicPr>
          <p:cNvPr id="2" name="Imagem 3" descr="Ícone&#10;&#10;Descrição gerada automaticamente">
            <a:extLst>
              <a:ext uri="{FF2B5EF4-FFF2-40B4-BE49-F238E27FC236}">
                <a16:creationId xmlns:a16="http://schemas.microsoft.com/office/drawing/2014/main" id="{82762882-CD61-4F72-BEF1-4B00F9FF35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86" t="847" r="13208" b="1977"/>
          <a:stretch/>
        </p:blipFill>
        <p:spPr>
          <a:xfrm>
            <a:off x="8636521" y="1209098"/>
            <a:ext cx="2957660" cy="34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83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6;p25">
            <a:extLst>
              <a:ext uri="{FF2B5EF4-FFF2-40B4-BE49-F238E27FC236}">
                <a16:creationId xmlns:a16="http://schemas.microsoft.com/office/drawing/2014/main" id="{35EDC13F-027B-4EBF-BC93-3CA42EBEE657}"/>
              </a:ext>
            </a:extLst>
          </p:cNvPr>
          <p:cNvSpPr txBox="1"/>
          <p:nvPr/>
        </p:nvSpPr>
        <p:spPr>
          <a:xfrm>
            <a:off x="1138875" y="403225"/>
            <a:ext cx="6958438" cy="13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3359EB"/>
              </a:buClr>
              <a:buSzPts val="8000"/>
            </a:pPr>
            <a:r>
              <a:rPr lang="en-US" sz="4000" b="1" dirty="0">
                <a:solidFill>
                  <a:srgbClr val="3D58E3"/>
                </a:solidFill>
                <a:latin typeface="DM Sans"/>
                <a:sym typeface="DM Sans"/>
              </a:rPr>
              <a:t>Estrutura de </a:t>
            </a:r>
            <a:r>
              <a:rPr lang="en-US" sz="4000" b="1" dirty="0" err="1">
                <a:solidFill>
                  <a:srgbClr val="3D58E3"/>
                </a:solidFill>
                <a:latin typeface="DM Sans"/>
                <a:sym typeface="DM Sans"/>
              </a:rPr>
              <a:t>repetição</a:t>
            </a:r>
            <a:r>
              <a:rPr lang="en-US" sz="4000" b="1" dirty="0">
                <a:solidFill>
                  <a:srgbClr val="3D58E3"/>
                </a:solidFill>
                <a:latin typeface="DM Sans"/>
                <a:sym typeface="DM Sans"/>
              </a:rPr>
              <a:t>: </a:t>
            </a:r>
            <a:r>
              <a:rPr lang="en-US" sz="4000" b="1" dirty="0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FOR</a:t>
            </a:r>
            <a:endParaRPr lang="pt-BR" sz="900" dirty="0">
              <a:solidFill>
                <a:srgbClr val="3D58E3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ED5B083-8D41-45AF-B10E-A5911DA13AAF}"/>
              </a:ext>
            </a:extLst>
          </p:cNvPr>
          <p:cNvSpPr/>
          <p:nvPr/>
        </p:nvSpPr>
        <p:spPr>
          <a:xfrm>
            <a:off x="1138875" y="1825452"/>
            <a:ext cx="7678554" cy="3570208"/>
          </a:xfrm>
          <a:prstGeom prst="rect">
            <a:avLst/>
          </a:prstGeom>
        </p:spPr>
        <p:txBody>
          <a:bodyPr wrap="square" lIns="45720" tIns="22860" rIns="45720" bIns="22860" anchor="t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000" dirty="0">
                <a:solidFill>
                  <a:srgbClr val="3D58E3"/>
                </a:solidFill>
                <a:latin typeface="DM Sans Medium"/>
              </a:rPr>
              <a:t> Exemplo:</a:t>
            </a:r>
            <a:endParaRPr lang="en-US" sz="900" dirty="0"/>
          </a:p>
          <a:p>
            <a:pPr>
              <a:buChar char="•"/>
            </a:pPr>
            <a:endParaRPr lang="en-US" sz="2000" dirty="0">
              <a:solidFill>
                <a:srgbClr val="3D58E3"/>
              </a:solidFill>
              <a:latin typeface="DM Sans Medium"/>
            </a:endParaRPr>
          </a:p>
          <a:p>
            <a:endParaRPr lang="en-US" sz="900"/>
          </a:p>
          <a:p>
            <a:r>
              <a:rPr lang="en-US" sz="3000" b="1" dirty="0">
                <a:solidFill>
                  <a:srgbClr val="3D58E3"/>
                </a:solidFill>
                <a:latin typeface="DM Sans Medium"/>
              </a:rPr>
              <a:t>for</a:t>
            </a:r>
            <a:r>
              <a:rPr lang="en-US" sz="3000" dirty="0">
                <a:solidFill>
                  <a:srgbClr val="3D58E3"/>
                </a:solidFill>
                <a:latin typeface="DM Sans Medium"/>
              </a:rPr>
              <a:t> a in range(5, 10):</a:t>
            </a:r>
          </a:p>
          <a:p>
            <a:r>
              <a:rPr lang="en-US" sz="3000" dirty="0">
                <a:solidFill>
                  <a:srgbClr val="3D58E3"/>
                </a:solidFill>
                <a:latin typeface="DM Sans Medium"/>
              </a:rPr>
              <a:t>    print(a)</a:t>
            </a:r>
          </a:p>
          <a:p>
            <a:endParaRPr lang="en-US" sz="3000" dirty="0">
              <a:solidFill>
                <a:srgbClr val="3D58E3"/>
              </a:solidFill>
              <a:latin typeface="DM Sans Medium"/>
            </a:endParaRPr>
          </a:p>
          <a:p>
            <a:r>
              <a:rPr lang="en-US" sz="3000" dirty="0">
                <a:solidFill>
                  <a:srgbClr val="3D58E3"/>
                </a:solidFill>
              </a:rPr>
              <a:t># </a:t>
            </a:r>
            <a:r>
              <a:rPr lang="en-US" sz="3000" dirty="0" err="1">
                <a:solidFill>
                  <a:srgbClr val="3D58E3"/>
                </a:solidFill>
              </a:rPr>
              <a:t>Saída</a:t>
            </a:r>
            <a:r>
              <a:rPr lang="en-US" sz="3000" dirty="0">
                <a:solidFill>
                  <a:srgbClr val="3D58E3"/>
                </a:solidFill>
              </a:rPr>
              <a:t> </a:t>
            </a:r>
            <a:br>
              <a:rPr lang="en-US" sz="3000" dirty="0">
                <a:solidFill>
                  <a:srgbClr val="3D58E3"/>
                </a:solidFill>
              </a:rPr>
            </a:br>
            <a:r>
              <a:rPr lang="en-US" sz="3000" dirty="0">
                <a:solidFill>
                  <a:srgbClr val="3D58E3"/>
                </a:solidFill>
              </a:rPr>
              <a:t>5, 6, 7, 8, 9 </a:t>
            </a:r>
            <a:endParaRPr lang="en-US" sz="3000" dirty="0"/>
          </a:p>
          <a:p>
            <a:endParaRPr lang="en-US" sz="3000" dirty="0">
              <a:solidFill>
                <a:srgbClr val="3D58E3"/>
              </a:solidFill>
              <a:latin typeface="DM Sans Medium"/>
            </a:endParaRPr>
          </a:p>
        </p:txBody>
      </p:sp>
      <p:pic>
        <p:nvPicPr>
          <p:cNvPr id="2" name="Imagem 3" descr="Ícone&#10;&#10;Descrição gerada automaticamente">
            <a:extLst>
              <a:ext uri="{FF2B5EF4-FFF2-40B4-BE49-F238E27FC236}">
                <a16:creationId xmlns:a16="http://schemas.microsoft.com/office/drawing/2014/main" id="{82762882-CD61-4F72-BEF1-4B00F9FF35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86" t="847" r="13208" b="1977"/>
          <a:stretch/>
        </p:blipFill>
        <p:spPr>
          <a:xfrm>
            <a:off x="8636521" y="1209098"/>
            <a:ext cx="2957660" cy="34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61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6;p25">
            <a:extLst>
              <a:ext uri="{FF2B5EF4-FFF2-40B4-BE49-F238E27FC236}">
                <a16:creationId xmlns:a16="http://schemas.microsoft.com/office/drawing/2014/main" id="{35EDC13F-027B-4EBF-BC93-3CA42EBEE657}"/>
              </a:ext>
            </a:extLst>
          </p:cNvPr>
          <p:cNvSpPr txBox="1"/>
          <p:nvPr/>
        </p:nvSpPr>
        <p:spPr>
          <a:xfrm>
            <a:off x="1138875" y="403225"/>
            <a:ext cx="6958438" cy="13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3359EB"/>
              </a:buClr>
              <a:buSzPts val="8000"/>
            </a:pPr>
            <a:r>
              <a:rPr lang="en-US" sz="4000" b="1" dirty="0">
                <a:solidFill>
                  <a:srgbClr val="3D58E3"/>
                </a:solidFill>
                <a:latin typeface="DM Sans"/>
                <a:sym typeface="DM Sans"/>
              </a:rPr>
              <a:t>Estrutura de </a:t>
            </a:r>
            <a:r>
              <a:rPr lang="en-US" sz="4000" b="1" dirty="0" err="1">
                <a:solidFill>
                  <a:srgbClr val="3D58E3"/>
                </a:solidFill>
                <a:latin typeface="DM Sans"/>
                <a:sym typeface="DM Sans"/>
              </a:rPr>
              <a:t>repetição</a:t>
            </a:r>
            <a:r>
              <a:rPr lang="en-US" sz="4000" b="1" dirty="0">
                <a:solidFill>
                  <a:srgbClr val="3D58E3"/>
                </a:solidFill>
                <a:latin typeface="DM Sans"/>
                <a:sym typeface="DM Sans"/>
              </a:rPr>
              <a:t>: </a:t>
            </a:r>
            <a:r>
              <a:rPr lang="en-US" sz="4000" b="1" dirty="0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FOR</a:t>
            </a:r>
            <a:endParaRPr lang="pt-BR" sz="900" dirty="0">
              <a:solidFill>
                <a:srgbClr val="3D58E3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ED5B083-8D41-45AF-B10E-A5911DA13AAF}"/>
              </a:ext>
            </a:extLst>
          </p:cNvPr>
          <p:cNvSpPr/>
          <p:nvPr/>
        </p:nvSpPr>
        <p:spPr>
          <a:xfrm>
            <a:off x="1138875" y="2099772"/>
            <a:ext cx="7678554" cy="4093428"/>
          </a:xfrm>
          <a:prstGeom prst="rect">
            <a:avLst/>
          </a:prstGeom>
        </p:spPr>
        <p:txBody>
          <a:bodyPr wrap="square" lIns="45720" tIns="22860" rIns="45720" bIns="22860" anchor="t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400" dirty="0">
                <a:solidFill>
                  <a:srgbClr val="3D58E3"/>
                </a:solidFill>
                <a:latin typeface="DM Sans Medium"/>
              </a:rPr>
              <a:t> Exemplo:</a:t>
            </a:r>
            <a:endParaRPr lang="en-US" sz="2400" dirty="0"/>
          </a:p>
          <a:p>
            <a:pPr>
              <a:buChar char="•"/>
            </a:pPr>
            <a:endParaRPr lang="en-US" sz="2000" dirty="0">
              <a:solidFill>
                <a:srgbClr val="3D58E3"/>
              </a:solidFill>
              <a:latin typeface="DM Sans Medium"/>
            </a:endParaRPr>
          </a:p>
          <a:p>
            <a:endParaRPr lang="en-US" sz="900" dirty="0"/>
          </a:p>
          <a:p>
            <a:r>
              <a:rPr lang="en-US" sz="3000" b="1" dirty="0" err="1">
                <a:solidFill>
                  <a:srgbClr val="3D58E3"/>
                </a:solidFill>
                <a:latin typeface="DM Sans Medium"/>
              </a:rPr>
              <a:t>lista</a:t>
            </a:r>
            <a:r>
              <a:rPr lang="en-US" sz="3000" b="1" dirty="0">
                <a:solidFill>
                  <a:srgbClr val="3D58E3"/>
                </a:solidFill>
                <a:latin typeface="DM Sans Medium"/>
              </a:rPr>
              <a:t> = [1, 2, "blue", "red"] </a:t>
            </a:r>
          </a:p>
          <a:p>
            <a:r>
              <a:rPr lang="en-US" sz="3000" b="1" dirty="0">
                <a:solidFill>
                  <a:srgbClr val="3D58E3"/>
                </a:solidFill>
                <a:latin typeface="DM Sans Medium"/>
              </a:rPr>
              <a:t>for</a:t>
            </a:r>
            <a:r>
              <a:rPr lang="en-US" sz="3000" dirty="0">
                <a:solidFill>
                  <a:srgbClr val="3D58E3"/>
                </a:solidFill>
                <a:latin typeface="DM Sans Medium"/>
              </a:rPr>
              <a:t> a in </a:t>
            </a:r>
            <a:r>
              <a:rPr lang="en-US" sz="3000" dirty="0" err="1">
                <a:solidFill>
                  <a:srgbClr val="3D58E3"/>
                </a:solidFill>
                <a:latin typeface="DM Sans Medium"/>
              </a:rPr>
              <a:t>lista</a:t>
            </a:r>
            <a:r>
              <a:rPr lang="en-US" sz="3000" dirty="0">
                <a:solidFill>
                  <a:srgbClr val="3D58E3"/>
                </a:solidFill>
                <a:latin typeface="DM Sans Medium"/>
              </a:rPr>
              <a:t>:</a:t>
            </a:r>
            <a:endParaRPr lang="en-US" sz="900" dirty="0"/>
          </a:p>
          <a:p>
            <a:r>
              <a:rPr lang="en-US" sz="3000" dirty="0">
                <a:solidFill>
                  <a:srgbClr val="3D58E3"/>
                </a:solidFill>
                <a:latin typeface="DM Sans Medium"/>
              </a:rPr>
              <a:t>    print(a)</a:t>
            </a:r>
          </a:p>
          <a:p>
            <a:endParaRPr lang="en-US" sz="3000" dirty="0">
              <a:solidFill>
                <a:srgbClr val="3D58E3"/>
              </a:solidFill>
              <a:latin typeface="DM Sans Medium"/>
            </a:endParaRPr>
          </a:p>
          <a:p>
            <a:r>
              <a:rPr lang="en-US" sz="3000" dirty="0">
                <a:solidFill>
                  <a:srgbClr val="3D58E3"/>
                </a:solidFill>
              </a:rPr>
              <a:t># </a:t>
            </a:r>
            <a:r>
              <a:rPr lang="en-US" sz="3000" dirty="0" err="1">
                <a:solidFill>
                  <a:srgbClr val="3D58E3"/>
                </a:solidFill>
              </a:rPr>
              <a:t>Saída</a:t>
            </a:r>
            <a:r>
              <a:rPr lang="en-US" sz="3000" dirty="0">
                <a:solidFill>
                  <a:srgbClr val="3D58E3"/>
                </a:solidFill>
              </a:rPr>
              <a:t> </a:t>
            </a:r>
            <a:br>
              <a:rPr lang="en-US" sz="3000" dirty="0">
                <a:solidFill>
                  <a:srgbClr val="3D58E3"/>
                </a:solidFill>
              </a:rPr>
            </a:br>
            <a:r>
              <a:rPr lang="en-US" sz="3000" dirty="0">
                <a:solidFill>
                  <a:srgbClr val="3D58E3"/>
                </a:solidFill>
              </a:rPr>
              <a:t>1, 2, "blue", "red" </a:t>
            </a:r>
            <a:endParaRPr lang="en-US" sz="3000" dirty="0"/>
          </a:p>
          <a:p>
            <a:endParaRPr lang="en-US" sz="3000" dirty="0">
              <a:solidFill>
                <a:srgbClr val="3D58E3"/>
              </a:solidFill>
              <a:latin typeface="DM Sans Medium"/>
            </a:endParaRPr>
          </a:p>
        </p:txBody>
      </p:sp>
      <p:pic>
        <p:nvPicPr>
          <p:cNvPr id="2" name="Imagem 3" descr="Ícone&#10;&#10;Descrição gerada automaticamente">
            <a:extLst>
              <a:ext uri="{FF2B5EF4-FFF2-40B4-BE49-F238E27FC236}">
                <a16:creationId xmlns:a16="http://schemas.microsoft.com/office/drawing/2014/main" id="{82762882-CD61-4F72-BEF1-4B00F9FF35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86" t="847" r="13208" b="1977"/>
          <a:stretch/>
        </p:blipFill>
        <p:spPr>
          <a:xfrm>
            <a:off x="8636521" y="1209098"/>
            <a:ext cx="2957660" cy="34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45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6;p25">
            <a:extLst>
              <a:ext uri="{FF2B5EF4-FFF2-40B4-BE49-F238E27FC236}">
                <a16:creationId xmlns:a16="http://schemas.microsoft.com/office/drawing/2014/main" id="{35EDC13F-027B-4EBF-BC93-3CA42EBEE657}"/>
              </a:ext>
            </a:extLst>
          </p:cNvPr>
          <p:cNvSpPr txBox="1"/>
          <p:nvPr/>
        </p:nvSpPr>
        <p:spPr>
          <a:xfrm>
            <a:off x="1138875" y="403225"/>
            <a:ext cx="6958438" cy="13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3359EB"/>
              </a:buClr>
              <a:buSzPts val="8000"/>
            </a:pPr>
            <a:r>
              <a:rPr lang="en-US" sz="4000" b="1" dirty="0">
                <a:solidFill>
                  <a:srgbClr val="3D58E3"/>
                </a:solidFill>
                <a:latin typeface="DM Sans"/>
                <a:sym typeface="DM Sans"/>
              </a:rPr>
              <a:t>Estrutura de </a:t>
            </a:r>
            <a:r>
              <a:rPr lang="en-US" sz="4000" b="1" dirty="0" err="1">
                <a:solidFill>
                  <a:srgbClr val="3D58E3"/>
                </a:solidFill>
                <a:latin typeface="DM Sans"/>
                <a:sym typeface="DM Sans"/>
              </a:rPr>
              <a:t>repetição</a:t>
            </a:r>
            <a:r>
              <a:rPr lang="en-US" sz="4000" b="1" dirty="0">
                <a:solidFill>
                  <a:srgbClr val="3D58E3"/>
                </a:solidFill>
                <a:latin typeface="DM Sans"/>
                <a:sym typeface="DM Sans"/>
              </a:rPr>
              <a:t>: </a:t>
            </a:r>
            <a:r>
              <a:rPr lang="en-US" sz="4000" b="1" dirty="0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FOR</a:t>
            </a:r>
            <a:endParaRPr lang="pt-BR" sz="900" dirty="0">
              <a:solidFill>
                <a:srgbClr val="3D58E3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ED5B083-8D41-45AF-B10E-A5911DA13AAF}"/>
              </a:ext>
            </a:extLst>
          </p:cNvPr>
          <p:cNvSpPr/>
          <p:nvPr/>
        </p:nvSpPr>
        <p:spPr>
          <a:xfrm>
            <a:off x="1138875" y="2269589"/>
            <a:ext cx="7678554" cy="4093428"/>
          </a:xfrm>
          <a:prstGeom prst="rect">
            <a:avLst/>
          </a:prstGeom>
        </p:spPr>
        <p:txBody>
          <a:bodyPr wrap="square" lIns="45720" tIns="22860" rIns="45720" bIns="22860" anchor="t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400" dirty="0">
                <a:solidFill>
                  <a:srgbClr val="3D58E3"/>
                </a:solidFill>
                <a:latin typeface="DM Sans Medium"/>
              </a:rPr>
              <a:t> Exemplo:</a:t>
            </a:r>
            <a:endParaRPr lang="en-US" sz="2400" dirty="0"/>
          </a:p>
          <a:p>
            <a:pPr>
              <a:buChar char="•"/>
            </a:pPr>
            <a:endParaRPr lang="en-US" sz="2000" dirty="0">
              <a:solidFill>
                <a:srgbClr val="3D58E3"/>
              </a:solidFill>
              <a:latin typeface="DM Sans Medium"/>
            </a:endParaRPr>
          </a:p>
          <a:p>
            <a:endParaRPr lang="en-US" sz="900" dirty="0"/>
          </a:p>
          <a:p>
            <a:r>
              <a:rPr lang="en-US" sz="3000" b="1" dirty="0" err="1">
                <a:solidFill>
                  <a:srgbClr val="3D58E3"/>
                </a:solidFill>
                <a:latin typeface="DM Sans Medium"/>
              </a:rPr>
              <a:t>variavel</a:t>
            </a:r>
            <a:r>
              <a:rPr lang="en-US" sz="3000" b="1" dirty="0">
                <a:solidFill>
                  <a:srgbClr val="3D58E3"/>
                </a:solidFill>
                <a:latin typeface="DM Sans Medium"/>
              </a:rPr>
              <a:t> = "blue" </a:t>
            </a:r>
          </a:p>
          <a:p>
            <a:r>
              <a:rPr lang="en-US" sz="3000" b="1" dirty="0">
                <a:solidFill>
                  <a:srgbClr val="3D58E3"/>
                </a:solidFill>
                <a:latin typeface="DM Sans Medium"/>
              </a:rPr>
              <a:t>for</a:t>
            </a:r>
            <a:r>
              <a:rPr lang="en-US" sz="3000" dirty="0">
                <a:solidFill>
                  <a:srgbClr val="3D58E3"/>
                </a:solidFill>
                <a:latin typeface="DM Sans Medium"/>
              </a:rPr>
              <a:t> a in </a:t>
            </a:r>
            <a:r>
              <a:rPr lang="en-US" sz="3000" dirty="0" err="1">
                <a:solidFill>
                  <a:srgbClr val="3D58E3"/>
                </a:solidFill>
                <a:latin typeface="DM Sans Medium"/>
              </a:rPr>
              <a:t>variavel</a:t>
            </a:r>
            <a:r>
              <a:rPr lang="en-US" sz="3000" dirty="0">
                <a:solidFill>
                  <a:srgbClr val="3D58E3"/>
                </a:solidFill>
                <a:latin typeface="DM Sans Medium"/>
              </a:rPr>
              <a:t>:</a:t>
            </a:r>
            <a:endParaRPr lang="en-US" sz="900" dirty="0"/>
          </a:p>
          <a:p>
            <a:r>
              <a:rPr lang="en-US" sz="3000" dirty="0">
                <a:solidFill>
                  <a:srgbClr val="3D58E3"/>
                </a:solidFill>
                <a:latin typeface="DM Sans Medium"/>
              </a:rPr>
              <a:t>    print(a)</a:t>
            </a:r>
          </a:p>
          <a:p>
            <a:endParaRPr lang="en-US" sz="3000" dirty="0">
              <a:solidFill>
                <a:srgbClr val="3D58E3"/>
              </a:solidFill>
              <a:latin typeface="DM Sans Medium"/>
            </a:endParaRPr>
          </a:p>
          <a:p>
            <a:r>
              <a:rPr lang="en-US" sz="3000" dirty="0">
                <a:solidFill>
                  <a:srgbClr val="3D58E3"/>
                </a:solidFill>
              </a:rPr>
              <a:t># </a:t>
            </a:r>
            <a:r>
              <a:rPr lang="en-US" sz="3000" dirty="0" err="1">
                <a:solidFill>
                  <a:srgbClr val="3D58E3"/>
                </a:solidFill>
              </a:rPr>
              <a:t>Saída</a:t>
            </a:r>
            <a:r>
              <a:rPr lang="en-US" sz="3000" dirty="0">
                <a:solidFill>
                  <a:srgbClr val="3D58E3"/>
                </a:solidFill>
              </a:rPr>
              <a:t> </a:t>
            </a:r>
            <a:br>
              <a:rPr lang="en-US" sz="3000" dirty="0">
                <a:solidFill>
                  <a:srgbClr val="3D58E3"/>
                </a:solidFill>
              </a:rPr>
            </a:br>
            <a:r>
              <a:rPr lang="en-US" sz="3000" dirty="0">
                <a:solidFill>
                  <a:srgbClr val="3D58E3"/>
                </a:solidFill>
              </a:rPr>
              <a:t>"b", "l" , "u", "e" </a:t>
            </a:r>
            <a:endParaRPr lang="en-US" sz="3000" dirty="0"/>
          </a:p>
          <a:p>
            <a:endParaRPr lang="en-US" sz="3000" dirty="0">
              <a:solidFill>
                <a:srgbClr val="3D58E3"/>
              </a:solidFill>
              <a:latin typeface="DM Sans Medium"/>
            </a:endParaRPr>
          </a:p>
        </p:txBody>
      </p:sp>
      <p:pic>
        <p:nvPicPr>
          <p:cNvPr id="2" name="Imagem 3" descr="Ícone&#10;&#10;Descrição gerada automaticamente">
            <a:extLst>
              <a:ext uri="{FF2B5EF4-FFF2-40B4-BE49-F238E27FC236}">
                <a16:creationId xmlns:a16="http://schemas.microsoft.com/office/drawing/2014/main" id="{82762882-CD61-4F72-BEF1-4B00F9FF35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86" t="847" r="13208" b="1977"/>
          <a:stretch/>
        </p:blipFill>
        <p:spPr>
          <a:xfrm>
            <a:off x="8636521" y="1209098"/>
            <a:ext cx="2957660" cy="34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7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9;p22">
            <a:extLst>
              <a:ext uri="{FF2B5EF4-FFF2-40B4-BE49-F238E27FC236}">
                <a16:creationId xmlns:a16="http://schemas.microsoft.com/office/drawing/2014/main" id="{C86FBC67-ED5F-4961-BB8A-1C95B8B845B4}"/>
              </a:ext>
            </a:extLst>
          </p:cNvPr>
          <p:cNvSpPr txBox="1"/>
          <p:nvPr/>
        </p:nvSpPr>
        <p:spPr>
          <a:xfrm>
            <a:off x="2316236" y="26944"/>
            <a:ext cx="6175844" cy="24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pt-BR" sz="4800" b="1" dirty="0">
                <a:solidFill>
                  <a:srgbClr val="3359EB"/>
                </a:solidFill>
                <a:latin typeface="DM Sans"/>
                <a:sym typeface="DM Sans"/>
              </a:rPr>
              <a:t>Agenda</a:t>
            </a:r>
            <a:endParaRPr lang="en-US" sz="900" dirty="0"/>
          </a:p>
        </p:txBody>
      </p:sp>
      <p:sp>
        <p:nvSpPr>
          <p:cNvPr id="11" name="Google Shape;89;p21">
            <a:extLst>
              <a:ext uri="{FF2B5EF4-FFF2-40B4-BE49-F238E27FC236}">
                <a16:creationId xmlns:a16="http://schemas.microsoft.com/office/drawing/2014/main" id="{1D4C0F78-EDDA-4AD2-B6B1-F3DD93339EB9}"/>
              </a:ext>
            </a:extLst>
          </p:cNvPr>
          <p:cNvSpPr txBox="1"/>
          <p:nvPr/>
        </p:nvSpPr>
        <p:spPr>
          <a:xfrm>
            <a:off x="1993387" y="1567673"/>
            <a:ext cx="8745488" cy="135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3359EB"/>
              </a:buClr>
              <a:buSzPts val="8000"/>
            </a:pPr>
            <a:r>
              <a:rPr lang="pt-BR" sz="2200" b="1" dirty="0">
                <a:solidFill>
                  <a:srgbClr val="3359EB"/>
                </a:solidFill>
                <a:latin typeface="DM Sans"/>
                <a:sym typeface="DM Sans"/>
              </a:rPr>
              <a:t>O que vamos aprender?</a:t>
            </a:r>
          </a:p>
        </p:txBody>
      </p:sp>
      <p:grpSp>
        <p:nvGrpSpPr>
          <p:cNvPr id="16" name="Google Shape;777;p42">
            <a:extLst>
              <a:ext uri="{FF2B5EF4-FFF2-40B4-BE49-F238E27FC236}">
                <a16:creationId xmlns:a16="http://schemas.microsoft.com/office/drawing/2014/main" id="{366C0226-CB87-4D78-AE4F-F846CC586370}"/>
              </a:ext>
            </a:extLst>
          </p:cNvPr>
          <p:cNvGrpSpPr/>
          <p:nvPr/>
        </p:nvGrpSpPr>
        <p:grpSpPr>
          <a:xfrm rot="5400000">
            <a:off x="5927053" y="807683"/>
            <a:ext cx="703996" cy="8688270"/>
            <a:chOff x="4287101" y="5304620"/>
            <a:chExt cx="2941593" cy="2067150"/>
          </a:xfrm>
        </p:grpSpPr>
        <p:grpSp>
          <p:nvGrpSpPr>
            <p:cNvPr id="17" name="Google Shape;778;p42">
              <a:extLst>
                <a:ext uri="{FF2B5EF4-FFF2-40B4-BE49-F238E27FC236}">
                  <a16:creationId xmlns:a16="http://schemas.microsoft.com/office/drawing/2014/main" id="{EDA65C32-5F12-44C2-AD44-B55C20AEE69D}"/>
                </a:ext>
              </a:extLst>
            </p:cNvPr>
            <p:cNvGrpSpPr/>
            <p:nvPr/>
          </p:nvGrpSpPr>
          <p:grpSpPr>
            <a:xfrm rot="10800000">
              <a:off x="4287101" y="5304620"/>
              <a:ext cx="2941593" cy="2067150"/>
              <a:chOff x="2370126" y="9330396"/>
              <a:chExt cx="3247508" cy="1654250"/>
            </a:xfrm>
          </p:grpSpPr>
          <p:sp>
            <p:nvSpPr>
              <p:cNvPr id="19" name="Google Shape;779;p42">
                <a:extLst>
                  <a:ext uri="{FF2B5EF4-FFF2-40B4-BE49-F238E27FC236}">
                    <a16:creationId xmlns:a16="http://schemas.microsoft.com/office/drawing/2014/main" id="{04AEE9D5-B81A-4762-AEDB-74CB382A5106}"/>
                  </a:ext>
                </a:extLst>
              </p:cNvPr>
              <p:cNvSpPr/>
              <p:nvPr/>
            </p:nvSpPr>
            <p:spPr>
              <a:xfrm>
                <a:off x="2370126" y="9353246"/>
                <a:ext cx="2917200" cy="1631400"/>
              </a:xfrm>
              <a:prstGeom prst="roundRect">
                <a:avLst>
                  <a:gd name="adj" fmla="val 8788"/>
                </a:avLst>
              </a:prstGeom>
              <a:solidFill>
                <a:srgbClr val="FFE221"/>
              </a:solidFill>
              <a:ln w="28575" cap="flat" cmpd="sng">
                <a:solidFill>
                  <a:srgbClr val="3D58E3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SzPts val="3200"/>
                </a:pPr>
                <a:endParaRPr sz="16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0" name="Google Shape;780;p42">
                <a:extLst>
                  <a:ext uri="{FF2B5EF4-FFF2-40B4-BE49-F238E27FC236}">
                    <a16:creationId xmlns:a16="http://schemas.microsoft.com/office/drawing/2014/main" id="{E138FE19-C73B-480C-A72D-F2A5CF3AEB95}"/>
                  </a:ext>
                </a:extLst>
              </p:cNvPr>
              <p:cNvSpPr/>
              <p:nvPr/>
            </p:nvSpPr>
            <p:spPr>
              <a:xfrm>
                <a:off x="2533738" y="9341967"/>
                <a:ext cx="2917199" cy="1631400"/>
              </a:xfrm>
              <a:prstGeom prst="roundRect">
                <a:avLst>
                  <a:gd name="adj" fmla="val 8788"/>
                </a:avLst>
              </a:prstGeom>
              <a:solidFill>
                <a:srgbClr val="FF59EB"/>
              </a:solidFill>
              <a:ln w="28575" cap="flat" cmpd="sng">
                <a:solidFill>
                  <a:srgbClr val="3D58E3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SzPts val="3200"/>
                </a:pPr>
                <a:endParaRPr sz="16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1" name="Google Shape;781;p42">
                <a:extLst>
                  <a:ext uri="{FF2B5EF4-FFF2-40B4-BE49-F238E27FC236}">
                    <a16:creationId xmlns:a16="http://schemas.microsoft.com/office/drawing/2014/main" id="{386AFE0C-34CC-4A4D-A475-96633D396209}"/>
                  </a:ext>
                </a:extLst>
              </p:cNvPr>
              <p:cNvSpPr/>
              <p:nvPr/>
            </p:nvSpPr>
            <p:spPr>
              <a:xfrm>
                <a:off x="2700433" y="9330396"/>
                <a:ext cx="2917201" cy="1631400"/>
              </a:xfrm>
              <a:prstGeom prst="roundRect">
                <a:avLst>
                  <a:gd name="adj" fmla="val 8788"/>
                </a:avLst>
              </a:prstGeom>
              <a:solidFill>
                <a:srgbClr val="5DDCF9"/>
              </a:solidFill>
              <a:ln w="28575" cap="flat" cmpd="sng">
                <a:solidFill>
                  <a:srgbClr val="3D58E3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SzPts val="3200"/>
                </a:pPr>
                <a:endParaRPr sz="16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8" name="Google Shape;782;p42">
              <a:extLst>
                <a:ext uri="{FF2B5EF4-FFF2-40B4-BE49-F238E27FC236}">
                  <a16:creationId xmlns:a16="http://schemas.microsoft.com/office/drawing/2014/main" id="{BB9078BF-A112-40BA-9310-5A70445CA745}"/>
                </a:ext>
              </a:extLst>
            </p:cNvPr>
            <p:cNvSpPr txBox="1"/>
            <p:nvPr/>
          </p:nvSpPr>
          <p:spPr>
            <a:xfrm rot="16200000">
              <a:off x="4681131" y="5118609"/>
              <a:ext cx="1788943" cy="25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pt-BR" sz="2000" b="1" dirty="0">
                  <a:solidFill>
                    <a:srgbClr val="3D58E3"/>
                  </a:solidFill>
                  <a:latin typeface="DM Sans"/>
                  <a:ea typeface="DM Sans"/>
                  <a:cs typeface="DM Sans"/>
                </a:rPr>
                <a:t>Estrutura de Repetição FOR </a:t>
              </a:r>
              <a:endParaRPr lang="pt-BR" sz="2000" b="1" dirty="0">
                <a:solidFill>
                  <a:srgbClr val="3D58E3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2" name="Google Shape;777;p42">
            <a:extLst>
              <a:ext uri="{FF2B5EF4-FFF2-40B4-BE49-F238E27FC236}">
                <a16:creationId xmlns:a16="http://schemas.microsoft.com/office/drawing/2014/main" id="{D9D9902F-8760-4147-A38F-F03A43E2736D}"/>
              </a:ext>
            </a:extLst>
          </p:cNvPr>
          <p:cNvGrpSpPr/>
          <p:nvPr/>
        </p:nvGrpSpPr>
        <p:grpSpPr>
          <a:xfrm rot="5400000">
            <a:off x="5941103" y="-220210"/>
            <a:ext cx="675894" cy="8688270"/>
            <a:chOff x="4287100" y="5304620"/>
            <a:chExt cx="2941594" cy="2067150"/>
          </a:xfrm>
        </p:grpSpPr>
        <p:grpSp>
          <p:nvGrpSpPr>
            <p:cNvPr id="43" name="Google Shape;778;p42">
              <a:extLst>
                <a:ext uri="{FF2B5EF4-FFF2-40B4-BE49-F238E27FC236}">
                  <a16:creationId xmlns:a16="http://schemas.microsoft.com/office/drawing/2014/main" id="{237EFC8C-1341-4BA5-BFB7-BD11465AB4CA}"/>
                </a:ext>
              </a:extLst>
            </p:cNvPr>
            <p:cNvGrpSpPr/>
            <p:nvPr/>
          </p:nvGrpSpPr>
          <p:grpSpPr>
            <a:xfrm rot="10800000">
              <a:off x="4287101" y="5304620"/>
              <a:ext cx="2941593" cy="2067150"/>
              <a:chOff x="2370126" y="9330396"/>
              <a:chExt cx="3247508" cy="1654250"/>
            </a:xfrm>
          </p:grpSpPr>
          <p:sp>
            <p:nvSpPr>
              <p:cNvPr id="45" name="Google Shape;779;p42">
                <a:extLst>
                  <a:ext uri="{FF2B5EF4-FFF2-40B4-BE49-F238E27FC236}">
                    <a16:creationId xmlns:a16="http://schemas.microsoft.com/office/drawing/2014/main" id="{3CB4C700-D5F1-47BA-A5A2-3266D7441EF6}"/>
                  </a:ext>
                </a:extLst>
              </p:cNvPr>
              <p:cNvSpPr/>
              <p:nvPr/>
            </p:nvSpPr>
            <p:spPr>
              <a:xfrm>
                <a:off x="2370126" y="9353246"/>
                <a:ext cx="2917200" cy="1631400"/>
              </a:xfrm>
              <a:prstGeom prst="roundRect">
                <a:avLst>
                  <a:gd name="adj" fmla="val 8788"/>
                </a:avLst>
              </a:prstGeom>
              <a:solidFill>
                <a:srgbClr val="FFE221"/>
              </a:solidFill>
              <a:ln w="28575" cap="flat" cmpd="sng">
                <a:solidFill>
                  <a:srgbClr val="3D58E3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SzPts val="3200"/>
                </a:pPr>
                <a:endParaRPr sz="16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6" name="Google Shape;780;p42">
                <a:extLst>
                  <a:ext uri="{FF2B5EF4-FFF2-40B4-BE49-F238E27FC236}">
                    <a16:creationId xmlns:a16="http://schemas.microsoft.com/office/drawing/2014/main" id="{C0763E4A-C920-44FF-88C2-DB0AE609A8BB}"/>
                  </a:ext>
                </a:extLst>
              </p:cNvPr>
              <p:cNvSpPr/>
              <p:nvPr/>
            </p:nvSpPr>
            <p:spPr>
              <a:xfrm>
                <a:off x="2533738" y="9341967"/>
                <a:ext cx="2917199" cy="1631400"/>
              </a:xfrm>
              <a:prstGeom prst="roundRect">
                <a:avLst>
                  <a:gd name="adj" fmla="val 8788"/>
                </a:avLst>
              </a:prstGeom>
              <a:solidFill>
                <a:srgbClr val="FF59EB"/>
              </a:solidFill>
              <a:ln w="28575" cap="flat" cmpd="sng">
                <a:solidFill>
                  <a:srgbClr val="3D58E3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SzPts val="3200"/>
                </a:pPr>
                <a:endParaRPr sz="16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" name="Google Shape;781;p42">
                <a:extLst>
                  <a:ext uri="{FF2B5EF4-FFF2-40B4-BE49-F238E27FC236}">
                    <a16:creationId xmlns:a16="http://schemas.microsoft.com/office/drawing/2014/main" id="{F8D8E55E-96C5-44CE-BCC7-5A32B5B5BEC3}"/>
                  </a:ext>
                </a:extLst>
              </p:cNvPr>
              <p:cNvSpPr/>
              <p:nvPr/>
            </p:nvSpPr>
            <p:spPr>
              <a:xfrm>
                <a:off x="2700433" y="9330396"/>
                <a:ext cx="2917201" cy="1631400"/>
              </a:xfrm>
              <a:prstGeom prst="roundRect">
                <a:avLst>
                  <a:gd name="adj" fmla="val 8788"/>
                </a:avLst>
              </a:prstGeom>
              <a:solidFill>
                <a:srgbClr val="5DDCF9"/>
              </a:solidFill>
              <a:ln w="28575" cap="flat" cmpd="sng">
                <a:solidFill>
                  <a:srgbClr val="3D58E3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SzPts val="3200"/>
                </a:pPr>
                <a:endParaRPr sz="16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44" name="Google Shape;782;p42">
              <a:extLst>
                <a:ext uri="{FF2B5EF4-FFF2-40B4-BE49-F238E27FC236}">
                  <a16:creationId xmlns:a16="http://schemas.microsoft.com/office/drawing/2014/main" id="{97BE7AD2-247F-44B9-89B7-95BBC1D1FAE0}"/>
                </a:ext>
              </a:extLst>
            </p:cNvPr>
            <p:cNvSpPr txBox="1"/>
            <p:nvPr/>
          </p:nvSpPr>
          <p:spPr>
            <a:xfrm rot="16200000">
              <a:off x="4677634" y="5122104"/>
              <a:ext cx="1795932" cy="25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3359EB"/>
                </a:buClr>
                <a:buSzPts val="8000"/>
              </a:pPr>
              <a:r>
                <a:rPr lang="pt-BR" sz="2000" b="1" dirty="0">
                  <a:solidFill>
                    <a:srgbClr val="3359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M Sans"/>
                </a:rPr>
                <a:t>Listas</a:t>
              </a:r>
            </a:p>
          </p:txBody>
        </p:sp>
      </p:grpSp>
      <p:grpSp>
        <p:nvGrpSpPr>
          <p:cNvPr id="36" name="Google Shape;437;p28">
            <a:extLst>
              <a:ext uri="{FF2B5EF4-FFF2-40B4-BE49-F238E27FC236}">
                <a16:creationId xmlns:a16="http://schemas.microsoft.com/office/drawing/2014/main" id="{499036CA-25C2-4654-B3AD-C872C5060C08}"/>
              </a:ext>
            </a:extLst>
          </p:cNvPr>
          <p:cNvGrpSpPr/>
          <p:nvPr/>
        </p:nvGrpSpPr>
        <p:grpSpPr>
          <a:xfrm>
            <a:off x="1142535" y="713970"/>
            <a:ext cx="1012277" cy="873489"/>
            <a:chOff x="11006650" y="2881763"/>
            <a:chExt cx="1846250" cy="1593121"/>
          </a:xfrm>
        </p:grpSpPr>
        <p:pic>
          <p:nvPicPr>
            <p:cNvPr id="37" name="Google Shape;438;p28" descr="Image">
              <a:extLst>
                <a:ext uri="{FF2B5EF4-FFF2-40B4-BE49-F238E27FC236}">
                  <a16:creationId xmlns:a16="http://schemas.microsoft.com/office/drawing/2014/main" id="{BA6077C1-E430-4432-A67D-38B2F429499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06650" y="2881762"/>
              <a:ext cx="1028327" cy="1055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439;p28" descr="Image">
              <a:extLst>
                <a:ext uri="{FF2B5EF4-FFF2-40B4-BE49-F238E27FC236}">
                  <a16:creationId xmlns:a16="http://schemas.microsoft.com/office/drawing/2014/main" id="{E42F8F0B-DD63-4D7F-9BDE-B634B223278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516075" y="3138050"/>
              <a:ext cx="1336825" cy="13368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" name="Google Shape;777;p42">
            <a:extLst>
              <a:ext uri="{FF2B5EF4-FFF2-40B4-BE49-F238E27FC236}">
                <a16:creationId xmlns:a16="http://schemas.microsoft.com/office/drawing/2014/main" id="{F2AC3CB0-B71E-4967-A27E-F371A45BB087}"/>
              </a:ext>
            </a:extLst>
          </p:cNvPr>
          <p:cNvGrpSpPr/>
          <p:nvPr/>
        </p:nvGrpSpPr>
        <p:grpSpPr>
          <a:xfrm rot="5400000">
            <a:off x="5941869" y="-1235978"/>
            <a:ext cx="675894" cy="8688270"/>
            <a:chOff x="4287100" y="5304620"/>
            <a:chExt cx="2941594" cy="2067150"/>
          </a:xfrm>
        </p:grpSpPr>
        <p:grpSp>
          <p:nvGrpSpPr>
            <p:cNvPr id="40" name="Google Shape;778;p42">
              <a:extLst>
                <a:ext uri="{FF2B5EF4-FFF2-40B4-BE49-F238E27FC236}">
                  <a16:creationId xmlns:a16="http://schemas.microsoft.com/office/drawing/2014/main" id="{D33CB85C-2681-495D-B064-898F0891B8B0}"/>
                </a:ext>
              </a:extLst>
            </p:cNvPr>
            <p:cNvGrpSpPr/>
            <p:nvPr/>
          </p:nvGrpSpPr>
          <p:grpSpPr>
            <a:xfrm rot="10800000">
              <a:off x="4287101" y="5304620"/>
              <a:ext cx="2941593" cy="2067150"/>
              <a:chOff x="2370126" y="9330396"/>
              <a:chExt cx="3247508" cy="1654250"/>
            </a:xfrm>
          </p:grpSpPr>
          <p:sp>
            <p:nvSpPr>
              <p:cNvPr id="48" name="Google Shape;779;p42">
                <a:extLst>
                  <a:ext uri="{FF2B5EF4-FFF2-40B4-BE49-F238E27FC236}">
                    <a16:creationId xmlns:a16="http://schemas.microsoft.com/office/drawing/2014/main" id="{9633A499-8EBC-4006-992F-F6B7A140901E}"/>
                  </a:ext>
                </a:extLst>
              </p:cNvPr>
              <p:cNvSpPr/>
              <p:nvPr/>
            </p:nvSpPr>
            <p:spPr>
              <a:xfrm>
                <a:off x="2370126" y="9353246"/>
                <a:ext cx="2917200" cy="1631400"/>
              </a:xfrm>
              <a:prstGeom prst="roundRect">
                <a:avLst>
                  <a:gd name="adj" fmla="val 8788"/>
                </a:avLst>
              </a:prstGeom>
              <a:solidFill>
                <a:srgbClr val="FFE221"/>
              </a:solidFill>
              <a:ln w="28575" cap="flat" cmpd="sng">
                <a:solidFill>
                  <a:srgbClr val="3D58E3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SzPts val="3200"/>
                </a:pPr>
                <a:endParaRPr sz="16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" name="Google Shape;780;p42">
                <a:extLst>
                  <a:ext uri="{FF2B5EF4-FFF2-40B4-BE49-F238E27FC236}">
                    <a16:creationId xmlns:a16="http://schemas.microsoft.com/office/drawing/2014/main" id="{9087DC13-0AC9-4303-9325-64E31FE8012A}"/>
                  </a:ext>
                </a:extLst>
              </p:cNvPr>
              <p:cNvSpPr/>
              <p:nvPr/>
            </p:nvSpPr>
            <p:spPr>
              <a:xfrm>
                <a:off x="2533738" y="9341967"/>
                <a:ext cx="2917199" cy="1631400"/>
              </a:xfrm>
              <a:prstGeom prst="roundRect">
                <a:avLst>
                  <a:gd name="adj" fmla="val 8788"/>
                </a:avLst>
              </a:prstGeom>
              <a:solidFill>
                <a:srgbClr val="FF59EB"/>
              </a:solidFill>
              <a:ln w="28575" cap="flat" cmpd="sng">
                <a:solidFill>
                  <a:srgbClr val="3D58E3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SzPts val="3200"/>
                </a:pPr>
                <a:endParaRPr sz="16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0" name="Google Shape;781;p42">
                <a:extLst>
                  <a:ext uri="{FF2B5EF4-FFF2-40B4-BE49-F238E27FC236}">
                    <a16:creationId xmlns:a16="http://schemas.microsoft.com/office/drawing/2014/main" id="{54B5E9CB-AD6A-42B4-B4C6-4BB310E90946}"/>
                  </a:ext>
                </a:extLst>
              </p:cNvPr>
              <p:cNvSpPr/>
              <p:nvPr/>
            </p:nvSpPr>
            <p:spPr>
              <a:xfrm>
                <a:off x="2700433" y="9330396"/>
                <a:ext cx="2917201" cy="1631400"/>
              </a:xfrm>
              <a:prstGeom prst="roundRect">
                <a:avLst>
                  <a:gd name="adj" fmla="val 8788"/>
                </a:avLst>
              </a:prstGeom>
              <a:solidFill>
                <a:srgbClr val="5DDCF9"/>
              </a:solidFill>
              <a:ln w="28575" cap="flat" cmpd="sng">
                <a:solidFill>
                  <a:srgbClr val="3D58E3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SzPts val="3200"/>
                </a:pPr>
                <a:endParaRPr sz="16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41" name="Google Shape;782;p42">
              <a:extLst>
                <a:ext uri="{FF2B5EF4-FFF2-40B4-BE49-F238E27FC236}">
                  <a16:creationId xmlns:a16="http://schemas.microsoft.com/office/drawing/2014/main" id="{4941A49C-854E-4C9E-BA3A-ED4F06051E45}"/>
                </a:ext>
              </a:extLst>
            </p:cNvPr>
            <p:cNvSpPr txBox="1"/>
            <p:nvPr/>
          </p:nvSpPr>
          <p:spPr>
            <a:xfrm rot="16200000">
              <a:off x="4677634" y="5122104"/>
              <a:ext cx="1795932" cy="25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3359EB"/>
                </a:buClr>
                <a:buSzPts val="8000"/>
              </a:pPr>
              <a:r>
                <a:rPr lang="pt-BR" sz="2000" b="1" dirty="0">
                  <a:solidFill>
                    <a:srgbClr val="3359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M Sans"/>
                </a:rPr>
                <a:t>Revisão de Condicionais, Variáveis e Função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84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86B2F0-054B-456B-A68A-499FF516581D}"/>
              </a:ext>
            </a:extLst>
          </p:cNvPr>
          <p:cNvSpPr/>
          <p:nvPr/>
        </p:nvSpPr>
        <p:spPr>
          <a:xfrm>
            <a:off x="1138875" y="1825452"/>
            <a:ext cx="9791063" cy="4478149"/>
          </a:xfrm>
          <a:prstGeom prst="rect">
            <a:avLst/>
          </a:prstGeom>
        </p:spPr>
        <p:txBody>
          <a:bodyPr wrap="square" lIns="45720" tIns="22860" rIns="45720" bIns="22860" anchor="t">
            <a:spAutoFit/>
          </a:bodyPr>
          <a:lstStyle/>
          <a:p>
            <a:pPr algn="just"/>
            <a:r>
              <a:rPr lang="pt-BR" sz="2400" dirty="0">
                <a:solidFill>
                  <a:srgbClr val="3D58E3"/>
                </a:solidFill>
                <a:latin typeface="DM Sans Medium"/>
              </a:rPr>
              <a:t>Além disso, existem funções que podem ser utilizadas para limitar a execução do laço de repetição for, como a função </a:t>
            </a:r>
            <a:r>
              <a:rPr lang="pt-BR" sz="2400" b="1" dirty="0">
                <a:solidFill>
                  <a:srgbClr val="3D58E3"/>
                </a:solidFill>
                <a:latin typeface="DM Sans Medium"/>
              </a:rPr>
              <a:t>range(m, n, p) </a:t>
            </a:r>
            <a:r>
              <a:rPr lang="pt-BR" sz="2400" dirty="0">
                <a:solidFill>
                  <a:srgbClr val="3D58E3"/>
                </a:solidFill>
                <a:latin typeface="DM Sans Medium"/>
              </a:rPr>
              <a:t>(utilizada anteriormente), que cria uma lista de inteiros começando em m e terminando em n - 1 sendo incrementada de p em p; e a função </a:t>
            </a:r>
            <a:r>
              <a:rPr lang="pt-BR" sz="2400" b="1" dirty="0" err="1">
                <a:solidFill>
                  <a:srgbClr val="3D58E3"/>
                </a:solidFill>
                <a:latin typeface="DM Sans Medium"/>
              </a:rPr>
              <a:t>len</a:t>
            </a:r>
            <a:r>
              <a:rPr lang="pt-BR" sz="2400" b="1" dirty="0">
                <a:solidFill>
                  <a:srgbClr val="3D58E3"/>
                </a:solidFill>
                <a:latin typeface="DM Sans Medium"/>
              </a:rPr>
              <a:t>() </a:t>
            </a:r>
            <a:r>
              <a:rPr lang="pt-BR" sz="2400" dirty="0">
                <a:solidFill>
                  <a:srgbClr val="3D58E3"/>
                </a:solidFill>
                <a:latin typeface="DM Sans Medium"/>
              </a:rPr>
              <a:t>que retorna o tamanho de determinado vetor.</a:t>
            </a:r>
          </a:p>
          <a:p>
            <a:pPr algn="just"/>
            <a:endParaRPr lang="pt-BR" sz="2400" dirty="0">
              <a:solidFill>
                <a:srgbClr val="3D58E3"/>
              </a:solidFill>
              <a:latin typeface="DM Sans Medium"/>
            </a:endParaRPr>
          </a:p>
          <a:p>
            <a:pPr marL="428625" indent="-428625">
              <a:buBlip>
                <a:blip r:embed="rId2"/>
              </a:buBlip>
            </a:pPr>
            <a:r>
              <a:rPr lang="en-US" sz="2400" dirty="0">
                <a:solidFill>
                  <a:srgbClr val="3D58E3"/>
                </a:solidFill>
                <a:latin typeface="DM Sans Medium"/>
              </a:rPr>
              <a:t> Exemplo:</a:t>
            </a:r>
            <a:endParaRPr lang="en-US" sz="3000" dirty="0">
              <a:solidFill>
                <a:srgbClr val="3D58E3"/>
              </a:solidFill>
              <a:latin typeface="DM Sans Medium"/>
            </a:endParaRPr>
          </a:p>
          <a:p>
            <a:r>
              <a:rPr lang="en-US" sz="2400" dirty="0">
                <a:solidFill>
                  <a:srgbClr val="3D58E3"/>
                </a:solidFill>
                <a:latin typeface="DM Sans Medium"/>
              </a:rPr>
              <a:t>m = -1 </a:t>
            </a:r>
          </a:p>
          <a:p>
            <a:r>
              <a:rPr lang="en-US" sz="2400" dirty="0">
                <a:solidFill>
                  <a:srgbClr val="3D58E3"/>
                </a:solidFill>
                <a:latin typeface="DM Sans Medium"/>
              </a:rPr>
              <a:t>n = +1 </a:t>
            </a:r>
          </a:p>
          <a:p>
            <a:r>
              <a:rPr lang="en-US" sz="2400" dirty="0">
                <a:solidFill>
                  <a:srgbClr val="3D58E3"/>
                </a:solidFill>
                <a:latin typeface="DM Sans Medium"/>
              </a:rPr>
              <a:t>p = 1 </a:t>
            </a:r>
          </a:p>
          <a:p>
            <a:r>
              <a:rPr lang="en-US" sz="2400" dirty="0">
                <a:solidFill>
                  <a:srgbClr val="3D58E3"/>
                </a:solidFill>
                <a:latin typeface="DM Sans Medium"/>
              </a:rPr>
              <a:t>for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i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in range(m, n, p):</a:t>
            </a:r>
          </a:p>
          <a:p>
            <a:r>
              <a:rPr lang="en-US" sz="2400" dirty="0">
                <a:solidFill>
                  <a:srgbClr val="3D58E3"/>
                </a:solidFill>
                <a:latin typeface="DM Sans Medium"/>
              </a:rPr>
              <a:t>    print(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i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)</a:t>
            </a:r>
            <a:endParaRPr lang="en-US" dirty="0"/>
          </a:p>
        </p:txBody>
      </p:sp>
      <p:sp>
        <p:nvSpPr>
          <p:cNvPr id="3" name="Google Shape;366;p25">
            <a:extLst>
              <a:ext uri="{FF2B5EF4-FFF2-40B4-BE49-F238E27FC236}">
                <a16:creationId xmlns:a16="http://schemas.microsoft.com/office/drawing/2014/main" id="{139F5229-ABEF-428C-ABB0-D8D17C217B22}"/>
              </a:ext>
            </a:extLst>
          </p:cNvPr>
          <p:cNvSpPr txBox="1"/>
          <p:nvPr/>
        </p:nvSpPr>
        <p:spPr>
          <a:xfrm>
            <a:off x="1138875" y="403225"/>
            <a:ext cx="6958438" cy="13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3359EB"/>
              </a:buClr>
              <a:buSzPts val="8000"/>
            </a:pPr>
            <a:r>
              <a:rPr lang="en-US" sz="4000" b="1" dirty="0">
                <a:solidFill>
                  <a:srgbClr val="3D58E3"/>
                </a:solidFill>
                <a:latin typeface="DM Sans"/>
                <a:sym typeface="DM Sans"/>
              </a:rPr>
              <a:t>Estrutura de </a:t>
            </a:r>
            <a:r>
              <a:rPr lang="en-US" sz="4000" b="1" dirty="0" err="1">
                <a:solidFill>
                  <a:srgbClr val="3D58E3"/>
                </a:solidFill>
                <a:latin typeface="DM Sans"/>
                <a:sym typeface="DM Sans"/>
              </a:rPr>
              <a:t>repetição</a:t>
            </a:r>
            <a:r>
              <a:rPr lang="en-US" sz="4000" b="1" dirty="0">
                <a:solidFill>
                  <a:srgbClr val="3D58E3"/>
                </a:solidFill>
                <a:latin typeface="DM Sans"/>
                <a:sym typeface="DM Sans"/>
              </a:rPr>
              <a:t>: </a:t>
            </a:r>
            <a:r>
              <a:rPr lang="en-US" sz="4000" b="1" dirty="0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FOR</a:t>
            </a:r>
            <a:endParaRPr lang="pt-BR" sz="900" dirty="0">
              <a:solidFill>
                <a:srgbClr val="3D58E3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E32C9A-6A65-439D-A34D-45DFF214C17D}"/>
              </a:ext>
            </a:extLst>
          </p:cNvPr>
          <p:cNvSpPr txBox="1"/>
          <p:nvPr/>
        </p:nvSpPr>
        <p:spPr>
          <a:xfrm>
            <a:off x="5825412" y="4064526"/>
            <a:ext cx="2271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D58E3"/>
                </a:solidFill>
                <a:latin typeface="DM Sans Medium"/>
              </a:rPr>
              <a:t>//Saída</a:t>
            </a:r>
          </a:p>
          <a:p>
            <a:r>
              <a:rPr lang="pt-BR" sz="2400" dirty="0">
                <a:solidFill>
                  <a:srgbClr val="3D58E3"/>
                </a:solidFill>
                <a:latin typeface="DM Sans Medium"/>
              </a:rPr>
              <a:t>-1, 0</a:t>
            </a:r>
          </a:p>
        </p:txBody>
      </p:sp>
    </p:spTree>
    <p:extLst>
      <p:ext uri="{BB962C8B-B14F-4D97-AF65-F5344CB8AC3E}">
        <p14:creationId xmlns:p14="http://schemas.microsoft.com/office/powerpoint/2010/main" val="4043489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6;p25">
            <a:extLst>
              <a:ext uri="{FF2B5EF4-FFF2-40B4-BE49-F238E27FC236}">
                <a16:creationId xmlns:a16="http://schemas.microsoft.com/office/drawing/2014/main" id="{050E6C50-064A-47A2-870D-730F816C258C}"/>
              </a:ext>
            </a:extLst>
          </p:cNvPr>
          <p:cNvSpPr txBox="1"/>
          <p:nvPr/>
        </p:nvSpPr>
        <p:spPr>
          <a:xfrm>
            <a:off x="1138875" y="403225"/>
            <a:ext cx="6958438" cy="13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3359EB"/>
              </a:buClr>
              <a:buSzPts val="8000"/>
            </a:pPr>
            <a:r>
              <a:rPr lang="en-US" sz="4000" b="1" dirty="0">
                <a:solidFill>
                  <a:srgbClr val="3D58E3"/>
                </a:solidFill>
                <a:latin typeface="DM Sans"/>
                <a:sym typeface="DM Sans"/>
              </a:rPr>
              <a:t>Estrutura de </a:t>
            </a:r>
            <a:r>
              <a:rPr lang="en-US" sz="4000" b="1" dirty="0" err="1">
                <a:solidFill>
                  <a:srgbClr val="3D58E3"/>
                </a:solidFill>
                <a:latin typeface="DM Sans"/>
                <a:sym typeface="DM Sans"/>
              </a:rPr>
              <a:t>repetição</a:t>
            </a:r>
            <a:r>
              <a:rPr lang="en-US" sz="4000" b="1" dirty="0">
                <a:solidFill>
                  <a:srgbClr val="3D58E3"/>
                </a:solidFill>
                <a:latin typeface="DM Sans"/>
                <a:sym typeface="DM Sans"/>
              </a:rPr>
              <a:t>: </a:t>
            </a:r>
            <a:r>
              <a:rPr lang="en-US" sz="4000" b="1" dirty="0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FOR</a:t>
            </a:r>
            <a:endParaRPr lang="pt-BR" sz="900" dirty="0">
              <a:solidFill>
                <a:srgbClr val="3D58E3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972321C-E086-46B1-8396-6E8D8568E72C}"/>
              </a:ext>
            </a:extLst>
          </p:cNvPr>
          <p:cNvSpPr/>
          <p:nvPr/>
        </p:nvSpPr>
        <p:spPr>
          <a:xfrm>
            <a:off x="1138875" y="1825452"/>
            <a:ext cx="9791063" cy="4478149"/>
          </a:xfrm>
          <a:prstGeom prst="rect">
            <a:avLst/>
          </a:prstGeom>
        </p:spPr>
        <p:txBody>
          <a:bodyPr wrap="square" lIns="45720" tIns="22860" rIns="45720" bIns="22860" anchor="t">
            <a:spAutoFit/>
          </a:bodyPr>
          <a:lstStyle/>
          <a:p>
            <a:pPr algn="just"/>
            <a:r>
              <a:rPr lang="pt-BR" sz="2400" dirty="0">
                <a:solidFill>
                  <a:srgbClr val="3D58E3"/>
                </a:solidFill>
                <a:latin typeface="DM Sans Medium"/>
              </a:rPr>
              <a:t>Geralmente, a função </a:t>
            </a:r>
            <a:r>
              <a:rPr lang="pt-BR" sz="2400" b="1" dirty="0" err="1">
                <a:solidFill>
                  <a:srgbClr val="3D58E3"/>
                </a:solidFill>
                <a:latin typeface="DM Sans Medium"/>
              </a:rPr>
              <a:t>len</a:t>
            </a:r>
            <a:r>
              <a:rPr lang="pt-BR" sz="2400" b="1" dirty="0">
                <a:solidFill>
                  <a:srgbClr val="3D58E3"/>
                </a:solidFill>
                <a:latin typeface="DM Sans Medium"/>
              </a:rPr>
              <a:t>() </a:t>
            </a:r>
            <a:r>
              <a:rPr lang="pt-BR" sz="2400" dirty="0">
                <a:solidFill>
                  <a:srgbClr val="3D58E3"/>
                </a:solidFill>
                <a:latin typeface="DM Sans Medium"/>
              </a:rPr>
              <a:t>é utilizada quando se quer percorrer uma lista, de tal forma que o valor da variável </a:t>
            </a:r>
            <a:r>
              <a:rPr lang="pt-BR" sz="2400" dirty="0" err="1">
                <a:solidFill>
                  <a:srgbClr val="3D58E3"/>
                </a:solidFill>
                <a:latin typeface="DM Sans Medium"/>
              </a:rPr>
              <a:t>iteradora</a:t>
            </a:r>
            <a:r>
              <a:rPr lang="pt-BR" sz="2400" dirty="0">
                <a:solidFill>
                  <a:srgbClr val="3D58E3"/>
                </a:solidFill>
                <a:latin typeface="DM Sans Medium"/>
              </a:rPr>
              <a:t> não assuma cada valor da lista e sim cada posição da lista. Ou seja, não importa o conteúdo de cada posição da lista, a variável </a:t>
            </a:r>
            <a:r>
              <a:rPr lang="pt-BR" sz="2400" dirty="0" err="1">
                <a:solidFill>
                  <a:srgbClr val="3D58E3"/>
                </a:solidFill>
                <a:latin typeface="DM Sans Medium"/>
              </a:rPr>
              <a:t>iteradora</a:t>
            </a:r>
            <a:r>
              <a:rPr lang="pt-BR" sz="2400" dirty="0">
                <a:solidFill>
                  <a:srgbClr val="3D58E3"/>
                </a:solidFill>
                <a:latin typeface="DM Sans Medium"/>
              </a:rPr>
              <a:t> irá assumir o valor de cada posição. O exemplo abaixo exemplifica isso.</a:t>
            </a:r>
          </a:p>
          <a:p>
            <a:pPr algn="just"/>
            <a:endParaRPr lang="pt-BR" sz="2400" dirty="0">
              <a:solidFill>
                <a:srgbClr val="3D58E3"/>
              </a:solidFill>
              <a:latin typeface="DM Sans Medium"/>
            </a:endParaRPr>
          </a:p>
          <a:p>
            <a:pPr marL="428625" indent="-428625">
              <a:buBlip>
                <a:blip r:embed="rId2"/>
              </a:buBlip>
            </a:pPr>
            <a:r>
              <a:rPr lang="en-US" sz="2400" dirty="0">
                <a:solidFill>
                  <a:srgbClr val="3D58E3"/>
                </a:solidFill>
                <a:latin typeface="DM Sans Medium"/>
              </a:rPr>
              <a:t> Exemplo:</a:t>
            </a:r>
            <a:endParaRPr lang="en-US" sz="3000" dirty="0">
              <a:solidFill>
                <a:srgbClr val="3D58E3"/>
              </a:solidFill>
              <a:latin typeface="DM Sans Medium"/>
            </a:endParaRPr>
          </a:p>
          <a:p>
            <a:r>
              <a:rPr lang="en-US" sz="2400" dirty="0">
                <a:solidFill>
                  <a:srgbClr val="3D58E3"/>
                </a:solidFill>
                <a:latin typeface="DM Sans Medium"/>
              </a:rPr>
              <a:t>x = ['Blue', 'é', 'nota', 1000]</a:t>
            </a:r>
          </a:p>
          <a:p>
            <a:r>
              <a:rPr lang="en-US" sz="2400" dirty="0">
                <a:solidFill>
                  <a:srgbClr val="3D58E3"/>
                </a:solidFill>
                <a:latin typeface="DM Sans Medium"/>
              </a:rPr>
              <a:t>for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i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in range(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len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(x)):</a:t>
            </a:r>
          </a:p>
          <a:p>
            <a:r>
              <a:rPr lang="en-US" sz="2400" dirty="0">
                <a:solidFill>
                  <a:srgbClr val="3D58E3"/>
                </a:solidFill>
                <a:latin typeface="DM Sans Medium"/>
              </a:rPr>
              <a:t>    print(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i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)</a:t>
            </a:r>
          </a:p>
          <a:p>
            <a:r>
              <a:rPr lang="en-US" sz="2400" dirty="0">
                <a:solidFill>
                  <a:srgbClr val="3D58E3"/>
                </a:solidFill>
                <a:latin typeface="DM Sans Medium"/>
              </a:rPr>
              <a:t>for 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i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 in x:</a:t>
            </a:r>
          </a:p>
          <a:p>
            <a:r>
              <a:rPr lang="en-US" sz="2400" dirty="0">
                <a:solidFill>
                  <a:srgbClr val="3D58E3"/>
                </a:solidFill>
                <a:latin typeface="DM Sans Medium"/>
              </a:rPr>
              <a:t>    print(</a:t>
            </a:r>
            <a:r>
              <a:rPr lang="en-US" sz="2400" dirty="0" err="1">
                <a:solidFill>
                  <a:srgbClr val="3D58E3"/>
                </a:solidFill>
                <a:latin typeface="DM Sans Medium"/>
              </a:rPr>
              <a:t>i</a:t>
            </a:r>
            <a:r>
              <a:rPr lang="en-US" sz="2400" dirty="0">
                <a:solidFill>
                  <a:srgbClr val="3D58E3"/>
                </a:solidFill>
                <a:latin typeface="DM Sans Medi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23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/>
        </p:nvSpPr>
        <p:spPr>
          <a:xfrm>
            <a:off x="6911638" y="3772613"/>
            <a:ext cx="4140150" cy="17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3359EB"/>
              </a:buClr>
              <a:buSzPts val="8000"/>
            </a:pPr>
            <a:r>
              <a:rPr lang="en-US" sz="4500" b="1" dirty="0" err="1">
                <a:solidFill>
                  <a:srgbClr val="3359EB"/>
                </a:solidFill>
                <a:latin typeface="DM Sans"/>
                <a:sym typeface="DM Sans"/>
              </a:rPr>
              <a:t>Botando</a:t>
            </a:r>
            <a:r>
              <a:rPr lang="en-US" sz="4500" b="1" dirty="0">
                <a:solidFill>
                  <a:srgbClr val="3359EB"/>
                </a:solidFill>
                <a:latin typeface="DM Sans"/>
                <a:sym typeface="DM Sans"/>
              </a:rPr>
              <a:t> para</a:t>
            </a:r>
            <a:br>
              <a:rPr lang="en-US" sz="4500" b="1" dirty="0">
                <a:solidFill>
                  <a:srgbClr val="3359EB"/>
                </a:solidFill>
                <a:latin typeface="DM Sans"/>
                <a:sym typeface="DM Sans"/>
              </a:rPr>
            </a:br>
            <a:r>
              <a:rPr lang="en-US" sz="4500" b="1" dirty="0" err="1">
                <a:solidFill>
                  <a:srgbClr val="3359EB"/>
                </a:solidFill>
                <a:latin typeface="DM Sans"/>
                <a:sym typeface="DM Sans"/>
              </a:rPr>
              <a:t>rodar</a:t>
            </a:r>
            <a:r>
              <a:rPr lang="en-US" sz="4500" b="1" dirty="0">
                <a:solidFill>
                  <a:srgbClr val="3359EB"/>
                </a:solidFill>
                <a:latin typeface="DM Sans"/>
                <a:sym typeface="DM Sans"/>
              </a:rPr>
              <a:t>!</a:t>
            </a:r>
            <a:endParaRPr sz="4500" dirty="0"/>
          </a:p>
        </p:txBody>
      </p:sp>
      <p:sp>
        <p:nvSpPr>
          <p:cNvPr id="102" name="Google Shape;102;p21"/>
          <p:cNvSpPr txBox="1"/>
          <p:nvPr/>
        </p:nvSpPr>
        <p:spPr>
          <a:xfrm>
            <a:off x="6911638" y="5520263"/>
            <a:ext cx="475065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Vamos </a:t>
            </a:r>
            <a:r>
              <a:rPr lang="en-US" sz="2400" b="1" dirty="0" err="1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praticar</a:t>
            </a:r>
            <a:r>
              <a:rPr lang="en-US" sz="2400" b="1" dirty="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b="1" dirty="0" err="1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todos</a:t>
            </a:r>
            <a:r>
              <a:rPr lang="en-US" sz="2400" b="1" dirty="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b="1" dirty="0" err="1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operadores</a:t>
            </a:r>
            <a:r>
              <a:rPr lang="en-US" sz="2400" b="1" dirty="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b="1" dirty="0" err="1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conceituados</a:t>
            </a:r>
            <a:r>
              <a:rPr lang="en-US" sz="2400" b="1" dirty="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sz="2400" b="1"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C937FF9-6739-CD4B-B151-AD1D4707E99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013" y="98100"/>
            <a:ext cx="3129827" cy="168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84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4"/>
          <p:cNvSpPr txBox="1"/>
          <p:nvPr/>
        </p:nvSpPr>
        <p:spPr>
          <a:xfrm>
            <a:off x="1652496" y="1741568"/>
            <a:ext cx="3742800" cy="13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FFFFFF"/>
              </a:buClr>
              <a:buSzPts val="9000"/>
            </a:pPr>
            <a:r>
              <a:rPr lang="en-US" sz="45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Por </a:t>
            </a:r>
            <a:r>
              <a:rPr lang="en-US" sz="4500" b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hoje</a:t>
            </a:r>
            <a:r>
              <a:rPr lang="en-US" sz="45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é</a:t>
            </a:r>
            <a:r>
              <a:rPr lang="en-US" sz="45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só</a:t>
            </a:r>
            <a:r>
              <a:rPr lang="en-US" sz="45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br>
              <a:rPr lang="en-US" sz="45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4500" b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Obrigado</a:t>
            </a:r>
            <a:r>
              <a:rPr lang="en-US" sz="45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! =)</a:t>
            </a:r>
            <a:endParaRPr sz="900" dirty="0"/>
          </a:p>
        </p:txBody>
      </p:sp>
      <p:sp>
        <p:nvSpPr>
          <p:cNvPr id="819" name="Google Shape;819;p44"/>
          <p:cNvSpPr txBox="1"/>
          <p:nvPr/>
        </p:nvSpPr>
        <p:spPr>
          <a:xfrm>
            <a:off x="1712013" y="3218960"/>
            <a:ext cx="2739600" cy="312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110000"/>
              </a:lnSpc>
              <a:buClr>
                <a:srgbClr val="5DDCF9"/>
              </a:buClr>
              <a:buSzPts val="3600"/>
              <a:buFont typeface="DM Sans Medium"/>
            </a:pPr>
            <a:r>
              <a:rPr lang="en-US">
                <a:solidFill>
                  <a:srgbClr val="5DDC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Até a próxima aula.</a:t>
            </a:r>
            <a:endParaRPr lang="en-US">
              <a:solidFill>
                <a:srgbClr val="5DDCF9"/>
              </a:solidFill>
              <a:latin typeface="DM Sans Medium"/>
            </a:endParaRPr>
          </a:p>
        </p:txBody>
      </p:sp>
      <p:pic>
        <p:nvPicPr>
          <p:cNvPr id="820" name="Google Shape;820;p4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5733" y="5803542"/>
            <a:ext cx="1966077" cy="5451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0011A50-3ACE-4712-9284-F07C85D38635}"/>
              </a:ext>
            </a:extLst>
          </p:cNvPr>
          <p:cNvSpPr txBox="1"/>
          <p:nvPr/>
        </p:nvSpPr>
        <p:spPr>
          <a:xfrm>
            <a:off x="3046912" y="3352056"/>
            <a:ext cx="60938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/>
              <a:t> 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7DC7A9-724A-473C-A2CB-C8091D30A65C}"/>
              </a:ext>
            </a:extLst>
          </p:cNvPr>
          <p:cNvSpPr txBox="1"/>
          <p:nvPr/>
        </p:nvSpPr>
        <p:spPr>
          <a:xfrm>
            <a:off x="3046912" y="3352056"/>
            <a:ext cx="60938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2995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1"/>
          <p:cNvSpPr txBox="1"/>
          <p:nvPr/>
        </p:nvSpPr>
        <p:spPr>
          <a:xfrm>
            <a:off x="1072113" y="490420"/>
            <a:ext cx="6516600" cy="220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8000"/>
            </a:pPr>
            <a:r>
              <a:rPr lang="pt-BR" sz="4400" b="1" dirty="0">
                <a:solidFill>
                  <a:srgbClr val="FFFFFF"/>
                </a:solidFill>
              </a:rPr>
              <a:t>Relembrando </a:t>
            </a:r>
            <a:endParaRPr lang="en-US" sz="44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  <a:buSzPts val="8000"/>
            </a:pPr>
            <a:r>
              <a:rPr lang="en-US" sz="4400" b="1" dirty="0" err="1">
                <a:solidFill>
                  <a:srgbClr val="3D58E3"/>
                </a:solidFill>
                <a:highlight>
                  <a:srgbClr val="FFE221"/>
                </a:highlight>
              </a:rPr>
              <a:t>variáveis</a:t>
            </a:r>
            <a:r>
              <a:rPr lang="en-US" sz="4400" b="1" dirty="0">
                <a:solidFill>
                  <a:srgbClr val="FFFFFF"/>
                </a:solidFill>
              </a:rPr>
              <a:t>?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1" name="Google Shape;111;p22">
            <a:extLst>
              <a:ext uri="{FF2B5EF4-FFF2-40B4-BE49-F238E27FC236}">
                <a16:creationId xmlns:a16="http://schemas.microsoft.com/office/drawing/2014/main" id="{BB408038-BB1E-3942-BAFD-CEF6C85DB7B8}"/>
              </a:ext>
            </a:extLst>
          </p:cNvPr>
          <p:cNvSpPr txBox="1"/>
          <p:nvPr/>
        </p:nvSpPr>
        <p:spPr>
          <a:xfrm>
            <a:off x="1072113" y="2697070"/>
            <a:ext cx="10272712" cy="138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320038" anchor="ctr" anchorCtr="0">
            <a:noAutofit/>
          </a:bodyPr>
          <a:lstStyle/>
          <a:p>
            <a:r>
              <a:rPr lang="pt-BR" sz="2700" dirty="0">
                <a:solidFill>
                  <a:srgbClr val="FFFFFF"/>
                </a:solidFill>
                <a:latin typeface="DM Sans Medium"/>
                <a:sym typeface="DM Sans Medium"/>
              </a:rPr>
              <a:t>* </a:t>
            </a:r>
            <a:r>
              <a:rPr lang="pt-BR" sz="2700" dirty="0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  <a:sym typeface="DM Sans Medium"/>
              </a:rPr>
              <a:t>Variáveis </a:t>
            </a:r>
            <a:r>
              <a:rPr lang="pt-BR" sz="2700" dirty="0">
                <a:solidFill>
                  <a:srgbClr val="FFFFFF"/>
                </a:solidFill>
                <a:latin typeface="DM Sans Medium"/>
                <a:sym typeface="DM Sans Medium"/>
              </a:rPr>
              <a:t>são pequenos espaços de memória, utilizados para armazenar e manipular dados.</a:t>
            </a:r>
          </a:p>
          <a:p>
            <a:endParaRPr lang="pt-BR" sz="2700" dirty="0">
              <a:solidFill>
                <a:srgbClr val="FFFFFF"/>
              </a:solidFill>
              <a:latin typeface="DM Sans Medium"/>
              <a:sym typeface="DM Sans Medium"/>
            </a:endParaRPr>
          </a:p>
          <a:p>
            <a:endParaRPr lang="pt-BR" sz="900" dirty="0">
              <a:sym typeface="DM Sans Medium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CC62396-F873-4C29-97E2-816243761329}"/>
              </a:ext>
            </a:extLst>
          </p:cNvPr>
          <p:cNvSpPr txBox="1"/>
          <p:nvPr/>
        </p:nvSpPr>
        <p:spPr>
          <a:xfrm>
            <a:off x="1214438" y="3685680"/>
            <a:ext cx="59721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>
                <a:solidFill>
                  <a:srgbClr val="FFFFFF"/>
                </a:solidFill>
                <a:latin typeface="DM Sans Medium"/>
              </a:rPr>
              <a:t>Exemplo:</a:t>
            </a:r>
          </a:p>
          <a:p>
            <a:endParaRPr lang="pt-BR" sz="2200" dirty="0"/>
          </a:p>
          <a:p>
            <a:r>
              <a:rPr lang="pt-BR" sz="2700" dirty="0">
                <a:solidFill>
                  <a:srgbClr val="FFFFFF"/>
                </a:solidFill>
                <a:latin typeface="DM Sans Medium"/>
              </a:rPr>
              <a:t>b = 10; 				     </a:t>
            </a:r>
            <a:r>
              <a:rPr lang="pt-BR" sz="2700" dirty="0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</a:rPr>
              <a:t>tipo inteiro</a:t>
            </a:r>
          </a:p>
          <a:p>
            <a:r>
              <a:rPr lang="pt-BR" sz="2700" dirty="0">
                <a:solidFill>
                  <a:srgbClr val="FFFFFF"/>
                </a:solidFill>
                <a:latin typeface="DM Sans Medium"/>
              </a:rPr>
              <a:t>e = 1.3; 				     </a:t>
            </a:r>
            <a:r>
              <a:rPr lang="pt-BR" sz="2700" dirty="0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</a:rPr>
              <a:t>tipo </a:t>
            </a:r>
            <a:r>
              <a:rPr lang="pt-BR" sz="2700" dirty="0" err="1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</a:rPr>
              <a:t>float</a:t>
            </a:r>
            <a:endParaRPr lang="pt-BR" sz="2700" dirty="0">
              <a:solidFill>
                <a:srgbClr val="FFFFFF"/>
              </a:solidFill>
              <a:highlight>
                <a:srgbClr val="FF59EC"/>
              </a:highlight>
              <a:latin typeface="DM Sans Medium"/>
            </a:endParaRPr>
          </a:p>
          <a:p>
            <a:r>
              <a:rPr lang="pt-BR" sz="2700" dirty="0">
                <a:solidFill>
                  <a:srgbClr val="FFFFFF"/>
                </a:solidFill>
                <a:latin typeface="DM Sans Medium"/>
              </a:rPr>
              <a:t>t = “Olá alunos!!!”    </a:t>
            </a:r>
            <a:r>
              <a:rPr lang="pt-BR" sz="2200" dirty="0"/>
              <a:t>	</a:t>
            </a:r>
            <a:r>
              <a:rPr lang="pt-BR" sz="2700" dirty="0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</a:rPr>
              <a:t>tipo </a:t>
            </a:r>
            <a:r>
              <a:rPr lang="pt-BR" sz="2700" dirty="0" err="1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</a:rPr>
              <a:t>String</a:t>
            </a:r>
            <a:endParaRPr lang="pt-BR" sz="2700" dirty="0">
              <a:solidFill>
                <a:srgbClr val="FFFFFF"/>
              </a:solidFill>
              <a:highlight>
                <a:srgbClr val="FF59EC"/>
              </a:highlight>
              <a:latin typeface="DM Sans Medium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7A52E11-8F6B-4ED6-BCDC-42FCDDBE0F38}"/>
              </a:ext>
            </a:extLst>
          </p:cNvPr>
          <p:cNvSpPr txBox="1"/>
          <p:nvPr/>
        </p:nvSpPr>
        <p:spPr>
          <a:xfrm>
            <a:off x="6906926" y="3442297"/>
            <a:ext cx="5008850" cy="2723823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FFFF"/>
                </a:solidFill>
                <a:latin typeface="DM Sans Medium"/>
              </a:rPr>
              <a:t>nome = input (‘Digite seu nome:  ’)</a:t>
            </a:r>
          </a:p>
          <a:p>
            <a:r>
              <a:rPr lang="pt-BR" sz="2400" dirty="0">
                <a:solidFill>
                  <a:srgbClr val="FFFFFF"/>
                </a:solidFill>
                <a:latin typeface="DM Sans Medium"/>
              </a:rPr>
              <a:t>idade = input (‘Digite sua idade:  ’)</a:t>
            </a:r>
          </a:p>
          <a:p>
            <a:r>
              <a:rPr lang="pt-BR" sz="2400" dirty="0">
                <a:solidFill>
                  <a:srgbClr val="FFFFFF"/>
                </a:solidFill>
                <a:latin typeface="DM Sans Medium"/>
              </a:rPr>
              <a:t>altura = input (‘Digite sua altura:  ’)</a:t>
            </a:r>
          </a:p>
          <a:p>
            <a:r>
              <a:rPr lang="pt-BR" sz="2400" dirty="0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</a:rPr>
              <a:t>‘Fulano da Silva Sauro’</a:t>
            </a:r>
          </a:p>
          <a:p>
            <a:r>
              <a:rPr lang="pt-BR" sz="2400" dirty="0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</a:rPr>
              <a:t>29</a:t>
            </a:r>
          </a:p>
          <a:p>
            <a:r>
              <a:rPr lang="pt-BR" sz="2400" dirty="0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</a:rPr>
              <a:t>1.56</a:t>
            </a:r>
          </a:p>
          <a:p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107822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1"/>
          <p:cNvSpPr txBox="1"/>
          <p:nvPr/>
        </p:nvSpPr>
        <p:spPr>
          <a:xfrm>
            <a:off x="1072113" y="490420"/>
            <a:ext cx="6516600" cy="220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8000"/>
            </a:pPr>
            <a:r>
              <a:rPr lang="pt-BR" sz="4400" b="1" dirty="0">
                <a:solidFill>
                  <a:srgbClr val="FFFFFF"/>
                </a:solidFill>
              </a:rPr>
              <a:t>Relembrando </a:t>
            </a:r>
            <a:endParaRPr lang="en-US" sz="44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  <a:buSzPts val="8000"/>
            </a:pPr>
            <a:r>
              <a:rPr lang="en-US" sz="4400" b="1" dirty="0" err="1">
                <a:solidFill>
                  <a:srgbClr val="3D58E3"/>
                </a:solidFill>
                <a:highlight>
                  <a:srgbClr val="FFE221"/>
                </a:highlight>
              </a:rPr>
              <a:t>Estrutura</a:t>
            </a:r>
            <a:r>
              <a:rPr lang="en-US" sz="4400" b="1" dirty="0">
                <a:solidFill>
                  <a:srgbClr val="3D58E3"/>
                </a:solidFill>
                <a:highlight>
                  <a:srgbClr val="FFE221"/>
                </a:highlight>
              </a:rPr>
              <a:t> de </a:t>
            </a:r>
            <a:r>
              <a:rPr lang="en-US" sz="4400" b="1" dirty="0" err="1">
                <a:solidFill>
                  <a:srgbClr val="3D58E3"/>
                </a:solidFill>
                <a:highlight>
                  <a:srgbClr val="FFE221"/>
                </a:highlight>
              </a:rPr>
              <a:t>controle</a:t>
            </a:r>
            <a:r>
              <a:rPr lang="en-US" sz="4400" b="1" dirty="0">
                <a:solidFill>
                  <a:srgbClr val="FFFFFF"/>
                </a:solidFill>
              </a:rPr>
              <a:t>?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1" name="Google Shape;111;p22">
            <a:extLst>
              <a:ext uri="{FF2B5EF4-FFF2-40B4-BE49-F238E27FC236}">
                <a16:creationId xmlns:a16="http://schemas.microsoft.com/office/drawing/2014/main" id="{BB408038-BB1E-3942-BAFD-CEF6C85DB7B8}"/>
              </a:ext>
            </a:extLst>
          </p:cNvPr>
          <p:cNvSpPr txBox="1"/>
          <p:nvPr/>
        </p:nvSpPr>
        <p:spPr>
          <a:xfrm>
            <a:off x="1072113" y="2697070"/>
            <a:ext cx="10272712" cy="138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320038" anchor="ctr" anchorCtr="0">
            <a:noAutofit/>
          </a:bodyPr>
          <a:lstStyle/>
          <a:p>
            <a:r>
              <a:rPr lang="pt-BR" sz="2700" dirty="0">
                <a:solidFill>
                  <a:srgbClr val="FFFFFF"/>
                </a:solidFill>
                <a:latin typeface="DM Sans Medium"/>
                <a:sym typeface="DM Sans Medium"/>
              </a:rPr>
              <a:t>* O </a:t>
            </a:r>
            <a:r>
              <a:rPr lang="pt-BR" sz="2700" dirty="0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  <a:sym typeface="DM Sans Medium"/>
              </a:rPr>
              <a:t>comando </a:t>
            </a:r>
            <a:r>
              <a:rPr lang="pt-BR" sz="2700" dirty="0" err="1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  <a:sym typeface="DM Sans Medium"/>
              </a:rPr>
              <a:t>if</a:t>
            </a:r>
            <a:r>
              <a:rPr lang="pt-BR" sz="2700" dirty="0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  <a:sym typeface="DM Sans Medium"/>
              </a:rPr>
              <a:t> </a:t>
            </a:r>
            <a:r>
              <a:rPr lang="pt-BR" sz="2700" dirty="0">
                <a:solidFill>
                  <a:srgbClr val="FFFFFF"/>
                </a:solidFill>
                <a:latin typeface="DM Sans Medium"/>
                <a:sym typeface="DM Sans Medium"/>
              </a:rPr>
              <a:t>é utilizado quando precisamos decidir se um trecho do programa deve ou não ser executado.</a:t>
            </a:r>
          </a:p>
          <a:p>
            <a:endParaRPr lang="pt-BR" sz="900" dirty="0">
              <a:sym typeface="DM Sans Medium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CC62396-F873-4C29-97E2-816243761329}"/>
              </a:ext>
            </a:extLst>
          </p:cNvPr>
          <p:cNvSpPr txBox="1"/>
          <p:nvPr/>
        </p:nvSpPr>
        <p:spPr>
          <a:xfrm>
            <a:off x="1214438" y="3685680"/>
            <a:ext cx="10272712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>
                <a:solidFill>
                  <a:srgbClr val="FFFFFF"/>
                </a:solidFill>
                <a:latin typeface="DM Sans Medium"/>
              </a:rPr>
              <a:t>Exemplo:</a:t>
            </a:r>
          </a:p>
          <a:p>
            <a:endParaRPr lang="pt-BR" sz="2700" dirty="0">
              <a:solidFill>
                <a:srgbClr val="FFFFFF"/>
              </a:solidFill>
              <a:latin typeface="DM Sans Medium"/>
            </a:endParaRPr>
          </a:p>
          <a:p>
            <a:r>
              <a:rPr lang="pt-BR" sz="2700" dirty="0">
                <a:solidFill>
                  <a:srgbClr val="FFFFFF"/>
                </a:solidFill>
                <a:latin typeface="DM Sans Medium"/>
              </a:rPr>
              <a:t>idade = </a:t>
            </a:r>
            <a:r>
              <a:rPr lang="pt-BR" sz="2700" dirty="0" err="1">
                <a:solidFill>
                  <a:srgbClr val="FFFFFF"/>
                </a:solidFill>
                <a:latin typeface="DM Sans Medium"/>
              </a:rPr>
              <a:t>int</a:t>
            </a:r>
            <a:r>
              <a:rPr lang="pt-BR" sz="2700" dirty="0">
                <a:solidFill>
                  <a:srgbClr val="FFFFFF"/>
                </a:solidFill>
                <a:latin typeface="DM Sans Medium"/>
              </a:rPr>
              <a:t>(input(“Qual sua idade?”))</a:t>
            </a:r>
          </a:p>
          <a:p>
            <a:r>
              <a:rPr lang="pt-BR" sz="2700" dirty="0">
                <a:solidFill>
                  <a:srgbClr val="FFFFFF"/>
                </a:solidFill>
                <a:latin typeface="DM Sans Medium"/>
              </a:rPr>
              <a:t>	</a:t>
            </a:r>
            <a:r>
              <a:rPr lang="pt-BR" sz="2700" dirty="0" err="1">
                <a:solidFill>
                  <a:srgbClr val="FFFFFF"/>
                </a:solidFill>
                <a:latin typeface="DM Sans Medium"/>
              </a:rPr>
              <a:t>if</a:t>
            </a:r>
            <a:r>
              <a:rPr lang="pt-BR" sz="2700" dirty="0">
                <a:solidFill>
                  <a:srgbClr val="FFFFFF"/>
                </a:solidFill>
                <a:latin typeface="DM Sans Medium"/>
              </a:rPr>
              <a:t> idade &lt; 18:</a:t>
            </a:r>
          </a:p>
          <a:p>
            <a:r>
              <a:rPr lang="pt-BR" sz="2700" dirty="0">
                <a:solidFill>
                  <a:srgbClr val="FFFFFF"/>
                </a:solidFill>
                <a:latin typeface="DM Sans Medium"/>
              </a:rPr>
              <a:t>print(‘Você ainda não pode começar as aulas de direção’)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3238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1"/>
          <p:cNvSpPr txBox="1"/>
          <p:nvPr/>
        </p:nvSpPr>
        <p:spPr>
          <a:xfrm>
            <a:off x="1072113" y="490420"/>
            <a:ext cx="6516600" cy="220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8000"/>
            </a:pPr>
            <a:r>
              <a:rPr lang="pt-BR" sz="4400" b="1" dirty="0">
                <a:solidFill>
                  <a:srgbClr val="FFFFFF"/>
                </a:solidFill>
              </a:rPr>
              <a:t>Relembrando </a:t>
            </a:r>
            <a:endParaRPr lang="en-US" sz="44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  <a:buSzPts val="8000"/>
            </a:pPr>
            <a:r>
              <a:rPr lang="en-US" sz="4400" b="1" dirty="0" err="1">
                <a:solidFill>
                  <a:srgbClr val="3D58E3"/>
                </a:solidFill>
                <a:highlight>
                  <a:srgbClr val="FFE221"/>
                </a:highlight>
              </a:rPr>
              <a:t>condicionais</a:t>
            </a:r>
            <a:r>
              <a:rPr lang="en-US" sz="4400" b="1" dirty="0">
                <a:solidFill>
                  <a:srgbClr val="FFFFFF"/>
                </a:solidFill>
              </a:rPr>
              <a:t>?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1" name="Google Shape;111;p22">
            <a:extLst>
              <a:ext uri="{FF2B5EF4-FFF2-40B4-BE49-F238E27FC236}">
                <a16:creationId xmlns:a16="http://schemas.microsoft.com/office/drawing/2014/main" id="{BB408038-BB1E-3942-BAFD-CEF6C85DB7B8}"/>
              </a:ext>
            </a:extLst>
          </p:cNvPr>
          <p:cNvSpPr txBox="1"/>
          <p:nvPr/>
        </p:nvSpPr>
        <p:spPr>
          <a:xfrm>
            <a:off x="1072113" y="2697070"/>
            <a:ext cx="10272712" cy="138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320038" anchor="ctr" anchorCtr="0">
            <a:noAutofit/>
          </a:bodyPr>
          <a:lstStyle/>
          <a:p>
            <a:r>
              <a:rPr lang="pt-BR" sz="2700" dirty="0">
                <a:solidFill>
                  <a:srgbClr val="FFFFFF"/>
                </a:solidFill>
                <a:latin typeface="DM Sans Medium"/>
                <a:sym typeface="DM Sans Medium"/>
              </a:rPr>
              <a:t>* O </a:t>
            </a:r>
            <a:r>
              <a:rPr lang="pt-BR" sz="2700" dirty="0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  <a:sym typeface="DM Sans Medium"/>
              </a:rPr>
              <a:t>comando </a:t>
            </a:r>
            <a:r>
              <a:rPr lang="pt-BR" sz="2700" dirty="0" err="1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  <a:sym typeface="DM Sans Medium"/>
              </a:rPr>
              <a:t>if</a:t>
            </a:r>
            <a:r>
              <a:rPr lang="pt-BR" sz="2700" dirty="0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  <a:sym typeface="DM Sans Medium"/>
              </a:rPr>
              <a:t>/</a:t>
            </a:r>
            <a:r>
              <a:rPr lang="pt-BR" sz="2700" dirty="0" err="1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  <a:sym typeface="DM Sans Medium"/>
              </a:rPr>
              <a:t>else</a:t>
            </a:r>
            <a:r>
              <a:rPr lang="pt-BR" sz="2700" dirty="0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  <a:sym typeface="DM Sans Medium"/>
              </a:rPr>
              <a:t> </a:t>
            </a:r>
            <a:r>
              <a:rPr lang="pt-BR" sz="2700" dirty="0">
                <a:solidFill>
                  <a:srgbClr val="FFFFFF"/>
                </a:solidFill>
                <a:latin typeface="DM Sans Medium"/>
                <a:sym typeface="DM Sans Medium"/>
              </a:rPr>
              <a:t> um trecho de código será executado se a condição for verdadeira e outro se a condição for falsa.</a:t>
            </a:r>
            <a:endParaRPr lang="pt-BR" sz="900" dirty="0">
              <a:sym typeface="DM Sans Medium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CC62396-F873-4C29-97E2-816243761329}"/>
              </a:ext>
            </a:extLst>
          </p:cNvPr>
          <p:cNvSpPr txBox="1"/>
          <p:nvPr/>
        </p:nvSpPr>
        <p:spPr>
          <a:xfrm>
            <a:off x="1214438" y="3685680"/>
            <a:ext cx="102727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>
                <a:solidFill>
                  <a:srgbClr val="FFFFFF"/>
                </a:solidFill>
                <a:latin typeface="DM Sans Medium"/>
              </a:rPr>
              <a:t>Exemplo:</a:t>
            </a:r>
          </a:p>
          <a:p>
            <a:endParaRPr lang="pt-BR" sz="2700" dirty="0">
              <a:solidFill>
                <a:srgbClr val="FFFFFF"/>
              </a:solidFill>
              <a:latin typeface="DM Sans Medium"/>
            </a:endParaRPr>
          </a:p>
          <a:p>
            <a:r>
              <a:rPr lang="pt-BR" sz="2200" dirty="0">
                <a:solidFill>
                  <a:srgbClr val="FFFFFF"/>
                </a:solidFill>
                <a:latin typeface="DM Sans Medium"/>
              </a:rPr>
              <a:t>idade = input(“Qual sua idade?”)</a:t>
            </a:r>
          </a:p>
          <a:p>
            <a:r>
              <a:rPr lang="pt-BR" sz="2200" dirty="0">
                <a:solidFill>
                  <a:srgbClr val="FFFFFF"/>
                </a:solidFill>
                <a:latin typeface="DM Sans Medium"/>
              </a:rPr>
              <a:t>	</a:t>
            </a:r>
            <a:r>
              <a:rPr lang="pt-BR" sz="2200" dirty="0" err="1">
                <a:solidFill>
                  <a:srgbClr val="FFFFFF"/>
                </a:solidFill>
                <a:latin typeface="DM Sans Medium"/>
              </a:rPr>
              <a:t>if</a:t>
            </a:r>
            <a:r>
              <a:rPr lang="pt-BR" sz="2200" dirty="0">
                <a:solidFill>
                  <a:srgbClr val="FFFFFF"/>
                </a:solidFill>
                <a:latin typeface="DM Sans Medium"/>
              </a:rPr>
              <a:t> idade &lt; 18:</a:t>
            </a:r>
          </a:p>
          <a:p>
            <a:r>
              <a:rPr lang="pt-BR" sz="2200" dirty="0">
                <a:solidFill>
                  <a:srgbClr val="FFFFFF"/>
                </a:solidFill>
                <a:latin typeface="DM Sans Medium"/>
              </a:rPr>
              <a:t>print(‘Você ainda não pode começar as aulas de direção’)</a:t>
            </a:r>
          </a:p>
          <a:p>
            <a:r>
              <a:rPr lang="pt-BR" sz="2200" dirty="0">
                <a:solidFill>
                  <a:srgbClr val="FFFFFF"/>
                </a:solidFill>
                <a:latin typeface="DM Sans Medium"/>
              </a:rPr>
              <a:t>	</a:t>
            </a:r>
            <a:r>
              <a:rPr lang="pt-BR" sz="2200" dirty="0" err="1">
                <a:solidFill>
                  <a:srgbClr val="FFFFFF"/>
                </a:solidFill>
                <a:latin typeface="DM Sans Medium"/>
              </a:rPr>
              <a:t>else</a:t>
            </a:r>
            <a:endParaRPr lang="pt-BR" sz="2200" dirty="0">
              <a:solidFill>
                <a:srgbClr val="FFFFFF"/>
              </a:solidFill>
              <a:latin typeface="DM Sans Medium"/>
            </a:endParaRPr>
          </a:p>
          <a:p>
            <a:r>
              <a:rPr lang="pt-BR" sz="2200" dirty="0">
                <a:solidFill>
                  <a:srgbClr val="FFFFFF"/>
                </a:solidFill>
                <a:latin typeface="DM Sans Medium"/>
              </a:rPr>
              <a:t>print(‘Você já pode começar a tirar sua habilitação, parabéns!’)</a:t>
            </a:r>
            <a:endParaRPr lang="pt-BR" sz="2700" dirty="0">
              <a:solidFill>
                <a:srgbClr val="FFFFFF"/>
              </a:solidFill>
              <a:latin typeface="DM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9819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1"/>
          <p:cNvSpPr txBox="1"/>
          <p:nvPr/>
        </p:nvSpPr>
        <p:spPr>
          <a:xfrm>
            <a:off x="1072113" y="490420"/>
            <a:ext cx="6516600" cy="220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8000"/>
            </a:pPr>
            <a:r>
              <a:rPr lang="pt-BR" sz="4400" b="1" dirty="0">
                <a:solidFill>
                  <a:srgbClr val="FFFFFF"/>
                </a:solidFill>
              </a:rPr>
              <a:t>Relembrando </a:t>
            </a:r>
            <a:endParaRPr lang="en-US" sz="44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  <a:buSzPts val="8000"/>
            </a:pPr>
            <a:r>
              <a:rPr lang="en-US" sz="4400" b="1" dirty="0" err="1">
                <a:solidFill>
                  <a:srgbClr val="3D58E3"/>
                </a:solidFill>
                <a:highlight>
                  <a:srgbClr val="FFE221"/>
                </a:highlight>
              </a:rPr>
              <a:t>condicionais</a:t>
            </a:r>
            <a:r>
              <a:rPr lang="en-US" sz="4400" b="1" dirty="0">
                <a:solidFill>
                  <a:srgbClr val="FFFFFF"/>
                </a:solidFill>
              </a:rPr>
              <a:t>?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1" name="Google Shape;111;p22">
            <a:extLst>
              <a:ext uri="{FF2B5EF4-FFF2-40B4-BE49-F238E27FC236}">
                <a16:creationId xmlns:a16="http://schemas.microsoft.com/office/drawing/2014/main" id="{BB408038-BB1E-3942-BAFD-CEF6C85DB7B8}"/>
              </a:ext>
            </a:extLst>
          </p:cNvPr>
          <p:cNvSpPr txBox="1"/>
          <p:nvPr/>
        </p:nvSpPr>
        <p:spPr>
          <a:xfrm>
            <a:off x="1072113" y="2697070"/>
            <a:ext cx="10272712" cy="138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320038" anchor="ctr" anchorCtr="0">
            <a:noAutofit/>
          </a:bodyPr>
          <a:lstStyle/>
          <a:p>
            <a:r>
              <a:rPr lang="pt-BR" sz="2700" dirty="0">
                <a:solidFill>
                  <a:srgbClr val="FFFFFF"/>
                </a:solidFill>
                <a:latin typeface="DM Sans Medium"/>
                <a:sym typeface="DM Sans Medium"/>
              </a:rPr>
              <a:t>* O </a:t>
            </a:r>
            <a:r>
              <a:rPr lang="pt-BR" sz="2700" dirty="0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  <a:sym typeface="DM Sans Medium"/>
              </a:rPr>
              <a:t>comando </a:t>
            </a:r>
            <a:r>
              <a:rPr lang="pt-BR" sz="2700" dirty="0" err="1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  <a:sym typeface="DM Sans Medium"/>
              </a:rPr>
              <a:t>if</a:t>
            </a:r>
            <a:r>
              <a:rPr lang="pt-BR" sz="2700" dirty="0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  <a:sym typeface="DM Sans Medium"/>
              </a:rPr>
              <a:t>/</a:t>
            </a:r>
            <a:r>
              <a:rPr lang="pt-BR" sz="2700" dirty="0" err="1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  <a:sym typeface="DM Sans Medium"/>
              </a:rPr>
              <a:t>elif</a:t>
            </a:r>
            <a:r>
              <a:rPr lang="pt-BR" sz="2700" dirty="0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  <a:sym typeface="DM Sans Medium"/>
              </a:rPr>
              <a:t>/</a:t>
            </a:r>
            <a:r>
              <a:rPr lang="pt-BR" sz="2700" dirty="0" err="1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  <a:sym typeface="DM Sans Medium"/>
              </a:rPr>
              <a:t>else</a:t>
            </a:r>
            <a:r>
              <a:rPr lang="pt-BR" sz="2700" dirty="0">
                <a:solidFill>
                  <a:srgbClr val="FFFFFF"/>
                </a:solidFill>
                <a:highlight>
                  <a:srgbClr val="FF59EC"/>
                </a:highlight>
                <a:latin typeface="DM Sans Medium"/>
                <a:sym typeface="DM Sans Medium"/>
              </a:rPr>
              <a:t> </a:t>
            </a:r>
            <a:r>
              <a:rPr lang="pt-BR" sz="2700" dirty="0">
                <a:solidFill>
                  <a:srgbClr val="FFFFFF"/>
                </a:solidFill>
                <a:latin typeface="DM Sans Medium"/>
                <a:sym typeface="DM Sans Medium"/>
              </a:rPr>
              <a:t> um trecho de código será executado se a condição for verdadeira e outro se a condição for falsa.</a:t>
            </a:r>
            <a:endParaRPr lang="pt-BR" sz="900" dirty="0">
              <a:sym typeface="DM Sans Medium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CC62396-F873-4C29-97E2-816243761329}"/>
              </a:ext>
            </a:extLst>
          </p:cNvPr>
          <p:cNvSpPr txBox="1"/>
          <p:nvPr/>
        </p:nvSpPr>
        <p:spPr>
          <a:xfrm>
            <a:off x="1214438" y="3685680"/>
            <a:ext cx="1027271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>
                <a:solidFill>
                  <a:srgbClr val="FFFFFF"/>
                </a:solidFill>
                <a:latin typeface="DM Sans Medium"/>
              </a:rPr>
              <a:t>Exemplo:</a:t>
            </a:r>
          </a:p>
          <a:p>
            <a:r>
              <a:rPr lang="pt-BR" dirty="0">
                <a:solidFill>
                  <a:srgbClr val="FFFFFF"/>
                </a:solidFill>
                <a:latin typeface="DM Sans Medium"/>
              </a:rPr>
              <a:t>idade = input(“Qual sua idade?”)</a:t>
            </a:r>
          </a:p>
          <a:p>
            <a:r>
              <a:rPr lang="pt-BR" dirty="0">
                <a:solidFill>
                  <a:srgbClr val="FFFFFF"/>
                </a:solidFill>
                <a:latin typeface="DM Sans Medium"/>
              </a:rPr>
              <a:t>	</a:t>
            </a:r>
            <a:r>
              <a:rPr lang="pt-BR" dirty="0" err="1">
                <a:solidFill>
                  <a:srgbClr val="FFFFFF"/>
                </a:solidFill>
                <a:latin typeface="DM Sans Medium"/>
              </a:rPr>
              <a:t>if</a:t>
            </a:r>
            <a:r>
              <a:rPr lang="pt-BR" dirty="0">
                <a:solidFill>
                  <a:srgbClr val="FFFFFF"/>
                </a:solidFill>
                <a:latin typeface="DM Sans Medium"/>
              </a:rPr>
              <a:t> idade &lt; 15:</a:t>
            </a:r>
          </a:p>
          <a:p>
            <a:r>
              <a:rPr lang="pt-BR" dirty="0">
                <a:solidFill>
                  <a:srgbClr val="FFFFFF"/>
                </a:solidFill>
                <a:latin typeface="DM Sans Medium"/>
              </a:rPr>
              <a:t>print(‘Você ainda não pode começar as aulas de direção’)</a:t>
            </a:r>
          </a:p>
          <a:p>
            <a:r>
              <a:rPr lang="pt-BR" dirty="0">
                <a:solidFill>
                  <a:srgbClr val="FFFFFF"/>
                </a:solidFill>
                <a:latin typeface="DM Sans Medium"/>
              </a:rPr>
              <a:t>	</a:t>
            </a:r>
            <a:r>
              <a:rPr lang="pt-BR" dirty="0" err="1">
                <a:solidFill>
                  <a:srgbClr val="FFFFFF"/>
                </a:solidFill>
                <a:latin typeface="DM Sans Medium"/>
              </a:rPr>
              <a:t>elif</a:t>
            </a:r>
            <a:r>
              <a:rPr lang="pt-BR" dirty="0">
                <a:solidFill>
                  <a:srgbClr val="FFFFFF"/>
                </a:solidFill>
                <a:latin typeface="DM Sans Medium"/>
              </a:rPr>
              <a:t> idade &gt;= 18:</a:t>
            </a:r>
          </a:p>
          <a:p>
            <a:r>
              <a:rPr lang="pt-BR" dirty="0">
                <a:solidFill>
                  <a:srgbClr val="FFFFFF"/>
                </a:solidFill>
                <a:latin typeface="DM Sans Medium"/>
              </a:rPr>
              <a:t>print(‘Você já pode começar a tirar sua habilitação, parabéns!’)</a:t>
            </a:r>
          </a:p>
          <a:p>
            <a:r>
              <a:rPr lang="pt-BR" dirty="0">
                <a:solidFill>
                  <a:srgbClr val="FFFFFF"/>
                </a:solidFill>
                <a:latin typeface="DM Sans Medium"/>
              </a:rPr>
              <a:t>	</a:t>
            </a:r>
            <a:r>
              <a:rPr lang="pt-BR" dirty="0" err="1">
                <a:solidFill>
                  <a:srgbClr val="FFFFFF"/>
                </a:solidFill>
                <a:latin typeface="DM Sans Medium"/>
              </a:rPr>
              <a:t>elif</a:t>
            </a:r>
            <a:r>
              <a:rPr lang="pt-BR" dirty="0">
                <a:solidFill>
                  <a:srgbClr val="FFFFFF"/>
                </a:solidFill>
                <a:latin typeface="DM Sans Medium"/>
              </a:rPr>
              <a:t> idade &gt;60</a:t>
            </a:r>
          </a:p>
          <a:p>
            <a:r>
              <a:rPr lang="pt-BR" dirty="0">
                <a:solidFill>
                  <a:srgbClr val="FFFFFF"/>
                </a:solidFill>
                <a:latin typeface="DM Sans Medium"/>
              </a:rPr>
              <a:t>print(‘Você está na flor da idade!’)</a:t>
            </a:r>
          </a:p>
          <a:p>
            <a:r>
              <a:rPr lang="pt-BR" dirty="0">
                <a:solidFill>
                  <a:srgbClr val="FFFFFF"/>
                </a:solidFill>
                <a:latin typeface="DM Sans Medium"/>
              </a:rPr>
              <a:t>	</a:t>
            </a:r>
            <a:r>
              <a:rPr lang="pt-BR" dirty="0" err="1">
                <a:solidFill>
                  <a:srgbClr val="FFFFFF"/>
                </a:solidFill>
                <a:latin typeface="DM Sans Medium"/>
              </a:rPr>
              <a:t>else</a:t>
            </a:r>
            <a:endParaRPr lang="pt-BR" dirty="0">
              <a:solidFill>
                <a:srgbClr val="FFFFFF"/>
              </a:solidFill>
              <a:latin typeface="DM Sans Medium"/>
            </a:endParaRPr>
          </a:p>
          <a:p>
            <a:r>
              <a:rPr lang="pt-BR" dirty="0">
                <a:solidFill>
                  <a:srgbClr val="FFFFFF"/>
                </a:solidFill>
                <a:latin typeface="DM Sans Medium"/>
              </a:rPr>
              <a:t>print(‘Está quase chegando nos 18!!!!’)</a:t>
            </a:r>
            <a:endParaRPr lang="pt-BR" sz="2200" dirty="0">
              <a:solidFill>
                <a:srgbClr val="FFFFFF"/>
              </a:solidFill>
              <a:latin typeface="DM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0841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1"/>
          <p:cNvSpPr txBox="1"/>
          <p:nvPr/>
        </p:nvSpPr>
        <p:spPr>
          <a:xfrm>
            <a:off x="1072113" y="490420"/>
            <a:ext cx="6516600" cy="220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8000"/>
            </a:pPr>
            <a:r>
              <a:rPr lang="pt-BR" sz="4400" b="1" dirty="0">
                <a:solidFill>
                  <a:srgbClr val="FFFFFF"/>
                </a:solidFill>
              </a:rPr>
              <a:t>Relembrando </a:t>
            </a:r>
            <a:endParaRPr lang="en-US" sz="44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  <a:buSzPts val="8000"/>
            </a:pPr>
            <a:r>
              <a:rPr lang="en-US" sz="4400" b="1" dirty="0" err="1">
                <a:solidFill>
                  <a:srgbClr val="3D58E3"/>
                </a:solidFill>
                <a:highlight>
                  <a:srgbClr val="FFE221"/>
                </a:highlight>
              </a:rPr>
              <a:t>Funções</a:t>
            </a:r>
            <a:r>
              <a:rPr lang="en-US" sz="4400" b="1" dirty="0">
                <a:solidFill>
                  <a:srgbClr val="FFFFFF"/>
                </a:solidFill>
              </a:rPr>
              <a:t>?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1" name="Google Shape;111;p22">
            <a:extLst>
              <a:ext uri="{FF2B5EF4-FFF2-40B4-BE49-F238E27FC236}">
                <a16:creationId xmlns:a16="http://schemas.microsoft.com/office/drawing/2014/main" id="{BB408038-BB1E-3942-BAFD-CEF6C85DB7B8}"/>
              </a:ext>
            </a:extLst>
          </p:cNvPr>
          <p:cNvSpPr txBox="1"/>
          <p:nvPr/>
        </p:nvSpPr>
        <p:spPr>
          <a:xfrm>
            <a:off x="1072113" y="3470309"/>
            <a:ext cx="10272712" cy="138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320038" anchor="ctr" anchorCtr="0">
            <a:noAutofit/>
          </a:bodyPr>
          <a:lstStyle/>
          <a:p>
            <a:r>
              <a:rPr lang="pt-BR" sz="2700" dirty="0">
                <a:solidFill>
                  <a:srgbClr val="FFFFFF"/>
                </a:solidFill>
                <a:latin typeface="DM Sans Medium"/>
                <a:sym typeface="DM Sans Medium"/>
              </a:rPr>
              <a:t>* Na programação, </a:t>
            </a:r>
            <a:r>
              <a:rPr lang="pt-BR" sz="2700" dirty="0">
                <a:solidFill>
                  <a:srgbClr val="FFFFFF"/>
                </a:solidFill>
                <a:highlight>
                  <a:srgbClr val="FF33CC"/>
                </a:highlight>
                <a:latin typeface="DM Sans Medium"/>
                <a:sym typeface="DM Sans Medium"/>
              </a:rPr>
              <a:t>funções </a:t>
            </a:r>
            <a:r>
              <a:rPr lang="pt-BR" sz="2700" dirty="0">
                <a:solidFill>
                  <a:srgbClr val="FFFFFF"/>
                </a:solidFill>
                <a:latin typeface="DM Sans Medium"/>
                <a:sym typeface="DM Sans Medium"/>
              </a:rPr>
              <a:t>são blocos de código que realizam determinadas tarefas que normalmente precisam ser executadas diversas vezes dentro de uma aplicação. </a:t>
            </a:r>
          </a:p>
          <a:p>
            <a:endParaRPr lang="pt-BR" sz="900" dirty="0">
              <a:sym typeface="DM Sans Medium"/>
            </a:endParaRPr>
          </a:p>
          <a:p>
            <a:r>
              <a:rPr lang="pt-BR" sz="2700" dirty="0">
                <a:solidFill>
                  <a:srgbClr val="FFFFFF"/>
                </a:solidFill>
                <a:highlight>
                  <a:srgbClr val="FF33CC"/>
                </a:highlight>
                <a:latin typeface="DM Sans Medium"/>
                <a:sym typeface="DM Sans Medium"/>
              </a:rPr>
              <a:t>Exemplo:</a:t>
            </a:r>
          </a:p>
          <a:p>
            <a:endParaRPr lang="pt-BR" sz="2400" dirty="0">
              <a:solidFill>
                <a:srgbClr val="FFFFFF"/>
              </a:solidFill>
              <a:highlight>
                <a:srgbClr val="FF33CC"/>
              </a:highlight>
              <a:latin typeface="DM Sans Medium"/>
              <a:sym typeface="DM Sans Medium"/>
            </a:endParaRPr>
          </a:p>
          <a:p>
            <a:r>
              <a:rPr lang="pt-BR" sz="2400" dirty="0" err="1">
                <a:solidFill>
                  <a:srgbClr val="FFFFFF"/>
                </a:solidFill>
                <a:latin typeface="DM Sans Medium"/>
                <a:sym typeface="DM Sans Medium"/>
              </a:rPr>
              <a:t>def</a:t>
            </a:r>
            <a:r>
              <a:rPr lang="pt-BR" sz="2400" dirty="0">
                <a:solidFill>
                  <a:srgbClr val="FFFFFF"/>
                </a:solidFill>
                <a:latin typeface="DM Sans Medium"/>
                <a:sym typeface="DM Sans Medium"/>
              </a:rPr>
              <a:t> </a:t>
            </a:r>
            <a:r>
              <a:rPr lang="pt-BR" sz="2400" dirty="0" err="1">
                <a:solidFill>
                  <a:srgbClr val="FFFFFF"/>
                </a:solidFill>
                <a:latin typeface="DM Sans Medium"/>
                <a:sym typeface="DM Sans Medium"/>
              </a:rPr>
              <a:t>ola</a:t>
            </a:r>
            <a:r>
              <a:rPr lang="pt-BR" sz="2400" dirty="0">
                <a:solidFill>
                  <a:srgbClr val="FFFFFF"/>
                </a:solidFill>
                <a:latin typeface="DM Sans Medium"/>
                <a:sym typeface="DM Sans Medium"/>
              </a:rPr>
              <a:t>(</a:t>
            </a:r>
            <a:r>
              <a:rPr lang="pt-BR" sz="2400" dirty="0" err="1">
                <a:solidFill>
                  <a:srgbClr val="FFFFFF"/>
                </a:solidFill>
                <a:latin typeface="DM Sans Medium"/>
                <a:sym typeface="DM Sans Medium"/>
              </a:rPr>
              <a:t>meu_nome</a:t>
            </a:r>
            <a:r>
              <a:rPr lang="pt-BR" sz="2400" dirty="0">
                <a:solidFill>
                  <a:srgbClr val="FFFFFF"/>
                </a:solidFill>
                <a:latin typeface="DM Sans Medium"/>
                <a:sym typeface="DM Sans Medium"/>
              </a:rPr>
              <a:t>):</a:t>
            </a:r>
          </a:p>
          <a:p>
            <a:r>
              <a:rPr lang="pt-BR" sz="2400" dirty="0">
                <a:solidFill>
                  <a:srgbClr val="FFFFFF"/>
                </a:solidFill>
                <a:latin typeface="DM Sans Medium"/>
                <a:sym typeface="DM Sans Medium"/>
              </a:rPr>
              <a:t>  print('Olá', </a:t>
            </a:r>
            <a:r>
              <a:rPr lang="pt-BR" sz="2400" dirty="0" err="1">
                <a:solidFill>
                  <a:srgbClr val="FFFFFF"/>
                </a:solidFill>
                <a:latin typeface="DM Sans Medium"/>
                <a:sym typeface="DM Sans Medium"/>
              </a:rPr>
              <a:t>meu_nome</a:t>
            </a:r>
            <a:r>
              <a:rPr lang="pt-BR" sz="2400" dirty="0">
                <a:solidFill>
                  <a:srgbClr val="FFFFFF"/>
                </a:solidFill>
                <a:latin typeface="DM Sans Medium"/>
                <a:sym typeface="DM Sans Medium"/>
              </a:rPr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60B1BD-19AB-4D5E-BFC8-1B405A398A2F}"/>
              </a:ext>
            </a:extLst>
          </p:cNvPr>
          <p:cNvSpPr txBox="1"/>
          <p:nvPr/>
        </p:nvSpPr>
        <p:spPr>
          <a:xfrm>
            <a:off x="5462881" y="4683130"/>
            <a:ext cx="624113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2400" dirty="0" err="1">
                <a:solidFill>
                  <a:srgbClr val="FFFFFF"/>
                </a:solidFill>
                <a:latin typeface="DM Sans Medium"/>
              </a:rPr>
              <a:t>def</a:t>
            </a:r>
            <a:r>
              <a:rPr lang="pt-BR" sz="2400" dirty="0">
                <a:solidFill>
                  <a:srgbClr val="FFFFFF"/>
                </a:solidFill>
                <a:latin typeface="DM Sans Medium"/>
              </a:rPr>
              <a:t> </a:t>
            </a:r>
            <a:r>
              <a:rPr lang="pt-BR" sz="2400" dirty="0" err="1">
                <a:solidFill>
                  <a:srgbClr val="FFFFFF"/>
                </a:solidFill>
                <a:latin typeface="DM Sans Medium"/>
              </a:rPr>
              <a:t>ola</a:t>
            </a:r>
            <a:r>
              <a:rPr lang="pt-BR" sz="2400" dirty="0">
                <a:solidFill>
                  <a:srgbClr val="FFFFFF"/>
                </a:solidFill>
                <a:latin typeface="DM Sans Medium"/>
              </a:rPr>
              <a:t>(</a:t>
            </a:r>
            <a:r>
              <a:rPr lang="pt-BR" sz="2400" dirty="0" err="1">
                <a:solidFill>
                  <a:srgbClr val="FFFFFF"/>
                </a:solidFill>
                <a:latin typeface="DM Sans Medium"/>
              </a:rPr>
              <a:t>meu_nome</a:t>
            </a:r>
            <a:r>
              <a:rPr lang="pt-BR" sz="2400" dirty="0">
                <a:solidFill>
                  <a:srgbClr val="FFFFFF"/>
                </a:solidFill>
                <a:latin typeface="DM Sans Medium"/>
              </a:rPr>
              <a:t>, idade):</a:t>
            </a:r>
          </a:p>
          <a:p>
            <a:r>
              <a:rPr lang="pt-BR" sz="2400" dirty="0">
                <a:solidFill>
                  <a:srgbClr val="FFFFFF"/>
                </a:solidFill>
                <a:latin typeface="DM Sans Medium"/>
              </a:rPr>
              <a:t>   print('Olá', </a:t>
            </a:r>
            <a:r>
              <a:rPr lang="pt-BR" sz="2400" dirty="0" err="1">
                <a:solidFill>
                  <a:srgbClr val="FFFFFF"/>
                </a:solidFill>
                <a:latin typeface="DM Sans Medium"/>
              </a:rPr>
              <a:t>meu_nome</a:t>
            </a:r>
            <a:r>
              <a:rPr lang="pt-BR" sz="2400" dirty="0">
                <a:solidFill>
                  <a:srgbClr val="FFFFFF"/>
                </a:solidFill>
                <a:latin typeface="DM Sans Medium"/>
              </a:rPr>
              <a:t>, '\</a:t>
            </a:r>
            <a:r>
              <a:rPr lang="pt-BR" sz="2400" dirty="0" err="1">
                <a:solidFill>
                  <a:srgbClr val="FFFFFF"/>
                </a:solidFill>
                <a:latin typeface="DM Sans Medium"/>
              </a:rPr>
              <a:t>nSua</a:t>
            </a:r>
            <a:r>
              <a:rPr lang="pt-BR" sz="2400" dirty="0">
                <a:solidFill>
                  <a:srgbClr val="FFFFFF"/>
                </a:solidFill>
                <a:latin typeface="DM Sans Medium"/>
              </a:rPr>
              <a:t> idade é:', idade)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FC4ACE6-3B38-4848-8F8A-C952A6BCA3F1}"/>
              </a:ext>
            </a:extLst>
          </p:cNvPr>
          <p:cNvCxnSpPr/>
          <p:nvPr/>
        </p:nvCxnSpPr>
        <p:spPr>
          <a:xfrm>
            <a:off x="4853354" y="4529797"/>
            <a:ext cx="0" cy="1223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9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6;p25">
            <a:extLst>
              <a:ext uri="{FF2B5EF4-FFF2-40B4-BE49-F238E27FC236}">
                <a16:creationId xmlns:a16="http://schemas.microsoft.com/office/drawing/2014/main" id="{35EDC13F-027B-4EBF-BC93-3CA42EBEE657}"/>
              </a:ext>
            </a:extLst>
          </p:cNvPr>
          <p:cNvSpPr txBox="1"/>
          <p:nvPr/>
        </p:nvSpPr>
        <p:spPr>
          <a:xfrm>
            <a:off x="1138875" y="403225"/>
            <a:ext cx="6958438" cy="13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3359EB"/>
              </a:buClr>
              <a:buSzPts val="8000"/>
            </a:pPr>
            <a:r>
              <a:rPr lang="en-US" sz="4000" b="1" dirty="0" err="1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Listas</a:t>
            </a:r>
            <a:endParaRPr lang="pt-BR" sz="900" dirty="0">
              <a:solidFill>
                <a:srgbClr val="3D58E3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ED5B083-8D41-45AF-B10E-A5911DA13AAF}"/>
              </a:ext>
            </a:extLst>
          </p:cNvPr>
          <p:cNvSpPr/>
          <p:nvPr/>
        </p:nvSpPr>
        <p:spPr>
          <a:xfrm>
            <a:off x="1006352" y="1987421"/>
            <a:ext cx="7846099" cy="4247317"/>
          </a:xfrm>
          <a:prstGeom prst="rect">
            <a:avLst/>
          </a:prstGeom>
        </p:spPr>
        <p:txBody>
          <a:bodyPr wrap="square" lIns="45720" tIns="22860" rIns="45720" bIns="22860" anchor="t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400" dirty="0">
                <a:solidFill>
                  <a:srgbClr val="3D58E3"/>
                </a:solidFill>
                <a:latin typeface="DM Sans Medium"/>
              </a:rPr>
              <a:t> </a:t>
            </a:r>
            <a:r>
              <a:rPr lang="pt-BR" sz="2400" dirty="0">
                <a:solidFill>
                  <a:srgbClr val="3D58E3"/>
                </a:solidFill>
                <a:latin typeface="DM Sans Medium"/>
              </a:rPr>
              <a:t>Lista é um conjunto sequencial de valores, onde cada valor é identificado através de um índice. O primeiro valor tem índice 0. Uma lista em Python é declarada da seguinte forma:</a:t>
            </a:r>
          </a:p>
          <a:p>
            <a:endParaRPr lang="pt-BR" sz="2400" dirty="0">
              <a:solidFill>
                <a:srgbClr val="3D58E3"/>
              </a:solidFill>
              <a:latin typeface="DM Sans Medium"/>
            </a:endParaRPr>
          </a:p>
          <a:p>
            <a:r>
              <a:rPr lang="pt-BR" sz="2400" dirty="0" err="1">
                <a:solidFill>
                  <a:srgbClr val="3D58E3"/>
                </a:solidFill>
                <a:latin typeface="DM Sans Medium"/>
              </a:rPr>
              <a:t>Nome_Lista</a:t>
            </a:r>
            <a:r>
              <a:rPr lang="pt-BR" sz="2400" dirty="0">
                <a:solidFill>
                  <a:srgbClr val="3D58E3"/>
                </a:solidFill>
                <a:latin typeface="DM Sans Medium"/>
              </a:rPr>
              <a:t> = [valor1, valor2, ..., </a:t>
            </a:r>
            <a:r>
              <a:rPr lang="pt-BR" sz="2400" dirty="0" err="1">
                <a:solidFill>
                  <a:srgbClr val="3D58E3"/>
                </a:solidFill>
                <a:latin typeface="DM Sans Medium"/>
              </a:rPr>
              <a:t>valorN</a:t>
            </a:r>
            <a:r>
              <a:rPr lang="pt-BR" sz="2400" dirty="0">
                <a:solidFill>
                  <a:srgbClr val="3D58E3"/>
                </a:solidFill>
                <a:latin typeface="DM Sans Medium"/>
              </a:rPr>
              <a:t>]</a:t>
            </a:r>
          </a:p>
          <a:p>
            <a:endParaRPr lang="pt-BR" sz="2400" dirty="0">
              <a:solidFill>
                <a:srgbClr val="3D58E3"/>
              </a:solidFill>
              <a:latin typeface="DM Sans Medium"/>
            </a:endParaRPr>
          </a:p>
          <a:p>
            <a:pPr indent="-342900">
              <a:buBlip>
                <a:blip r:embed="rId3"/>
              </a:buBlip>
            </a:pPr>
            <a:r>
              <a:rPr lang="pt-BR" sz="2400" dirty="0">
                <a:solidFill>
                  <a:srgbClr val="3D58E3"/>
                </a:solidFill>
                <a:latin typeface="DM Sans Medium"/>
              </a:rPr>
              <a:t>Uma lista pode ter valores de qualquer tipo, incluindo outras listas. </a:t>
            </a:r>
          </a:p>
          <a:p>
            <a:endParaRPr lang="pt-BR" sz="2400" dirty="0">
              <a:solidFill>
                <a:srgbClr val="3D58E3"/>
              </a:solidFill>
              <a:latin typeface="DM Sans Medium"/>
            </a:endParaRPr>
          </a:p>
          <a:p>
            <a:r>
              <a:rPr lang="pt-BR" sz="2400" dirty="0">
                <a:solidFill>
                  <a:srgbClr val="3D58E3"/>
                </a:solidFill>
                <a:latin typeface="DM Sans Medium"/>
              </a:rPr>
              <a:t>Exemplo:</a:t>
            </a:r>
          </a:p>
          <a:p>
            <a:r>
              <a:rPr lang="pt-BR" sz="2400" dirty="0">
                <a:solidFill>
                  <a:srgbClr val="3D58E3"/>
                </a:solidFill>
                <a:latin typeface="DM Sans Medium"/>
              </a:rPr>
              <a:t>B = [7 , 'Blue' , 9.6 , [6,7,8] , 'Python' , (3 , 'j')]</a:t>
            </a:r>
            <a:endParaRPr lang="en-US" sz="2400" dirty="0">
              <a:solidFill>
                <a:srgbClr val="3D58E3"/>
              </a:solidFill>
              <a:latin typeface="DM Sans Medium"/>
            </a:endParaRPr>
          </a:p>
          <a:p>
            <a:endParaRPr lang="en-US" sz="900" dirty="0"/>
          </a:p>
        </p:txBody>
      </p:sp>
      <p:pic>
        <p:nvPicPr>
          <p:cNvPr id="2" name="Imagem 3" descr="Ícone&#10;&#10;Descrição gerada automaticamente">
            <a:extLst>
              <a:ext uri="{FF2B5EF4-FFF2-40B4-BE49-F238E27FC236}">
                <a16:creationId xmlns:a16="http://schemas.microsoft.com/office/drawing/2014/main" id="{82762882-CD61-4F72-BEF1-4B00F9FF35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86" t="847" r="13208" b="1977"/>
          <a:stretch/>
        </p:blipFill>
        <p:spPr>
          <a:xfrm>
            <a:off x="10289027" y="185845"/>
            <a:ext cx="1528196" cy="180157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25732A5-5A49-4217-A010-71A652A10D84}"/>
              </a:ext>
            </a:extLst>
          </p:cNvPr>
          <p:cNvSpPr txBox="1"/>
          <p:nvPr/>
        </p:nvSpPr>
        <p:spPr>
          <a:xfrm>
            <a:off x="8978919" y="3187750"/>
            <a:ext cx="2620215" cy="3046988"/>
          </a:xfrm>
          <a:prstGeom prst="rect">
            <a:avLst/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D58E3"/>
                </a:solidFill>
                <a:latin typeface="DM Sans Medium"/>
              </a:rPr>
              <a:t>print(B[2])</a:t>
            </a:r>
          </a:p>
          <a:p>
            <a:r>
              <a:rPr lang="pt-BR" sz="2400" dirty="0">
                <a:solidFill>
                  <a:srgbClr val="3D58E3"/>
                </a:solidFill>
                <a:highlight>
                  <a:srgbClr val="FFFF00"/>
                </a:highlight>
                <a:latin typeface="DM Sans Medium"/>
              </a:rPr>
              <a:t>9.6</a:t>
            </a:r>
          </a:p>
          <a:p>
            <a:endParaRPr lang="pt-BR" sz="2400" dirty="0">
              <a:solidFill>
                <a:srgbClr val="3D58E3"/>
              </a:solidFill>
              <a:latin typeface="DM Sans Medium"/>
            </a:endParaRPr>
          </a:p>
          <a:p>
            <a:r>
              <a:rPr lang="pt-BR" sz="2400" dirty="0">
                <a:solidFill>
                  <a:srgbClr val="3D58E3"/>
                </a:solidFill>
                <a:latin typeface="DM Sans Medium"/>
              </a:rPr>
              <a:t>print(B[3])</a:t>
            </a:r>
          </a:p>
          <a:p>
            <a:r>
              <a:rPr lang="pt-BR" sz="2400" dirty="0">
                <a:solidFill>
                  <a:srgbClr val="3D58E3"/>
                </a:solidFill>
                <a:highlight>
                  <a:srgbClr val="FFFF00"/>
                </a:highlight>
                <a:latin typeface="DM Sans Medium"/>
              </a:rPr>
              <a:t>[6,7,8]</a:t>
            </a:r>
          </a:p>
          <a:p>
            <a:endParaRPr lang="pt-BR" sz="2400" dirty="0">
              <a:solidFill>
                <a:srgbClr val="3D58E3"/>
              </a:solidFill>
              <a:latin typeface="DM Sans Medium"/>
            </a:endParaRPr>
          </a:p>
          <a:p>
            <a:r>
              <a:rPr lang="pt-BR" sz="2400" dirty="0">
                <a:solidFill>
                  <a:srgbClr val="3D58E3"/>
                </a:solidFill>
                <a:latin typeface="DM Sans Medium"/>
              </a:rPr>
              <a:t>print(B[3][1])</a:t>
            </a:r>
          </a:p>
          <a:p>
            <a:r>
              <a:rPr lang="pt-BR" sz="2400" dirty="0">
                <a:solidFill>
                  <a:srgbClr val="3D58E3"/>
                </a:solidFill>
                <a:highlight>
                  <a:srgbClr val="FFFF00"/>
                </a:highlight>
                <a:latin typeface="DM Sans Medium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6951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6;p25">
            <a:extLst>
              <a:ext uri="{FF2B5EF4-FFF2-40B4-BE49-F238E27FC236}">
                <a16:creationId xmlns:a16="http://schemas.microsoft.com/office/drawing/2014/main" id="{35EDC13F-027B-4EBF-BC93-3CA42EBEE657}"/>
              </a:ext>
            </a:extLst>
          </p:cNvPr>
          <p:cNvSpPr txBox="1"/>
          <p:nvPr/>
        </p:nvSpPr>
        <p:spPr>
          <a:xfrm>
            <a:off x="1138875" y="403225"/>
            <a:ext cx="6958438" cy="13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3359EB"/>
              </a:buClr>
              <a:buSzPts val="8000"/>
            </a:pPr>
            <a:r>
              <a:rPr lang="en-US" sz="4000" b="1" dirty="0" err="1">
                <a:solidFill>
                  <a:srgbClr val="FFFFFF"/>
                </a:solidFill>
                <a:highlight>
                  <a:srgbClr val="3D58E3"/>
                </a:highlight>
                <a:latin typeface="DM Sans"/>
                <a:sym typeface="DM Sans"/>
              </a:rPr>
              <a:t>Listas</a:t>
            </a:r>
            <a:endParaRPr lang="pt-BR" sz="900" dirty="0">
              <a:solidFill>
                <a:srgbClr val="3D58E3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ED5B083-8D41-45AF-B10E-A5911DA13AAF}"/>
              </a:ext>
            </a:extLst>
          </p:cNvPr>
          <p:cNvSpPr/>
          <p:nvPr/>
        </p:nvSpPr>
        <p:spPr>
          <a:xfrm>
            <a:off x="1006352" y="1987421"/>
            <a:ext cx="7846099" cy="3877985"/>
          </a:xfrm>
          <a:prstGeom prst="rect">
            <a:avLst/>
          </a:prstGeom>
        </p:spPr>
        <p:txBody>
          <a:bodyPr wrap="square" lIns="45720" tIns="22860" rIns="45720" bIns="22860" anchor="t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400" dirty="0">
                <a:solidFill>
                  <a:srgbClr val="3D58E3"/>
                </a:solidFill>
                <a:latin typeface="DM Sans Medium"/>
              </a:rPr>
              <a:t> </a:t>
            </a:r>
            <a:r>
              <a:rPr lang="pt-BR" sz="2400" dirty="0">
                <a:solidFill>
                  <a:srgbClr val="3D58E3"/>
                </a:solidFill>
                <a:latin typeface="DM Sans Medium"/>
              </a:rPr>
              <a:t>Para alterar um elemento da lista, basta fazer uma atribuição de valor através do índice. O valor existente será substituído pelo novo valor.</a:t>
            </a:r>
          </a:p>
          <a:p>
            <a:endParaRPr lang="pt-BR" sz="2400" dirty="0">
              <a:solidFill>
                <a:srgbClr val="3D58E3"/>
              </a:solidFill>
              <a:latin typeface="DM Sans Medium"/>
            </a:endParaRPr>
          </a:p>
          <a:p>
            <a:pPr>
              <a:buBlip>
                <a:blip r:embed="rId3"/>
              </a:buBlip>
            </a:pPr>
            <a:r>
              <a:rPr lang="pt-BR" sz="2400" dirty="0">
                <a:solidFill>
                  <a:srgbClr val="3D58E3"/>
                </a:solidFill>
                <a:latin typeface="DM Sans Medium"/>
              </a:rPr>
              <a:t>Exemplo:</a:t>
            </a:r>
          </a:p>
          <a:p>
            <a:r>
              <a:rPr lang="pt-BR" sz="2400" dirty="0">
                <a:solidFill>
                  <a:srgbClr val="3D58E3"/>
                </a:solidFill>
                <a:latin typeface="DM Sans Medium"/>
              </a:rPr>
              <a:t>L[3] = '</a:t>
            </a:r>
            <a:r>
              <a:rPr lang="pt-BR" sz="2400" dirty="0" err="1">
                <a:solidFill>
                  <a:srgbClr val="3D58E3"/>
                </a:solidFill>
                <a:latin typeface="DM Sans Medium"/>
              </a:rPr>
              <a:t>EdTech</a:t>
            </a:r>
            <a:r>
              <a:rPr lang="pt-BR" sz="2400" dirty="0">
                <a:solidFill>
                  <a:srgbClr val="3D58E3"/>
                </a:solidFill>
                <a:latin typeface="DM Sans Medium"/>
              </a:rPr>
              <a:t>'</a:t>
            </a:r>
          </a:p>
          <a:p>
            <a:r>
              <a:rPr lang="pt-BR" sz="2400" dirty="0">
                <a:solidFill>
                  <a:srgbClr val="3D58E3"/>
                </a:solidFill>
                <a:latin typeface="DM Sans Medium"/>
              </a:rPr>
              <a:t>print(L)</a:t>
            </a:r>
          </a:p>
          <a:p>
            <a:endParaRPr lang="pt-BR" sz="2400" dirty="0">
              <a:solidFill>
                <a:srgbClr val="3D58E3"/>
              </a:solidFill>
              <a:latin typeface="DM Sans Medium"/>
            </a:endParaRPr>
          </a:p>
          <a:p>
            <a:r>
              <a:rPr lang="pt-BR" sz="2400" dirty="0">
                <a:solidFill>
                  <a:srgbClr val="3D58E3"/>
                </a:solidFill>
                <a:highlight>
                  <a:srgbClr val="FFFF00"/>
                </a:highlight>
                <a:latin typeface="DM Sans Medium"/>
              </a:rPr>
              <a:t># Saída: </a:t>
            </a:r>
            <a:r>
              <a:rPr lang="pt-BR" sz="2400" dirty="0">
                <a:solidFill>
                  <a:srgbClr val="3D58E3"/>
                </a:solidFill>
                <a:latin typeface="DM Sans Medium"/>
              </a:rPr>
              <a:t>B = [7 , 'Blue' , 9.6 , '</a:t>
            </a:r>
            <a:r>
              <a:rPr lang="pt-BR" sz="2400" dirty="0" err="1">
                <a:solidFill>
                  <a:srgbClr val="3D58E3"/>
                </a:solidFill>
                <a:latin typeface="DM Sans Medium"/>
              </a:rPr>
              <a:t>EdTech</a:t>
            </a:r>
            <a:r>
              <a:rPr lang="pt-BR" sz="2400" dirty="0">
                <a:solidFill>
                  <a:srgbClr val="3D58E3"/>
                </a:solidFill>
                <a:latin typeface="DM Sans Medium"/>
              </a:rPr>
              <a:t>' , 'Python' , (3 , 'j')]</a:t>
            </a:r>
            <a:endParaRPr lang="en-US" sz="2400" dirty="0">
              <a:solidFill>
                <a:srgbClr val="3D58E3"/>
              </a:solidFill>
              <a:latin typeface="DM Sans Medium"/>
            </a:endParaRPr>
          </a:p>
          <a:p>
            <a:endParaRPr lang="pt-BR" sz="2400" dirty="0">
              <a:solidFill>
                <a:srgbClr val="3D58E3"/>
              </a:solidFill>
              <a:latin typeface="DM Sans Medium"/>
            </a:endParaRPr>
          </a:p>
          <a:p>
            <a:endParaRPr lang="en-US" sz="900" dirty="0"/>
          </a:p>
        </p:txBody>
      </p:sp>
      <p:pic>
        <p:nvPicPr>
          <p:cNvPr id="2" name="Imagem 3" descr="Ícone&#10;&#10;Descrição gerada automaticamente">
            <a:extLst>
              <a:ext uri="{FF2B5EF4-FFF2-40B4-BE49-F238E27FC236}">
                <a16:creationId xmlns:a16="http://schemas.microsoft.com/office/drawing/2014/main" id="{82762882-CD61-4F72-BEF1-4B00F9FF35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86" t="847" r="13208" b="1977"/>
          <a:stretch/>
        </p:blipFill>
        <p:spPr>
          <a:xfrm>
            <a:off x="10289027" y="185845"/>
            <a:ext cx="1528196" cy="18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03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9B8EC3F5A39B489E9E8BA86978EA96" ma:contentTypeVersion="9" ma:contentTypeDescription="Create a new document." ma:contentTypeScope="" ma:versionID="13b2562da77c048139425bdb94679d79">
  <xsd:schema xmlns:xsd="http://www.w3.org/2001/XMLSchema" xmlns:xs="http://www.w3.org/2001/XMLSchema" xmlns:p="http://schemas.microsoft.com/office/2006/metadata/properties" xmlns:ns2="5ce4c760-5938-49f2-aafb-8c64752ae7b0" xmlns:ns3="e7858614-71fa-4b47-932d-96ec510b7b8c" targetNamespace="http://schemas.microsoft.com/office/2006/metadata/properties" ma:root="true" ma:fieldsID="2d70cd14e86c12298021698ced7901f9" ns2:_="" ns3:_="">
    <xsd:import namespace="5ce4c760-5938-49f2-aafb-8c64752ae7b0"/>
    <xsd:import namespace="e7858614-71fa-4b47-932d-96ec510b7b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4c760-5938-49f2-aafb-8c64752ae7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858614-71fa-4b47-932d-96ec510b7b8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22631F-E21F-45E6-A27E-29BE17D4F6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165632-29DE-40D4-8CF5-4081999930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06E850-F337-444A-B11C-E64C9D2359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e4c760-5938-49f2-aafb-8c64752ae7b0"/>
    <ds:schemaRef ds:uri="e7858614-71fa-4b47-932d-96ec510b7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1783</Words>
  <Application>Microsoft Office PowerPoint</Application>
  <PresentationFormat>Widescreen</PresentationFormat>
  <Paragraphs>250</Paragraphs>
  <Slides>23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Araújo Cardoso</dc:creator>
  <cp:lastModifiedBy>Maria Eduarda Araújo Cardoso</cp:lastModifiedBy>
  <cp:revision>44</cp:revision>
  <dcterms:created xsi:type="dcterms:W3CDTF">2021-04-27T14:25:36Z</dcterms:created>
  <dcterms:modified xsi:type="dcterms:W3CDTF">2021-05-08T17:46:28Z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0x010100049B8EC3F5A39B489E9E8BA86978EA96</vt:lpwstr>
  </property>
</Properties>
</file>