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275" r:id="rId29"/>
  </p:sldIdLst>
  <p:sldSz cx="20104100" cy="11309350"/>
  <p:notesSz cx="20104100" cy="113093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335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54126" y="2835024"/>
            <a:ext cx="14595846" cy="206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335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58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6473" y="735444"/>
            <a:ext cx="12451152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0138" y="3376390"/>
            <a:ext cx="15063822" cy="715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58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190" y="1103212"/>
            <a:ext cx="3246812" cy="8996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7001" y="3694203"/>
            <a:ext cx="5144135" cy="15356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pt-BR" sz="4950" spc="-30" dirty="0"/>
              <a:t>Orientação a Objetos (OO)</a:t>
            </a:r>
            <a:endParaRPr sz="4950" dirty="0"/>
          </a:p>
        </p:txBody>
      </p:sp>
      <p:sp>
        <p:nvSpPr>
          <p:cNvPr id="5" name="object 5"/>
          <p:cNvSpPr txBox="1"/>
          <p:nvPr/>
        </p:nvSpPr>
        <p:spPr>
          <a:xfrm>
            <a:off x="1177001" y="7388393"/>
            <a:ext cx="360362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1" spc="-40" dirty="0">
                <a:solidFill>
                  <a:srgbClr val="FFFFFF"/>
                </a:solidFill>
                <a:latin typeface="Arial"/>
                <a:cs typeface="Arial"/>
              </a:rPr>
              <a:t>Prof.</a:t>
            </a:r>
            <a:r>
              <a:rPr sz="265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2650" i="1" spc="-30" dirty="0">
                <a:solidFill>
                  <a:srgbClr val="FFFFFF"/>
                </a:solidFill>
                <a:latin typeface="Arial"/>
                <a:cs typeface="Arial"/>
              </a:rPr>
              <a:t>Gustavo Molina</a:t>
            </a:r>
            <a:endParaRPr sz="265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390" y="8677430"/>
            <a:ext cx="4920478" cy="2631122"/>
          </a:xfrm>
          <a:prstGeom prst="rect">
            <a:avLst/>
          </a:prstGeom>
        </p:spPr>
      </p:pic>
      <p:pic>
        <p:nvPicPr>
          <p:cNvPr id="10" name="Imagem 4" descr="Logotipo&#10;&#10;Descrição gerada automaticamente">
            <a:extLst>
              <a:ext uri="{FF2B5EF4-FFF2-40B4-BE49-F238E27FC236}">
                <a16:creationId xmlns:a16="http://schemas.microsoft.com/office/drawing/2014/main" id="{E2FBFB5C-71EA-4701-8C53-F2D27AFF1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363" y="-1710"/>
            <a:ext cx="11544737" cy="113110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Instância </a:t>
            </a:r>
            <a:r>
              <a:rPr lang="pt-BR" spc="15" dirty="0">
                <a:solidFill>
                  <a:srgbClr val="0070C0"/>
                </a:solidFill>
              </a:rPr>
              <a:t>em Python</a:t>
            </a:r>
            <a:endParaRPr spc="35" dirty="0">
              <a:solidFill>
                <a:srgbClr val="0070C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1050" y="2723074"/>
            <a:ext cx="692334" cy="11547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06477" y="2723074"/>
            <a:ext cx="16268700" cy="3470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5400" dirty="0">
                <a:solidFill>
                  <a:srgbClr val="0070C0"/>
                </a:solidFill>
                <a:latin typeface="Microsoft Sans Serif"/>
                <a:cs typeface="Microsoft Sans Serif"/>
              </a:rPr>
              <a:t>variável</a:t>
            </a:r>
            <a:r>
              <a:rPr lang="pt-BR" sz="5400" b="1" dirty="0">
                <a:solidFill>
                  <a:srgbClr val="0070C0"/>
                </a:solidFill>
                <a:latin typeface="Microsoft Sans Serif"/>
                <a:cs typeface="Microsoft Sans Serif"/>
              </a:rPr>
              <a:t>  = Classe( )</a:t>
            </a:r>
            <a:endParaRPr lang="pt-BR" sz="54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264E009-DBB0-43D2-A00F-38290E14E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502" y="15875"/>
            <a:ext cx="1823186" cy="231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92438427-1319-4774-B12C-3FDC1FE9A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04" y="4437938"/>
            <a:ext cx="7799184" cy="39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9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Métodos</a:t>
            </a:r>
            <a:endParaRPr spc="35" dirty="0">
              <a:solidFill>
                <a:srgbClr val="3358EB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7004" y="4435475"/>
            <a:ext cx="692334" cy="838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85221" y="3063876"/>
            <a:ext cx="692334" cy="838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172685" y="3043843"/>
            <a:ext cx="16268700" cy="86306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Aft>
                <a:spcPts val="3600"/>
              </a:spcAft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Representam o comportamento de uma classe;</a:t>
            </a:r>
          </a:p>
          <a:p>
            <a:pPr marL="12700" marR="5080">
              <a:lnSpc>
                <a:spcPct val="131000"/>
              </a:lnSpc>
              <a:spcAft>
                <a:spcPts val="3600"/>
              </a:spcAft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Permitem acesso a atributos, tanto para recuperar os valores, como para alterá-los caso necessário;</a:t>
            </a:r>
          </a:p>
          <a:p>
            <a:pPr marL="12700" marR="5080">
              <a:lnSpc>
                <a:spcPct val="131000"/>
              </a:lnSpc>
              <a:spcAft>
                <a:spcPts val="3600"/>
              </a:spcAft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Podem ou não retornar algum valor;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Podem ou não possuir parâmetros.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1C0195B8-1D6A-4D71-8895-7399C8CDA98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85221" y="6416675"/>
            <a:ext cx="692334" cy="838201"/>
          </a:xfrm>
          <a:prstGeom prst="rect">
            <a:avLst/>
          </a:prstGeom>
        </p:spPr>
      </p:pic>
      <p:pic>
        <p:nvPicPr>
          <p:cNvPr id="11" name="object 8">
            <a:extLst>
              <a:ext uri="{FF2B5EF4-FFF2-40B4-BE49-F238E27FC236}">
                <a16:creationId xmlns:a16="http://schemas.microsoft.com/office/drawing/2014/main" id="{2B27C4FA-C202-45A4-9E7C-63ED99EAA74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0594" y="7635875"/>
            <a:ext cx="692334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7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Métodos </a:t>
            </a:r>
            <a:r>
              <a:rPr lang="pt-BR" spc="15" dirty="0">
                <a:solidFill>
                  <a:srgbClr val="0070C0"/>
                </a:solidFill>
              </a:rPr>
              <a:t>em Python</a:t>
            </a:r>
            <a:endParaRPr spc="35" dirty="0">
              <a:solidFill>
                <a:srgbClr val="0070C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1050" y="2723074"/>
            <a:ext cx="692334" cy="11547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06477" y="2723074"/>
            <a:ext cx="16268700" cy="3470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5400" b="1" dirty="0" err="1">
                <a:solidFill>
                  <a:srgbClr val="0070C0"/>
                </a:solidFill>
                <a:latin typeface="Microsoft Sans Serif"/>
                <a:cs typeface="Microsoft Sans Serif"/>
              </a:rPr>
              <a:t>def</a:t>
            </a:r>
            <a:r>
              <a:rPr lang="pt-BR" sz="540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lang="pt-BR" sz="5400" dirty="0" err="1">
                <a:solidFill>
                  <a:srgbClr val="0070C0"/>
                </a:solidFill>
                <a:latin typeface="Microsoft Sans Serif"/>
                <a:cs typeface="Microsoft Sans Serif"/>
              </a:rPr>
              <a:t>nome_do_método</a:t>
            </a:r>
            <a:r>
              <a:rPr lang="pt-BR" sz="5400" dirty="0">
                <a:solidFill>
                  <a:srgbClr val="0070C0"/>
                </a:solidFill>
                <a:latin typeface="Microsoft Sans Serif"/>
                <a:cs typeface="Microsoft Sans Serif"/>
              </a:rPr>
              <a:t> (</a:t>
            </a:r>
            <a:r>
              <a:rPr lang="pt-BR" sz="5400" b="1" u="sng" dirty="0">
                <a:solidFill>
                  <a:srgbClr val="0070C0"/>
                </a:solidFill>
                <a:latin typeface="Microsoft Sans Serif"/>
                <a:cs typeface="Microsoft Sans Serif"/>
              </a:rPr>
              <a:t>self</a:t>
            </a:r>
            <a:r>
              <a:rPr lang="pt-BR" sz="5400" dirty="0">
                <a:solidFill>
                  <a:srgbClr val="0070C0"/>
                </a:solidFill>
                <a:latin typeface="Microsoft Sans Serif"/>
                <a:cs typeface="Microsoft Sans Serif"/>
              </a:rPr>
              <a:t>, parâmetros)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264E009-DBB0-43D2-A00F-38290E14E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064" y="-18078"/>
            <a:ext cx="1823186" cy="231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alão de Pensamento: Nuvem 1">
            <a:extLst>
              <a:ext uri="{FF2B5EF4-FFF2-40B4-BE49-F238E27FC236}">
                <a16:creationId xmlns:a16="http://schemas.microsoft.com/office/drawing/2014/main" id="{2597AA0B-5D19-4350-A94E-EDA96B666165}"/>
              </a:ext>
            </a:extLst>
          </p:cNvPr>
          <p:cNvSpPr/>
          <p:nvPr/>
        </p:nvSpPr>
        <p:spPr>
          <a:xfrm>
            <a:off x="11423650" y="463558"/>
            <a:ext cx="4038600" cy="1981200"/>
          </a:xfrm>
          <a:prstGeom prst="cloudCallout">
            <a:avLst>
              <a:gd name="adj1" fmla="val -65739"/>
              <a:gd name="adj2" fmla="val 76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Obrigatório</a:t>
            </a: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05F1A23A-FDAC-447A-BA8D-4B87005B6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77" y="4407756"/>
            <a:ext cx="6545526" cy="41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0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Método Construtor</a:t>
            </a:r>
            <a:endParaRPr spc="35" dirty="0">
              <a:solidFill>
                <a:srgbClr val="3358EB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5221" y="4740275"/>
            <a:ext cx="692334" cy="838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85221" y="2682875"/>
            <a:ext cx="692334" cy="838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138004" y="2607398"/>
            <a:ext cx="16268700" cy="60945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Aft>
                <a:spcPts val="3600"/>
              </a:spcAft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Determina que ações devem ser executadas quando um objeto é criado;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Podem ou não possuir parâmetros.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E788914-6C7C-4BD5-B796-9D0FB5EA32E1}"/>
              </a:ext>
            </a:extLst>
          </p:cNvPr>
          <p:cNvSpPr txBox="1"/>
          <p:nvPr/>
        </p:nvSpPr>
        <p:spPr>
          <a:xfrm>
            <a:off x="3102346" y="6035675"/>
            <a:ext cx="16268700" cy="31881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b="1" dirty="0" err="1">
                <a:solidFill>
                  <a:srgbClr val="0070C0"/>
                </a:solidFill>
                <a:latin typeface="Microsoft Sans Serif"/>
                <a:cs typeface="Microsoft Sans Serif"/>
              </a:rPr>
              <a:t>def</a:t>
            </a:r>
            <a:r>
              <a:rPr lang="pt-BR" sz="4000" b="1" dirty="0">
                <a:solidFill>
                  <a:srgbClr val="0070C0"/>
                </a:solidFill>
                <a:latin typeface="Microsoft Sans Serif"/>
                <a:cs typeface="Microsoft Sans Serif"/>
              </a:rPr>
              <a:t>__</a:t>
            </a:r>
            <a:r>
              <a:rPr lang="pt-BR" sz="4000" b="1" dirty="0" err="1">
                <a:solidFill>
                  <a:srgbClr val="0070C0"/>
                </a:solidFill>
                <a:latin typeface="Microsoft Sans Serif"/>
                <a:cs typeface="Microsoft Sans Serif"/>
              </a:rPr>
              <a:t>init</a:t>
            </a:r>
            <a:r>
              <a:rPr lang="pt-BR" sz="4000" b="1" dirty="0">
                <a:solidFill>
                  <a:srgbClr val="0070C0"/>
                </a:solidFill>
                <a:latin typeface="Microsoft Sans Serif"/>
                <a:cs typeface="Microsoft Sans Serif"/>
              </a:rPr>
              <a:t>__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(</a:t>
            </a:r>
            <a:r>
              <a:rPr lang="pt-BR" sz="4000" b="1" u="sng" dirty="0">
                <a:solidFill>
                  <a:srgbClr val="0070C0"/>
                </a:solidFill>
                <a:latin typeface="Microsoft Sans Serif"/>
                <a:cs typeface="Microsoft Sans Serif"/>
              </a:rPr>
              <a:t>self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, parâmetros)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96E96D1D-640C-41B9-A47D-D395DC5FEDB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7263" y="6188075"/>
            <a:ext cx="692334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7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Implementando </a:t>
            </a:r>
            <a:r>
              <a:rPr lang="pt-BR" spc="15" dirty="0">
                <a:solidFill>
                  <a:schemeClr val="tx2"/>
                </a:solidFill>
              </a:rPr>
              <a:t>nossa Conta Corrente</a:t>
            </a:r>
            <a:r>
              <a:rPr lang="pt-BR" spc="15" dirty="0"/>
              <a:t>  </a:t>
            </a:r>
            <a:endParaRPr spc="35" dirty="0">
              <a:solidFill>
                <a:srgbClr val="0070C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264E009-DBB0-43D2-A00F-38290E14E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450" y="0"/>
            <a:ext cx="1823186" cy="231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1E45441A-3C80-4DF2-84E4-590A055CD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301" y="2939107"/>
            <a:ext cx="10953497" cy="702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3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3446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3945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104" y="10116132"/>
            <a:ext cx="355591" cy="3530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52050" y="6111875"/>
            <a:ext cx="9119870" cy="1013098"/>
          </a:xfrm>
          <a:prstGeom prst="rect">
            <a:avLst/>
          </a:prstGeom>
          <a:solidFill>
            <a:srgbClr val="FFE120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7905"/>
              </a:lnSpc>
            </a:pPr>
            <a:r>
              <a:rPr lang="pt-BR" sz="7250" b="1" dirty="0">
                <a:solidFill>
                  <a:srgbClr val="3C57E2"/>
                </a:solidFill>
                <a:latin typeface="Arial"/>
                <a:cs typeface="Arial"/>
              </a:rPr>
              <a:t>Encapsulamento</a:t>
            </a:r>
            <a:endParaRPr sz="72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164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Classes </a:t>
            </a:r>
            <a:r>
              <a:rPr lang="pt-BR" spc="15" dirty="0">
                <a:solidFill>
                  <a:srgbClr val="0070C0"/>
                </a:solidFill>
              </a:rPr>
              <a:t>VS Instâncias</a:t>
            </a:r>
            <a:endParaRPr spc="35" dirty="0">
              <a:solidFill>
                <a:srgbClr val="0070C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264E009-DBB0-43D2-A00F-38290E14E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0" y="0"/>
            <a:ext cx="1823186" cy="231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70F10032-3F40-406C-B3A9-4898FF204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24" y="2808673"/>
            <a:ext cx="16196051" cy="67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3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Encapsulamento </a:t>
            </a:r>
            <a:endParaRPr spc="35" dirty="0">
              <a:solidFill>
                <a:srgbClr val="0070C0"/>
              </a:solidFill>
            </a:endParaRPr>
          </a:p>
        </p:txBody>
      </p:sp>
      <p:pic>
        <p:nvPicPr>
          <p:cNvPr id="10" name="object 8">
            <a:extLst>
              <a:ext uri="{FF2B5EF4-FFF2-40B4-BE49-F238E27FC236}">
                <a16:creationId xmlns:a16="http://schemas.microsoft.com/office/drawing/2014/main" id="{6290BFB5-82EA-44AC-8732-456DC64DAC7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300" y="4630340"/>
            <a:ext cx="727829" cy="1028487"/>
          </a:xfrm>
          <a:prstGeom prst="rect">
            <a:avLst/>
          </a:prstGeom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4A6A8E4D-C3F0-4678-90B2-409681935A47}"/>
              </a:ext>
            </a:extLst>
          </p:cNvPr>
          <p:cNvSpPr txBox="1"/>
          <p:nvPr/>
        </p:nvSpPr>
        <p:spPr>
          <a:xfrm>
            <a:off x="2203450" y="4079309"/>
            <a:ext cx="16268700" cy="5620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Encapsulamento é um dos pilares da programação OO, segundo o qual procuramos </a:t>
            </a:r>
            <a:r>
              <a:rPr lang="pt-BR" sz="4000" dirty="0">
                <a:solidFill>
                  <a:schemeClr val="bg1"/>
                </a:solidFill>
                <a:highlight>
                  <a:srgbClr val="0000FF"/>
                </a:highlight>
                <a:latin typeface="Microsoft Sans Serif"/>
                <a:cs typeface="Microsoft Sans Serif"/>
              </a:rPr>
              <a:t>esconder de clientes 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(usuários de uma classe) todas as </a:t>
            </a:r>
            <a:r>
              <a:rPr lang="pt-BR" sz="4000" dirty="0">
                <a:solidFill>
                  <a:schemeClr val="bg1"/>
                </a:solidFill>
                <a:highlight>
                  <a:srgbClr val="0000FF"/>
                </a:highlight>
                <a:latin typeface="Microsoft Sans Serif"/>
                <a:cs typeface="Microsoft Sans Serif"/>
              </a:rPr>
              <a:t>informações que não são necessárias 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ao uso da classe.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59689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Encapsulamento – </a:t>
            </a:r>
            <a:r>
              <a:rPr lang="pt-BR" spc="15" dirty="0">
                <a:solidFill>
                  <a:srgbClr val="0070C0"/>
                </a:solidFill>
              </a:rPr>
              <a:t>Cálculo de Salário  </a:t>
            </a:r>
            <a:endParaRPr spc="35" dirty="0">
              <a:solidFill>
                <a:srgbClr val="0070C0"/>
              </a:solidFill>
            </a:endParaRPr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52A6AA0-558D-4438-83CE-2E1713B09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43" y="2319433"/>
            <a:ext cx="16711813" cy="66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8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Encapsulamento</a:t>
            </a:r>
            <a:r>
              <a:rPr lang="pt-BR" spc="15" dirty="0"/>
              <a:t> </a:t>
            </a:r>
            <a:r>
              <a:rPr lang="pt-BR" spc="15" dirty="0">
                <a:solidFill>
                  <a:schemeClr val="tx2"/>
                </a:solidFill>
              </a:rPr>
              <a:t>–</a:t>
            </a:r>
            <a:r>
              <a:rPr lang="pt-BR" spc="15" dirty="0"/>
              <a:t> </a:t>
            </a:r>
            <a:r>
              <a:rPr lang="pt-BR" spc="15" dirty="0">
                <a:solidFill>
                  <a:srgbClr val="0070C0"/>
                </a:solidFill>
              </a:rPr>
              <a:t>Cálculo de Salário  </a:t>
            </a:r>
            <a:endParaRPr spc="35" dirty="0">
              <a:solidFill>
                <a:srgbClr val="0070C0"/>
              </a:solidFill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53497160-DE11-4DBC-898D-1830C7F20876}"/>
              </a:ext>
            </a:extLst>
          </p:cNvPr>
          <p:cNvSpPr txBox="1"/>
          <p:nvPr/>
        </p:nvSpPr>
        <p:spPr>
          <a:xfrm>
            <a:off x="2203450" y="4079309"/>
            <a:ext cx="16268700" cy="31881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8E24F3F-BE92-4241-AF15-471360293489}"/>
              </a:ext>
            </a:extLst>
          </p:cNvPr>
          <p:cNvSpPr txBox="1"/>
          <p:nvPr/>
        </p:nvSpPr>
        <p:spPr>
          <a:xfrm>
            <a:off x="2217007" y="2229798"/>
            <a:ext cx="16268700" cy="109328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Aft>
                <a:spcPts val="3600"/>
              </a:spcAft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Na classe anterior, o salário de um funcionário é calculado com base  no valor por hora trabalhada e na quantidade de horas trabalhadas. </a:t>
            </a:r>
            <a:r>
              <a:rPr lang="pt-BR" sz="4000" b="1" dirty="0">
                <a:solidFill>
                  <a:schemeClr val="bg1"/>
                </a:solidFill>
                <a:highlight>
                  <a:srgbClr val="0000FF"/>
                </a:highlight>
                <a:latin typeface="Microsoft Sans Serif"/>
                <a:cs typeface="Microsoft Sans Serif"/>
              </a:rPr>
              <a:t>A </a:t>
            </a:r>
            <a:r>
              <a:rPr lang="pt-BR" sz="4000" dirty="0">
                <a:solidFill>
                  <a:schemeClr val="bg1"/>
                </a:solidFill>
                <a:highlight>
                  <a:srgbClr val="0000FF"/>
                </a:highlight>
                <a:latin typeface="Microsoft Sans Serif"/>
                <a:cs typeface="Microsoft Sans Serif"/>
              </a:rPr>
              <a:t>classe é razoável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, mas possui alguns problemas. </a:t>
            </a:r>
            <a:r>
              <a:rPr lang="pt-BR" sz="4000" dirty="0">
                <a:solidFill>
                  <a:schemeClr val="bg1"/>
                </a:solidFill>
                <a:highlight>
                  <a:srgbClr val="0000FF"/>
                </a:highlight>
                <a:latin typeface="Microsoft Sans Serif"/>
                <a:cs typeface="Microsoft Sans Serif"/>
              </a:rPr>
              <a:t>Informações sigilosas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 de funcionários, como o salário, </a:t>
            </a:r>
            <a:r>
              <a:rPr lang="pt-BR" sz="4000" dirty="0">
                <a:solidFill>
                  <a:schemeClr val="bg1"/>
                </a:solidFill>
                <a:highlight>
                  <a:srgbClr val="0000FF"/>
                </a:highlight>
                <a:latin typeface="Microsoft Sans Serif"/>
                <a:cs typeface="Microsoft Sans Serif"/>
              </a:rPr>
              <a:t>são expostas</a:t>
            </a:r>
            <a:r>
              <a:rPr lang="pt-BR" sz="400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a clientes da classe, o que nem sempre é desejável. Além disso, é possível alterar o salário final de um funcionário sem utilizar a função calcula salário.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Na </a:t>
            </a:r>
            <a:r>
              <a:rPr lang="pt-BR" sz="4000" dirty="0">
                <a:solidFill>
                  <a:schemeClr val="bg1"/>
                </a:solidFill>
                <a:highlight>
                  <a:srgbClr val="0000FF"/>
                </a:highlight>
                <a:latin typeface="Microsoft Sans Serif"/>
                <a:cs typeface="Microsoft Sans Serif"/>
              </a:rPr>
              <a:t>implementação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 feita, nada impede que um cliente digite: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 err="1">
                <a:solidFill>
                  <a:schemeClr val="bg1"/>
                </a:solidFill>
                <a:highlight>
                  <a:srgbClr val="0000FF"/>
                </a:highlight>
                <a:latin typeface="Microsoft Sans Serif"/>
                <a:cs typeface="Microsoft Sans Serif"/>
              </a:rPr>
              <a:t>f.salario</a:t>
            </a:r>
            <a:r>
              <a:rPr lang="pt-BR" sz="4000" dirty="0">
                <a:solidFill>
                  <a:schemeClr val="bg1"/>
                </a:solidFill>
                <a:highlight>
                  <a:srgbClr val="0000FF"/>
                </a:highlight>
                <a:latin typeface="Microsoft Sans Serif"/>
                <a:cs typeface="Microsoft Sans Serif"/>
              </a:rPr>
              <a:t> = 1000000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, o que alteraria o salário final do funcionário sem que este seja atrelado ao número de horas trabalhadas. O </a:t>
            </a:r>
            <a:r>
              <a:rPr lang="pt-BR" sz="4000" dirty="0">
                <a:solidFill>
                  <a:schemeClr val="bg1"/>
                </a:solidFill>
                <a:highlight>
                  <a:srgbClr val="0000FF"/>
                </a:highlight>
                <a:latin typeface="Microsoft Sans Serif"/>
                <a:cs typeface="Microsoft Sans Serif"/>
              </a:rPr>
              <a:t>mesmo problema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 acontece com a variável </a:t>
            </a:r>
            <a:r>
              <a:rPr lang="pt-BR" sz="4000" dirty="0" err="1">
                <a:solidFill>
                  <a:schemeClr val="bg1"/>
                </a:solidFill>
                <a:highlight>
                  <a:srgbClr val="0000FF"/>
                </a:highlight>
                <a:latin typeface="Microsoft Sans Serif"/>
                <a:cs typeface="Microsoft Sans Serif"/>
              </a:rPr>
              <a:t>horas_trabalhadas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11" name="object 8">
            <a:extLst>
              <a:ext uri="{FF2B5EF4-FFF2-40B4-BE49-F238E27FC236}">
                <a16:creationId xmlns:a16="http://schemas.microsoft.com/office/drawing/2014/main" id="{1842A2F0-947F-4207-AFDA-21DEFBE56F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481" y="2116562"/>
            <a:ext cx="721153" cy="1028487"/>
          </a:xfrm>
          <a:prstGeom prst="rect">
            <a:avLst/>
          </a:prstGeom>
        </p:spPr>
      </p:pic>
      <p:pic>
        <p:nvPicPr>
          <p:cNvPr id="12" name="object 6">
            <a:extLst>
              <a:ext uri="{FF2B5EF4-FFF2-40B4-BE49-F238E27FC236}">
                <a16:creationId xmlns:a16="http://schemas.microsoft.com/office/drawing/2014/main" id="{47681D5E-B901-46FB-8D68-D4F7955173A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5300" y="7483475"/>
            <a:ext cx="692334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3446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3945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104" y="10116132"/>
            <a:ext cx="355591" cy="3530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4650" y="549275"/>
            <a:ext cx="9119870" cy="1029335"/>
          </a:xfrm>
          <a:prstGeom prst="rect">
            <a:avLst/>
          </a:prstGeom>
          <a:solidFill>
            <a:srgbClr val="FFE12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7905"/>
              </a:lnSpc>
            </a:pPr>
            <a:r>
              <a:rPr sz="7250" b="1" dirty="0">
                <a:solidFill>
                  <a:srgbClr val="3C57E2"/>
                </a:solidFill>
                <a:latin typeface="Arial"/>
                <a:cs typeface="Arial"/>
              </a:rPr>
              <a:t>Orientação</a:t>
            </a:r>
            <a:r>
              <a:rPr sz="7250" b="1" spc="10" dirty="0">
                <a:solidFill>
                  <a:srgbClr val="3C57E2"/>
                </a:solidFill>
                <a:latin typeface="Arial"/>
                <a:cs typeface="Arial"/>
              </a:rPr>
              <a:t> </a:t>
            </a:r>
            <a:r>
              <a:rPr sz="7250" b="1" dirty="0">
                <a:solidFill>
                  <a:srgbClr val="3C57E2"/>
                </a:solidFill>
                <a:latin typeface="Arial"/>
                <a:cs typeface="Arial"/>
              </a:rPr>
              <a:t>a</a:t>
            </a:r>
            <a:r>
              <a:rPr sz="7250" b="1" spc="-20" dirty="0">
                <a:solidFill>
                  <a:srgbClr val="3C57E2"/>
                </a:solidFill>
                <a:latin typeface="Arial"/>
                <a:cs typeface="Arial"/>
              </a:rPr>
              <a:t> </a:t>
            </a:r>
            <a:r>
              <a:rPr sz="7250" b="1" dirty="0">
                <a:solidFill>
                  <a:srgbClr val="3C57E2"/>
                </a:solidFill>
                <a:latin typeface="Arial"/>
                <a:cs typeface="Arial"/>
              </a:rPr>
              <a:t>objetos</a:t>
            </a:r>
            <a:endParaRPr sz="7250" dirty="0">
              <a:latin typeface="Arial"/>
              <a:cs typeface="Arial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F84A9468-3B19-4837-97D4-1D2391E073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2115" y="1870805"/>
            <a:ext cx="9119870" cy="886411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Encapsulamento – </a:t>
            </a:r>
            <a:r>
              <a:rPr lang="pt-BR" spc="15" dirty="0">
                <a:solidFill>
                  <a:srgbClr val="0070C0"/>
                </a:solidFill>
              </a:rPr>
              <a:t>Cálculo de Salário  </a:t>
            </a:r>
            <a:endParaRPr spc="35" dirty="0">
              <a:solidFill>
                <a:srgbClr val="0070C0"/>
              </a:solidFill>
            </a:endParaRPr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992FC21-F8A3-4E33-89A2-78347CCB4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91" y="2187575"/>
            <a:ext cx="13197918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5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Encapsulamento </a:t>
            </a:r>
            <a:endParaRPr spc="35" dirty="0">
              <a:solidFill>
                <a:srgbClr val="0070C0"/>
              </a:solidFill>
            </a:endParaRPr>
          </a:p>
        </p:txBody>
      </p:sp>
      <p:pic>
        <p:nvPicPr>
          <p:cNvPr id="10" name="object 8">
            <a:extLst>
              <a:ext uri="{FF2B5EF4-FFF2-40B4-BE49-F238E27FC236}">
                <a16:creationId xmlns:a16="http://schemas.microsoft.com/office/drawing/2014/main" id="{6290BFB5-82EA-44AC-8732-456DC64DAC7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300" y="2149475"/>
            <a:ext cx="727829" cy="1028487"/>
          </a:xfrm>
          <a:prstGeom prst="rect">
            <a:avLst/>
          </a:prstGeom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4A6A8E4D-C3F0-4678-90B2-409681935A47}"/>
              </a:ext>
            </a:extLst>
          </p:cNvPr>
          <p:cNvSpPr txBox="1"/>
          <p:nvPr/>
        </p:nvSpPr>
        <p:spPr>
          <a:xfrm>
            <a:off x="2203450" y="2225675"/>
            <a:ext cx="16268700" cy="85008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Aft>
                <a:spcPts val="3600"/>
              </a:spcAft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Em Python, existe uma convenção (“acordo”) de que os dados ou métodos cujo nome começa com __ (dois _</a:t>
            </a:r>
            <a:r>
              <a:rPr lang="pt-BR" sz="4000" i="1" dirty="0">
                <a:solidFill>
                  <a:srgbClr val="0070C0"/>
                </a:solidFill>
                <a:latin typeface="Microsoft Sans Serif"/>
                <a:cs typeface="Microsoft Sans Serif"/>
              </a:rPr>
              <a:t>underscores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) não deveriam ser acessados fora da classe.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Porém dado que essa forma de encapsulamento é somente um indicativo de que dados e métodos  cujo nome começa com __ não devem (mas podem) ser acessados, ainda assim podemos alterar a variável salário, conforme mostrado no exemplo abaixo. 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66A5FD81-B902-40B8-8D35-4DD2F187AE4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299" y="5045075"/>
            <a:ext cx="727829" cy="1028487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6245022-E1D9-43B1-8FC4-808619B38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01" y="8677140"/>
            <a:ext cx="11973097" cy="17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14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Encapsulamento </a:t>
            </a:r>
            <a:endParaRPr spc="35" dirty="0">
              <a:solidFill>
                <a:srgbClr val="0070C0"/>
              </a:solidFill>
            </a:endParaRPr>
          </a:p>
        </p:txBody>
      </p:sp>
      <p:pic>
        <p:nvPicPr>
          <p:cNvPr id="10" name="object 8">
            <a:extLst>
              <a:ext uri="{FF2B5EF4-FFF2-40B4-BE49-F238E27FC236}">
                <a16:creationId xmlns:a16="http://schemas.microsoft.com/office/drawing/2014/main" id="{6290BFB5-82EA-44AC-8732-456DC64DAC7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300" y="2149475"/>
            <a:ext cx="727829" cy="1028487"/>
          </a:xfrm>
          <a:prstGeom prst="rect">
            <a:avLst/>
          </a:prstGeom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4A6A8E4D-C3F0-4678-90B2-409681935A47}"/>
              </a:ext>
            </a:extLst>
          </p:cNvPr>
          <p:cNvSpPr txBox="1"/>
          <p:nvPr/>
        </p:nvSpPr>
        <p:spPr>
          <a:xfrm>
            <a:off x="2203450" y="2225675"/>
            <a:ext cx="16268700" cy="85008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Aft>
                <a:spcPts val="3600"/>
              </a:spcAft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Em Python, existe uma convenção (“acordo”) de que os dados ou métodos cujo nome começa com __ (dois _</a:t>
            </a:r>
            <a:r>
              <a:rPr lang="pt-BR" sz="4000" i="1" dirty="0">
                <a:solidFill>
                  <a:srgbClr val="0070C0"/>
                </a:solidFill>
                <a:latin typeface="Microsoft Sans Serif"/>
                <a:cs typeface="Microsoft Sans Serif"/>
              </a:rPr>
              <a:t>underscores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) não deveriam ser acessados fora da classe.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Porém dado que essa forma de encapsulamento é somente um indicativo de que dados e métodos  cujo nome começa com __ não devem (mas podem) ser acessados, ainda assim podemos alterar a variável salário, conforme mostrado no exemplo abaixo. 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66A5FD81-B902-40B8-8D35-4DD2F187AE4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299" y="5045075"/>
            <a:ext cx="727829" cy="1028487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6245022-E1D9-43B1-8FC4-808619B38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01" y="8677140"/>
            <a:ext cx="11973097" cy="17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02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Encapsulamento </a:t>
            </a:r>
            <a:endParaRPr spc="35" dirty="0">
              <a:solidFill>
                <a:srgbClr val="0070C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C6359F-1272-4C36-B31A-6090639A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50" y="1873694"/>
            <a:ext cx="11658600" cy="85967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8A58DAA-7BD1-4B74-93F6-98BC03A1DA22}"/>
              </a:ext>
            </a:extLst>
          </p:cNvPr>
          <p:cNvSpPr txBox="1"/>
          <p:nvPr/>
        </p:nvSpPr>
        <p:spPr>
          <a:xfrm>
            <a:off x="13481050" y="1866514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1- Criou-se a propriedade salário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EE0A1A-AB52-4DAD-8F32-AD2E1319799B}"/>
              </a:ext>
            </a:extLst>
          </p:cNvPr>
          <p:cNvSpPr txBox="1"/>
          <p:nvPr/>
        </p:nvSpPr>
        <p:spPr>
          <a:xfrm>
            <a:off x="13481050" y="2892598"/>
            <a:ext cx="6172200" cy="3692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2- Restringiu-se o acesso à propriedade salário e instruímos  os clientes a alterarem o valor da variável salario usando a função </a:t>
            </a:r>
            <a:r>
              <a:rPr lang="pt-BR" sz="3200" dirty="0" err="1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calcula_salario</a:t>
            </a:r>
            <a:r>
              <a:rPr lang="pt-BR" sz="32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D2ED80-0E94-4FFD-B336-6D801B4197F8}"/>
              </a:ext>
            </a:extLst>
          </p:cNvPr>
          <p:cNvSpPr txBox="1"/>
          <p:nvPr/>
        </p:nvSpPr>
        <p:spPr>
          <a:xfrm>
            <a:off x="13481050" y="7008752"/>
            <a:ext cx="6172200" cy="295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3- Uma tentativa de alterar a propriedade salario sem usar a função </a:t>
            </a:r>
            <a:r>
              <a:rPr lang="pt-BR" sz="3200" dirty="0" err="1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calcula_salario</a:t>
            </a:r>
            <a:r>
              <a:rPr lang="pt-BR" sz="32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 resulta em erro.</a:t>
            </a:r>
          </a:p>
        </p:txBody>
      </p:sp>
    </p:spTree>
    <p:extLst>
      <p:ext uri="{BB962C8B-B14F-4D97-AF65-F5344CB8AC3E}">
        <p14:creationId xmlns:p14="http://schemas.microsoft.com/office/powerpoint/2010/main" val="4033710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Encapsulamento </a:t>
            </a:r>
            <a:endParaRPr spc="35" dirty="0">
              <a:solidFill>
                <a:srgbClr val="0070C0"/>
              </a:solidFill>
            </a:endParaRPr>
          </a:p>
        </p:txBody>
      </p:sp>
      <p:pic>
        <p:nvPicPr>
          <p:cNvPr id="10" name="object 8">
            <a:extLst>
              <a:ext uri="{FF2B5EF4-FFF2-40B4-BE49-F238E27FC236}">
                <a16:creationId xmlns:a16="http://schemas.microsoft.com/office/drawing/2014/main" id="{6290BFB5-82EA-44AC-8732-456DC64DAC7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300" y="2301875"/>
            <a:ext cx="727829" cy="1028487"/>
          </a:xfrm>
          <a:prstGeom prst="rect">
            <a:avLst/>
          </a:prstGeom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4A6A8E4D-C3F0-4678-90B2-409681935A47}"/>
              </a:ext>
            </a:extLst>
          </p:cNvPr>
          <p:cNvSpPr txBox="1"/>
          <p:nvPr/>
        </p:nvSpPr>
        <p:spPr>
          <a:xfrm>
            <a:off x="2203450" y="4079309"/>
            <a:ext cx="16268700" cy="31881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DB0CE325-5ACF-4CD1-BF0B-31B9DF383161}"/>
              </a:ext>
            </a:extLst>
          </p:cNvPr>
          <p:cNvSpPr txBox="1"/>
          <p:nvPr/>
        </p:nvSpPr>
        <p:spPr>
          <a:xfrm>
            <a:off x="2132704" y="2378075"/>
            <a:ext cx="17139546" cy="97560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Aft>
                <a:spcPts val="3600"/>
              </a:spcAft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O comportamento padrão em Python é que as variáveis é métodos são completamente visíveis a clientes de uma classe </a:t>
            </a:r>
            <a:r>
              <a:rPr lang="pt-BR" sz="4000" b="1" dirty="0">
                <a:solidFill>
                  <a:schemeClr val="bg1"/>
                </a:solidFill>
                <a:highlight>
                  <a:srgbClr val="0000FF"/>
                </a:highlight>
                <a:latin typeface="Microsoft Sans Serif"/>
                <a:cs typeface="Microsoft Sans Serif"/>
              </a:rPr>
              <a:t>(método público).</a:t>
            </a:r>
          </a:p>
          <a:p>
            <a:pPr marL="12700" marR="5080">
              <a:lnSpc>
                <a:spcPct val="131000"/>
              </a:lnSpc>
              <a:spcAft>
                <a:spcPts val="3600"/>
              </a:spcAft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Por meio de convenções de nome (</a:t>
            </a:r>
            <a:r>
              <a:rPr lang="pt-BR" sz="4000" b="1" dirty="0">
                <a:solidFill>
                  <a:srgbClr val="0070C0"/>
                </a:solidFill>
                <a:latin typeface="Microsoft Sans Serif"/>
                <a:cs typeface="Microsoft Sans Serif"/>
              </a:rPr>
              <a:t>uso do __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) e de outros recursos como os decoradores </a:t>
            </a:r>
            <a:r>
              <a:rPr lang="pt-BR" sz="4000" b="1" dirty="0">
                <a:solidFill>
                  <a:srgbClr val="0070C0"/>
                </a:solidFill>
                <a:latin typeface="Microsoft Sans Serif"/>
                <a:cs typeface="Microsoft Sans Serif"/>
              </a:rPr>
              <a:t>(@property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) é possível restringir a visibilidade de variáveis e métodos de uma classe </a:t>
            </a:r>
            <a:r>
              <a:rPr lang="pt-BR" sz="4000" b="1" dirty="0">
                <a:solidFill>
                  <a:schemeClr val="bg1"/>
                </a:solidFill>
                <a:highlight>
                  <a:srgbClr val="0000FF"/>
                </a:highlight>
                <a:latin typeface="Microsoft Sans Serif"/>
                <a:cs typeface="Microsoft Sans Serif"/>
              </a:rPr>
              <a:t>(método privado).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Além dos métodos públicos e privados, temos ainda uma 3ª opção que consiste no </a:t>
            </a:r>
            <a:r>
              <a:rPr lang="pt-BR" sz="4000" b="1" dirty="0">
                <a:solidFill>
                  <a:schemeClr val="bg1"/>
                </a:solidFill>
                <a:highlight>
                  <a:srgbClr val="0000FF"/>
                </a:highlight>
                <a:latin typeface="Microsoft Sans Serif"/>
                <a:cs typeface="Microsoft Sans Serif"/>
              </a:rPr>
              <a:t>método protected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, cujo nome começa com _ (</a:t>
            </a:r>
            <a:r>
              <a:rPr lang="pt-BR" sz="4000" b="1" dirty="0">
                <a:solidFill>
                  <a:srgbClr val="0070C0"/>
                </a:solidFill>
                <a:latin typeface="Microsoft Sans Serif"/>
                <a:cs typeface="Microsoft Sans Serif"/>
              </a:rPr>
              <a:t>um </a:t>
            </a:r>
            <a:r>
              <a:rPr lang="pt-BR" sz="4000" b="1" i="1" dirty="0" err="1">
                <a:solidFill>
                  <a:srgbClr val="0070C0"/>
                </a:solidFill>
                <a:latin typeface="Microsoft Sans Serif"/>
                <a:cs typeface="Microsoft Sans Serif"/>
              </a:rPr>
              <a:t>underscore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), e consiste em deixar os métodos visíveis apenas na classe base e nas classes derivadas.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1C8CDB4-0253-4B98-9F71-B7A89B1F1349}"/>
              </a:ext>
            </a:extLst>
          </p:cNvPr>
          <p:cNvSpPr/>
          <p:nvPr/>
        </p:nvSpPr>
        <p:spPr>
          <a:xfrm>
            <a:off x="298450" y="8214291"/>
            <a:ext cx="1143000" cy="2606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object 8">
            <a:extLst>
              <a:ext uri="{FF2B5EF4-FFF2-40B4-BE49-F238E27FC236}">
                <a16:creationId xmlns:a16="http://schemas.microsoft.com/office/drawing/2014/main" id="{FD2115FB-907B-4765-9195-1C523B4186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481" y="4351505"/>
            <a:ext cx="727829" cy="1028487"/>
          </a:xfrm>
          <a:prstGeom prst="rect">
            <a:avLst/>
          </a:prstGeom>
        </p:spPr>
      </p:pic>
      <p:pic>
        <p:nvPicPr>
          <p:cNvPr id="30" name="object 8">
            <a:extLst>
              <a:ext uri="{FF2B5EF4-FFF2-40B4-BE49-F238E27FC236}">
                <a16:creationId xmlns:a16="http://schemas.microsoft.com/office/drawing/2014/main" id="{08E0B09A-6FC2-4E9F-BF4D-F4731F81024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480" y="7185803"/>
            <a:ext cx="727829" cy="10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65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Praticando </a:t>
            </a:r>
            <a:endParaRPr spc="35" dirty="0">
              <a:solidFill>
                <a:srgbClr val="0070C0"/>
              </a:solidFill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4A6A8E4D-C3F0-4678-90B2-409681935A47}"/>
              </a:ext>
            </a:extLst>
          </p:cNvPr>
          <p:cNvSpPr txBox="1"/>
          <p:nvPr/>
        </p:nvSpPr>
        <p:spPr>
          <a:xfrm>
            <a:off x="2203450" y="4079309"/>
            <a:ext cx="16268700" cy="31881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1C8CDB4-0253-4B98-9F71-B7A89B1F1349}"/>
              </a:ext>
            </a:extLst>
          </p:cNvPr>
          <p:cNvSpPr/>
          <p:nvPr/>
        </p:nvSpPr>
        <p:spPr>
          <a:xfrm>
            <a:off x="298450" y="8214291"/>
            <a:ext cx="1143000" cy="2606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52D21C7-EC11-455C-B024-2B3511773EF7}"/>
              </a:ext>
            </a:extLst>
          </p:cNvPr>
          <p:cNvSpPr txBox="1"/>
          <p:nvPr/>
        </p:nvSpPr>
        <p:spPr>
          <a:xfrm>
            <a:off x="2203450" y="3669709"/>
            <a:ext cx="16268700" cy="40879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400" b="1" dirty="0">
                <a:solidFill>
                  <a:srgbClr val="0070C0"/>
                </a:solidFill>
                <a:latin typeface="Microsoft Sans Serif"/>
                <a:cs typeface="Microsoft Sans Serif"/>
              </a:rPr>
              <a:t>Vamos implementar a nossa Conta Corrente.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07B0328-A61F-48B0-A8DE-E6F6E7931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25" y="5838724"/>
            <a:ext cx="9239250" cy="4495800"/>
          </a:xfrm>
          <a:prstGeom prst="rect">
            <a:avLst/>
          </a:prstGeom>
        </p:spPr>
      </p:pic>
      <p:pic>
        <p:nvPicPr>
          <p:cNvPr id="13" name="object 8">
            <a:extLst>
              <a:ext uri="{FF2B5EF4-FFF2-40B4-BE49-F238E27FC236}">
                <a16:creationId xmlns:a16="http://schemas.microsoft.com/office/drawing/2014/main" id="{7C71C573-1D62-4179-9A76-5A154A8A1B4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1694" y="3565065"/>
            <a:ext cx="727829" cy="10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60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800" spc="15" dirty="0">
                <a:highlight>
                  <a:srgbClr val="0000FF"/>
                </a:highlight>
              </a:rPr>
              <a:t>Exercício de Fixação 1 </a:t>
            </a:r>
            <a:r>
              <a:rPr lang="pt-BR" sz="4800" spc="15" dirty="0">
                <a:solidFill>
                  <a:schemeClr val="tx2"/>
                </a:solidFill>
              </a:rPr>
              <a:t>– Classe Bomba de Combustível </a:t>
            </a:r>
            <a:endParaRPr sz="4800" spc="35" dirty="0">
              <a:solidFill>
                <a:schemeClr val="tx2"/>
              </a:solidFill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4A6A8E4D-C3F0-4678-90B2-409681935A47}"/>
              </a:ext>
            </a:extLst>
          </p:cNvPr>
          <p:cNvSpPr txBox="1"/>
          <p:nvPr/>
        </p:nvSpPr>
        <p:spPr>
          <a:xfrm>
            <a:off x="298450" y="1908240"/>
            <a:ext cx="20104100" cy="9080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55650" marR="5080" indent="-742950">
              <a:lnSpc>
                <a:spcPct val="150000"/>
              </a:lnSpc>
              <a:spcBef>
                <a:spcPts val="90"/>
              </a:spcBef>
              <a:buAutoNum type="alphaLcPeriod"/>
            </a:pPr>
            <a:r>
              <a:rPr lang="pt-BR" sz="30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Crie uma classe chamada bombaCombustível, com no mínimo esses atributos: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pt-BR" sz="30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i. tipoCombustivel.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pt-BR" sz="30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t-BR" sz="3000" dirty="0" err="1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ii</a:t>
            </a:r>
            <a:r>
              <a:rPr lang="pt-BR" sz="30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valorLitro.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pt-BR" sz="3000" dirty="0" err="1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iii</a:t>
            </a:r>
            <a:r>
              <a:rPr lang="pt-BR" sz="30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quantidadeCombustivel.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pt-BR" sz="30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b. A classe deve possuir  no mínimo esses métodos: 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pt-BR" sz="30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i. abastecerPorValor( ) – método onde é informado o valor a ser abastecido e mostra a quantidade de litros que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pt-BR" sz="30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foi colocada no veículo.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pt-BR" sz="3000" dirty="0" err="1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ii</a:t>
            </a:r>
            <a:r>
              <a:rPr lang="pt-BR" sz="30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abastecerPorLitro( ) – método onde é informado a quantidade em litros de combustível e mostra o valor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pt-BR" sz="30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 ser pago pelo cliente.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pt-BR" sz="3000" dirty="0" err="1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iii</a:t>
            </a:r>
            <a:r>
              <a:rPr lang="pt-BR" sz="30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alterarValor( ) – altera o valor do litro do combustível.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pt-BR" sz="3000" dirty="0" err="1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iv</a:t>
            </a:r>
            <a:r>
              <a:rPr lang="pt-BR" sz="30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alterarCombustivel( ) – altera o tipo do combustível.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pt-BR" sz="30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v.  alterarQuantidadeCombustivel( ) – altera a quantidade de combustível restante na bomba. 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pt-BR" sz="30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OBS: Sempre que acontecer um abastecimento é necessário atualizar a quantidade de combustível total na bomba.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52D21C7-EC11-455C-B024-2B3511773EF7}"/>
              </a:ext>
            </a:extLst>
          </p:cNvPr>
          <p:cNvSpPr txBox="1"/>
          <p:nvPr/>
        </p:nvSpPr>
        <p:spPr>
          <a:xfrm>
            <a:off x="811280" y="3025672"/>
            <a:ext cx="16268700" cy="40879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400" b="1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5FEF34-4475-44D3-8D9F-61DE49F5A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326" y="1527814"/>
            <a:ext cx="4499494" cy="29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91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Exercício de Fixação 2 - Tv </a:t>
            </a:r>
            <a:endParaRPr spc="35" dirty="0">
              <a:solidFill>
                <a:srgbClr val="0070C0"/>
              </a:solidFill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4A6A8E4D-C3F0-4678-90B2-409681935A47}"/>
              </a:ext>
            </a:extLst>
          </p:cNvPr>
          <p:cNvSpPr txBox="1"/>
          <p:nvPr/>
        </p:nvSpPr>
        <p:spPr>
          <a:xfrm>
            <a:off x="2203450" y="4079309"/>
            <a:ext cx="16268700" cy="31881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DB0CE325-5ACF-4CD1-BF0B-31B9DF383161}"/>
              </a:ext>
            </a:extLst>
          </p:cNvPr>
          <p:cNvSpPr txBox="1"/>
          <p:nvPr/>
        </p:nvSpPr>
        <p:spPr>
          <a:xfrm>
            <a:off x="1326254" y="2993370"/>
            <a:ext cx="17139546" cy="53599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lang="pt-BR" sz="4000" dirty="0">
                <a:solidFill>
                  <a:srgbClr val="0070C0"/>
                </a:solidFill>
              </a:rPr>
              <a:t>Faça um programa que simule um televisor criando-o como um objeto. </a:t>
            </a:r>
          </a:p>
          <a:p>
            <a:pPr marL="12700" marR="5080" algn="just">
              <a:lnSpc>
                <a:spcPct val="150000"/>
              </a:lnSpc>
            </a:pPr>
            <a:r>
              <a:rPr lang="pt-BR" sz="4000" dirty="0">
                <a:solidFill>
                  <a:srgbClr val="0070C0"/>
                </a:solidFill>
              </a:rPr>
              <a:t>O usuário deve ser capaz de informar o número do canal e aumentar ou diminuir o volume.</a:t>
            </a:r>
          </a:p>
          <a:p>
            <a:pPr marL="12700" marR="5080" algn="just">
              <a:lnSpc>
                <a:spcPct val="150000"/>
              </a:lnSpc>
            </a:pPr>
            <a:r>
              <a:rPr lang="pt-BR" sz="4000" dirty="0">
                <a:solidFill>
                  <a:srgbClr val="0070C0"/>
                </a:solidFill>
              </a:rPr>
              <a:t> Certifique-se de que o número do canal e o nível do volume permanecem dentro de faixas válidas.</a:t>
            </a: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1C8CDB4-0253-4B98-9F71-B7A89B1F1349}"/>
              </a:ext>
            </a:extLst>
          </p:cNvPr>
          <p:cNvSpPr/>
          <p:nvPr/>
        </p:nvSpPr>
        <p:spPr>
          <a:xfrm>
            <a:off x="298450" y="8214291"/>
            <a:ext cx="1143000" cy="2606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A86D7D-E005-4984-988E-47A120A86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004" y="7428953"/>
            <a:ext cx="3654181" cy="36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03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104" y="10116132"/>
            <a:ext cx="355591" cy="3530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54126" y="2835024"/>
            <a:ext cx="6059805" cy="3438056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814"/>
              </a:spcBef>
            </a:pPr>
            <a:r>
              <a:rPr sz="7400" b="1" spc="-6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400" b="1" spc="1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74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00" b="1" spc="55" dirty="0">
                <a:solidFill>
                  <a:srgbClr val="FFFFFF"/>
                </a:solidFill>
                <a:latin typeface="Arial"/>
                <a:cs typeface="Arial"/>
              </a:rPr>
              <a:t>hoje</a:t>
            </a:r>
            <a:r>
              <a:rPr sz="74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00" b="1" spc="160" dirty="0">
                <a:solidFill>
                  <a:srgbClr val="FFFFFF"/>
                </a:solidFill>
                <a:latin typeface="Arial"/>
                <a:cs typeface="Arial"/>
              </a:rPr>
              <a:t>é</a:t>
            </a:r>
            <a:r>
              <a:rPr sz="74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00" b="1" spc="-125" dirty="0">
                <a:solidFill>
                  <a:srgbClr val="FFFFFF"/>
                </a:solidFill>
                <a:latin typeface="Arial"/>
                <a:cs typeface="Arial"/>
              </a:rPr>
              <a:t>só</a:t>
            </a:r>
            <a:r>
              <a:rPr sz="7400" b="1" spc="-240" dirty="0">
                <a:solidFill>
                  <a:srgbClr val="FFFFFF"/>
                </a:solidFill>
                <a:latin typeface="Arial"/>
                <a:cs typeface="Arial"/>
              </a:rPr>
              <a:t>!  </a:t>
            </a:r>
            <a:r>
              <a:rPr sz="7400" b="1" spc="35" dirty="0">
                <a:solidFill>
                  <a:srgbClr val="FFFFFF"/>
                </a:solidFill>
                <a:latin typeface="Arial"/>
                <a:cs typeface="Arial"/>
              </a:rPr>
              <a:t>Obrigado!</a:t>
            </a:r>
            <a:r>
              <a:rPr sz="7400" b="1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00" b="1" spc="95" dirty="0">
                <a:solidFill>
                  <a:srgbClr val="FFFFFF"/>
                </a:solidFill>
                <a:latin typeface="Arial"/>
                <a:cs typeface="Arial"/>
              </a:rPr>
              <a:t>=)</a:t>
            </a:r>
            <a:endParaRPr sz="7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2342" y="7081291"/>
            <a:ext cx="6742507" cy="15685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sz="3600" spc="-5" dirty="0">
                <a:solidFill>
                  <a:srgbClr val="5DDCF8"/>
                </a:solidFill>
                <a:latin typeface="Microsoft Sans Serif"/>
                <a:cs typeface="Microsoft Sans Serif"/>
              </a:rPr>
              <a:t>Prof. </a:t>
            </a:r>
            <a:r>
              <a:rPr lang="pt-BR" sz="3600" spc="5" dirty="0">
                <a:solidFill>
                  <a:srgbClr val="5DDCF8"/>
                </a:solidFill>
                <a:latin typeface="Microsoft Sans Serif"/>
                <a:cs typeface="Microsoft Sans Serif"/>
              </a:rPr>
              <a:t>Gustavo Molina</a:t>
            </a:r>
            <a:r>
              <a:rPr sz="3600" spc="10" dirty="0">
                <a:solidFill>
                  <a:srgbClr val="5DDCF8"/>
                </a:solidFill>
                <a:latin typeface="Microsoft Sans Serif"/>
                <a:cs typeface="Microsoft Sans Serif"/>
              </a:rPr>
              <a:t> </a:t>
            </a:r>
            <a:r>
              <a:rPr lang="pt-BR" sz="3600" spc="120" dirty="0">
                <a:solidFill>
                  <a:srgbClr val="5DDCF8"/>
                </a:solidFill>
                <a:latin typeface="Microsoft Sans Serif"/>
                <a:cs typeface="Microsoft Sans Serif"/>
              </a:rPr>
              <a:t>gmolina</a:t>
            </a:r>
            <a:r>
              <a:rPr sz="3600" spc="120" dirty="0">
                <a:solidFill>
                  <a:srgbClr val="5DDCF8"/>
                </a:solidFill>
                <a:latin typeface="Microsoft Sans Serif"/>
                <a:cs typeface="Microsoft Sans Serif"/>
              </a:rPr>
              <a:t>@thefutureisblue.me</a:t>
            </a:r>
            <a:endParaRPr sz="3600" dirty="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39518" y="9569551"/>
            <a:ext cx="3241786" cy="8996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Paradigma Orientado a Objetos </a:t>
            </a:r>
            <a:r>
              <a:rPr lang="pt-BR" spc="15" dirty="0">
                <a:solidFill>
                  <a:srgbClr val="3358EB"/>
                </a:solidFill>
              </a:rPr>
              <a:t>- Definições</a:t>
            </a:r>
            <a:endParaRPr spc="35" dirty="0">
              <a:solidFill>
                <a:srgbClr val="3358EB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5221" y="5807075"/>
            <a:ext cx="692334" cy="1153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7004" y="7483475"/>
            <a:ext cx="692334" cy="11547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85221" y="3050822"/>
            <a:ext cx="692334" cy="11547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72573" y="2719301"/>
            <a:ext cx="16268700" cy="64264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Paradigma para desenvolvimento de </a:t>
            </a:r>
            <a:r>
              <a:rPr lang="pt-BR" sz="4000" i="1" dirty="0">
                <a:solidFill>
                  <a:srgbClr val="0070C0"/>
                </a:solidFill>
                <a:latin typeface="Microsoft Sans Serif"/>
                <a:cs typeface="Microsoft Sans Serif"/>
              </a:rPr>
              <a:t>software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 que baseia-se na </a:t>
            </a:r>
            <a:r>
              <a:rPr lang="pt-BR" sz="4000" b="1" dirty="0">
                <a:solidFill>
                  <a:srgbClr val="0070C0"/>
                </a:solidFill>
                <a:latin typeface="Microsoft Sans Serif"/>
                <a:cs typeface="Microsoft Sans Serif"/>
              </a:rPr>
              <a:t>utilização de componentes individuais (objetos) </a:t>
            </a: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que colaboram para construir sistemas mais complexos.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A colaboração entre objetos é feita através do envio de mensagens.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Um paradigma é um conjunto de regras que estabelecem fronteiras e descrevem como resolver problemas dentro dessa fronteira.</a:t>
            </a:r>
            <a:endParaRPr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Vantagens</a:t>
            </a:r>
            <a:r>
              <a:rPr lang="pt-BR" spc="15" dirty="0">
                <a:solidFill>
                  <a:srgbClr val="3358EB"/>
                </a:solidFill>
                <a:highlight>
                  <a:srgbClr val="0000FF"/>
                </a:highlight>
              </a:rPr>
              <a:t> </a:t>
            </a:r>
            <a:r>
              <a:rPr lang="pt-BR" spc="15" dirty="0">
                <a:solidFill>
                  <a:srgbClr val="3358EB"/>
                </a:solidFill>
              </a:rPr>
              <a:t>da Orientação a Objetos</a:t>
            </a:r>
            <a:endParaRPr spc="35" dirty="0">
              <a:solidFill>
                <a:srgbClr val="3358EB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7004" y="4900189"/>
            <a:ext cx="692334" cy="1153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8301" y="6949094"/>
            <a:ext cx="692334" cy="11547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85221" y="3050822"/>
            <a:ext cx="692334" cy="11547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06477" y="3050822"/>
            <a:ext cx="16268700" cy="56328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Facilita a reutilização do código.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Pequenas mudanças nos requisitos não implicam em grandes alterações no sistema em desenvolvimento.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Orientação a Objetos (OO) nos aproxima do mundo real.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97461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Os 4 pilares</a:t>
            </a:r>
            <a:r>
              <a:rPr lang="pt-BR" spc="15" dirty="0">
                <a:solidFill>
                  <a:srgbClr val="3358EB"/>
                </a:solidFill>
                <a:highlight>
                  <a:srgbClr val="0000FF"/>
                </a:highlight>
              </a:rPr>
              <a:t> </a:t>
            </a:r>
            <a:r>
              <a:rPr lang="pt-BR" spc="15" dirty="0">
                <a:solidFill>
                  <a:srgbClr val="3358EB"/>
                </a:solidFill>
              </a:rPr>
              <a:t>da Orientação a Objetos</a:t>
            </a:r>
            <a:endParaRPr spc="35" dirty="0">
              <a:solidFill>
                <a:srgbClr val="3358EB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0F16BC7-45F5-4A41-BC29-978A88EF6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964" y="2877483"/>
            <a:ext cx="12374171" cy="70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3446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3945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104" y="10116132"/>
            <a:ext cx="355591" cy="3530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52050" y="6111875"/>
            <a:ext cx="9119870" cy="1013098"/>
          </a:xfrm>
          <a:prstGeom prst="rect">
            <a:avLst/>
          </a:prstGeom>
          <a:solidFill>
            <a:srgbClr val="FFE120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7905"/>
              </a:lnSpc>
            </a:pPr>
            <a:r>
              <a:rPr lang="pt-BR" sz="7250" b="1" dirty="0">
                <a:solidFill>
                  <a:srgbClr val="3C57E2"/>
                </a:solidFill>
                <a:latin typeface="Arial"/>
                <a:cs typeface="Arial"/>
              </a:rPr>
              <a:t>Abstração</a:t>
            </a:r>
            <a:endParaRPr sz="72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23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Classes</a:t>
            </a:r>
            <a:endParaRPr spc="35" dirty="0">
              <a:solidFill>
                <a:srgbClr val="3358EB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7004" y="4206875"/>
            <a:ext cx="692334" cy="11534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85221" y="2530475"/>
            <a:ext cx="692334" cy="11547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06477" y="2723074"/>
            <a:ext cx="16268700" cy="4007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Estrutura fundamental para definir novos objetos.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Uma classe é definida em código-fonte.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11" name="Imagem 10" descr="Carro prateado em fundo branco&#10;&#10;Descrição gerada automaticamente com confiança média">
            <a:extLst>
              <a:ext uri="{FF2B5EF4-FFF2-40B4-BE49-F238E27FC236}">
                <a16:creationId xmlns:a16="http://schemas.microsoft.com/office/drawing/2014/main" id="{4E1D8766-736C-49A0-A268-C2AD08C81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61" y="5941433"/>
            <a:ext cx="13673868" cy="50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3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Classes </a:t>
            </a:r>
            <a:r>
              <a:rPr lang="pt-BR" spc="15" dirty="0">
                <a:solidFill>
                  <a:srgbClr val="0070C0"/>
                </a:solidFill>
              </a:rPr>
              <a:t>em Python</a:t>
            </a:r>
            <a:endParaRPr spc="35" dirty="0">
              <a:solidFill>
                <a:srgbClr val="0070C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1050" y="2723074"/>
            <a:ext cx="692334" cy="11547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06477" y="2723074"/>
            <a:ext cx="16268700" cy="3470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5400" b="1" dirty="0">
                <a:solidFill>
                  <a:srgbClr val="0070C0"/>
                </a:solidFill>
                <a:latin typeface="Microsoft Sans Serif"/>
                <a:cs typeface="Microsoft Sans Serif"/>
              </a:rPr>
              <a:t>class</a:t>
            </a:r>
            <a:r>
              <a:rPr lang="pt-BR" sz="540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lang="pt-BR" sz="5400" dirty="0" err="1">
                <a:solidFill>
                  <a:srgbClr val="0070C0"/>
                </a:solidFill>
                <a:latin typeface="Microsoft Sans Serif"/>
                <a:cs typeface="Microsoft Sans Serif"/>
              </a:rPr>
              <a:t>nome_da_classe</a:t>
            </a:r>
            <a:r>
              <a:rPr lang="pt-BR" sz="5400" dirty="0">
                <a:solidFill>
                  <a:srgbClr val="0070C0"/>
                </a:solidFill>
                <a:latin typeface="Microsoft Sans Serif"/>
                <a:cs typeface="Microsoft Sans Serif"/>
              </a:rPr>
              <a:t>: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264E009-DBB0-43D2-A00F-38290E14E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502" y="-157014"/>
            <a:ext cx="1823186" cy="231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BEC2894-6B7D-4EA5-BDCC-C77B64778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12" y="4665049"/>
            <a:ext cx="7173284" cy="305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5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484" y="488720"/>
            <a:ext cx="1787122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highlight>
                  <a:srgbClr val="0000FF"/>
                </a:highlight>
              </a:rPr>
              <a:t>Instância</a:t>
            </a:r>
            <a:endParaRPr spc="35" dirty="0">
              <a:solidFill>
                <a:srgbClr val="3358EB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7004" y="3673475"/>
            <a:ext cx="692334" cy="838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85221" y="2301876"/>
            <a:ext cx="692334" cy="838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172685" y="2301875"/>
            <a:ext cx="16268700" cy="81689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Aft>
                <a:spcPts val="3600"/>
              </a:spcAft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Uma instância é um objeto criado com base em uma classe definida;</a:t>
            </a:r>
          </a:p>
          <a:p>
            <a:pPr marL="12700" marR="5080">
              <a:lnSpc>
                <a:spcPct val="131000"/>
              </a:lnSpc>
              <a:spcAft>
                <a:spcPts val="3600"/>
              </a:spcAft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Classe é apenas uma estrutura, que especifica objetos, mas que não pode ser utilizada diretamente;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dirty="0">
                <a:solidFill>
                  <a:srgbClr val="0070C0"/>
                </a:solidFill>
                <a:latin typeface="Microsoft Sans Serif"/>
                <a:cs typeface="Microsoft Sans Serif"/>
              </a:rPr>
              <a:t>Instância representa o objeto criado por uma classe e apresenta um ciclo de vida: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endParaRPr lang="pt-BR" sz="4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1C0195B8-1D6A-4D71-8895-7399C8CDA98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85221" y="5654675"/>
            <a:ext cx="692334" cy="838201"/>
          </a:xfrm>
          <a:prstGeom prst="rect">
            <a:avLst/>
          </a:prstGeom>
        </p:spPr>
      </p:pic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3FD86FD-ECD1-4FD7-85C3-B80C0BE47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27" y="7680041"/>
            <a:ext cx="13994846" cy="22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5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DDCF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9B8EC3F5A39B489E9E8BA86978EA96" ma:contentTypeVersion="9" ma:contentTypeDescription="Crie um novo documento." ma:contentTypeScope="" ma:versionID="fddb517e2a121fa9c71e38763043c8ea">
  <xsd:schema xmlns:xsd="http://www.w3.org/2001/XMLSchema" xmlns:xs="http://www.w3.org/2001/XMLSchema" xmlns:p="http://schemas.microsoft.com/office/2006/metadata/properties" xmlns:ns2="5ce4c760-5938-49f2-aafb-8c64752ae7b0" xmlns:ns3="e7858614-71fa-4b47-932d-96ec510b7b8c" targetNamespace="http://schemas.microsoft.com/office/2006/metadata/properties" ma:root="true" ma:fieldsID="180a5a318afd56574ceb86715e67987c" ns2:_="" ns3:_="">
    <xsd:import namespace="5ce4c760-5938-49f2-aafb-8c64752ae7b0"/>
    <xsd:import namespace="e7858614-71fa-4b47-932d-96ec510b7b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4c760-5938-49f2-aafb-8c64752ae7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58614-71fa-4b47-932d-96ec510b7b8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FB80C7-E234-4028-84C6-5888E5B6D7CE}"/>
</file>

<file path=customXml/itemProps2.xml><?xml version="1.0" encoding="utf-8"?>
<ds:datastoreItem xmlns:ds="http://schemas.openxmlformats.org/officeDocument/2006/customXml" ds:itemID="{133993AE-03FA-4335-AD9C-DF90DCC622A0}"/>
</file>

<file path=customXml/itemProps3.xml><?xml version="1.0" encoding="utf-8"?>
<ds:datastoreItem xmlns:ds="http://schemas.openxmlformats.org/officeDocument/2006/customXml" ds:itemID="{BBED9B9A-2D14-469E-A635-70C44699280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1115</Words>
  <Application>Microsoft Office PowerPoint</Application>
  <PresentationFormat>Personalizar</PresentationFormat>
  <Paragraphs>142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Microsoft Sans Serif</vt:lpstr>
      <vt:lpstr>Office Theme</vt:lpstr>
      <vt:lpstr>Orientação a Objetos (OO)</vt:lpstr>
      <vt:lpstr>Apresentação do PowerPoint</vt:lpstr>
      <vt:lpstr>Paradigma Orientado a Objetos - Definições</vt:lpstr>
      <vt:lpstr>Vantagens da Orientação a Objetos</vt:lpstr>
      <vt:lpstr>Os 4 pilares da Orientação a Objetos</vt:lpstr>
      <vt:lpstr>Apresentação do PowerPoint</vt:lpstr>
      <vt:lpstr>Classes</vt:lpstr>
      <vt:lpstr>Classes em Python</vt:lpstr>
      <vt:lpstr>Instância</vt:lpstr>
      <vt:lpstr>Instância em Python</vt:lpstr>
      <vt:lpstr>Métodos</vt:lpstr>
      <vt:lpstr>Métodos em Python</vt:lpstr>
      <vt:lpstr>Método Construtor</vt:lpstr>
      <vt:lpstr>Implementando nossa Conta Corrente  </vt:lpstr>
      <vt:lpstr>Apresentação do PowerPoint</vt:lpstr>
      <vt:lpstr>Classes VS Instâncias</vt:lpstr>
      <vt:lpstr>Encapsulamento </vt:lpstr>
      <vt:lpstr>Encapsulamento – Cálculo de Salário  </vt:lpstr>
      <vt:lpstr>Encapsulamento – Cálculo de Salário  </vt:lpstr>
      <vt:lpstr>Encapsulamento – Cálculo de Salário  </vt:lpstr>
      <vt:lpstr>Encapsulamento </vt:lpstr>
      <vt:lpstr>Encapsulamento </vt:lpstr>
      <vt:lpstr>Encapsulamento </vt:lpstr>
      <vt:lpstr>Encapsulamento </vt:lpstr>
      <vt:lpstr>Praticando </vt:lpstr>
      <vt:lpstr>Exercício de Fixação 1 – Classe Bomba de Combustível </vt:lpstr>
      <vt:lpstr>Exercício de Fixação 2 - Tv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Tiengo</dc:creator>
  <cp:lastModifiedBy>Gustavo Molina</cp:lastModifiedBy>
  <cp:revision>55</cp:revision>
  <dcterms:created xsi:type="dcterms:W3CDTF">2021-04-28T20:38:34Z</dcterms:created>
  <dcterms:modified xsi:type="dcterms:W3CDTF">2021-04-30T19:21:23Z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2021-02-25T00:00:00Z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2021-04-28T00:00:00Z</vt:filetime>
  </property>
  <property fmtid="{D5CDD505-2E9C-101B-9397-08002B2CF9AE}" pid="5" name="ContentTypeId">
    <vt:lpwstr>0x010100049B8EC3F5A39B489E9E8BA86978EA96</vt:lpwstr>
  </property>
</Properties>
</file>