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51"/>
  </p:notesMasterIdLst>
  <p:handoutMasterIdLst>
    <p:handoutMasterId r:id="rId52"/>
  </p:handoutMasterIdLst>
  <p:sldIdLst>
    <p:sldId id="260" r:id="rId5"/>
    <p:sldId id="261" r:id="rId6"/>
    <p:sldId id="370" r:id="rId7"/>
    <p:sldId id="389" r:id="rId8"/>
    <p:sldId id="390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32" r:id="rId26"/>
    <p:sldId id="409" r:id="rId27"/>
    <p:sldId id="410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19" r:id="rId37"/>
    <p:sldId id="420" r:id="rId38"/>
    <p:sldId id="421" r:id="rId39"/>
    <p:sldId id="422" r:id="rId40"/>
    <p:sldId id="423" r:id="rId41"/>
    <p:sldId id="424" r:id="rId42"/>
    <p:sldId id="425" r:id="rId43"/>
    <p:sldId id="426" r:id="rId44"/>
    <p:sldId id="427" r:id="rId45"/>
    <p:sldId id="428" r:id="rId46"/>
    <p:sldId id="429" r:id="rId47"/>
    <p:sldId id="430" r:id="rId48"/>
    <p:sldId id="431" r:id="rId49"/>
    <p:sldId id="348" r:id="rId5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D3"/>
    <a:srgbClr val="373E4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7" autoAdjust="0"/>
    <p:restoredTop sz="93083" autoAdjust="0"/>
  </p:normalViewPr>
  <p:slideViewPr>
    <p:cSldViewPr>
      <p:cViewPr varScale="1">
        <p:scale>
          <a:sx n="81" d="100"/>
          <a:sy n="81" d="100"/>
        </p:scale>
        <p:origin x="346" y="67"/>
      </p:cViewPr>
      <p:guideLst>
        <p:guide orient="horz" pos="2160"/>
        <p:guide pos="3120"/>
      </p:guideLst>
    </p:cSldViewPr>
  </p:slideViewPr>
  <p:outlineViewPr>
    <p:cViewPr>
      <p:scale>
        <a:sx n="1" d="1"/>
        <a:sy n="1" d="1"/>
      </p:scale>
      <p:origin x="108" y="1288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903D6A-C358-4B66-85B5-C7CB08438C6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C6CBDC-3742-413F-A26D-61C91595B59B}">
      <dgm:prSet/>
      <dgm:spPr/>
      <dgm:t>
        <a:bodyPr/>
        <a:lstStyle/>
        <a:p>
          <a:pPr rtl="0"/>
          <a:r>
            <a:rPr lang="en-US" dirty="0" smtClean="0"/>
            <a:t>FSM’s next state</a:t>
          </a:r>
          <a:endParaRPr lang="en-US" dirty="0"/>
        </a:p>
      </dgm:t>
    </dgm:pt>
    <dgm:pt modelId="{5D44E372-F0C7-40E1-9289-E5242ED45753}" type="parTrans" cxnId="{3FF920A2-5637-40F8-A1EC-8232ACD4F2E3}">
      <dgm:prSet/>
      <dgm:spPr/>
      <dgm:t>
        <a:bodyPr/>
        <a:lstStyle/>
        <a:p>
          <a:endParaRPr lang="en-US"/>
        </a:p>
      </dgm:t>
    </dgm:pt>
    <dgm:pt modelId="{CCC08789-A75B-460D-B58A-6429E0CA3090}" type="sibTrans" cxnId="{3FF920A2-5637-40F8-A1EC-8232ACD4F2E3}">
      <dgm:prSet/>
      <dgm:spPr/>
      <dgm:t>
        <a:bodyPr/>
        <a:lstStyle/>
        <a:p>
          <a:endParaRPr lang="en-US"/>
        </a:p>
      </dgm:t>
    </dgm:pt>
    <dgm:pt modelId="{48D3F010-AADE-45B0-B5E7-F92B7B9932EE}" type="pres">
      <dgm:prSet presAssocID="{CE903D6A-C358-4B66-85B5-C7CB08438C6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CA2065-E9B7-4B46-AED5-694B37748734}" type="pres">
      <dgm:prSet presAssocID="{08C6CBDC-3742-413F-A26D-61C91595B59B}" presName="linNode" presStyleCnt="0"/>
      <dgm:spPr/>
    </dgm:pt>
    <dgm:pt modelId="{465253EB-DDC8-4A6F-B949-076CC767B2BC}" type="pres">
      <dgm:prSet presAssocID="{08C6CBDC-3742-413F-A26D-61C91595B59B}" presName="parentText" presStyleLbl="node1" presStyleIdx="0" presStyleCnt="1" custScaleX="2371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3E1765-8FEA-43D1-B0B4-F051134B7560}" type="presOf" srcId="{08C6CBDC-3742-413F-A26D-61C91595B59B}" destId="{465253EB-DDC8-4A6F-B949-076CC767B2BC}" srcOrd="0" destOrd="0" presId="urn:microsoft.com/office/officeart/2005/8/layout/vList5"/>
    <dgm:cxn modelId="{3FF920A2-5637-40F8-A1EC-8232ACD4F2E3}" srcId="{CE903D6A-C358-4B66-85B5-C7CB08438C6D}" destId="{08C6CBDC-3742-413F-A26D-61C91595B59B}" srcOrd="0" destOrd="0" parTransId="{5D44E372-F0C7-40E1-9289-E5242ED45753}" sibTransId="{CCC08789-A75B-460D-B58A-6429E0CA3090}"/>
    <dgm:cxn modelId="{AC4FDAFC-4CCB-4A26-A67F-1D11FE3F145A}" type="presOf" srcId="{CE903D6A-C358-4B66-85B5-C7CB08438C6D}" destId="{48D3F010-AADE-45B0-B5E7-F92B7B9932EE}" srcOrd="0" destOrd="0" presId="urn:microsoft.com/office/officeart/2005/8/layout/vList5"/>
    <dgm:cxn modelId="{78DFD7D0-75B0-45FB-B510-FDEBEBBA730E}" type="presParOf" srcId="{48D3F010-AADE-45B0-B5E7-F92B7B9932EE}" destId="{4FCA2065-E9B7-4B46-AED5-694B37748734}" srcOrd="0" destOrd="0" presId="urn:microsoft.com/office/officeart/2005/8/layout/vList5"/>
    <dgm:cxn modelId="{83865C33-C939-4B6E-83ED-C7CA7B91890B}" type="presParOf" srcId="{4FCA2065-E9B7-4B46-AED5-694B37748734}" destId="{465253EB-DDC8-4A6F-B949-076CC767B2B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253EB-DDC8-4A6F-B949-076CC767B2BC}">
      <dsp:nvSpPr>
        <dsp:cNvPr id="0" name=""/>
        <dsp:cNvSpPr/>
      </dsp:nvSpPr>
      <dsp:spPr>
        <a:xfrm>
          <a:off x="105976" y="0"/>
          <a:ext cx="1235846" cy="3693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FSM’s next state</a:t>
          </a:r>
          <a:endParaRPr lang="en-US" sz="1200" kern="1200" dirty="0"/>
        </a:p>
      </dsp:txBody>
      <dsp:txXfrm>
        <a:off x="124005" y="18029"/>
        <a:ext cx="1199788" cy="333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pt-PT" smtClean="0"/>
              <a:pPr/>
              <a:t>10/02/2016</a:t>
            </a:fld>
            <a:endParaRPr lang="pt-PT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pt-PT" smtClean="0"/>
              <a:pPr/>
              <a:t>‹nº›</a:t>
            </a:fld>
            <a:endParaRPr lang="pt-PT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pt-PT"/>
              <a:pPr/>
              <a:t>10/02/2016</a:t>
            </a:fld>
            <a:endParaRPr lang="pt-PT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pt-PT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584" y="2708920"/>
            <a:ext cx="821269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2768757" y="2780929"/>
            <a:ext cx="6630737" cy="504056"/>
          </a:xfrm>
        </p:spPr>
        <p:txBody>
          <a:bodyPr>
            <a:noAutofit/>
          </a:bodyPr>
          <a:lstStyle>
            <a:lvl1pPr marL="0" indent="0" algn="r" latinLnBrk="0">
              <a:buNone/>
              <a:defRPr lang="pt-PT" sz="3200" b="1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PT" dirty="0" smtClean="0"/>
              <a:t>Subtítulo, Conferência</a:t>
            </a:r>
            <a:endParaRPr lang="pt-PT" dirty="0"/>
          </a:p>
        </p:txBody>
      </p:sp>
      <p:sp>
        <p:nvSpPr>
          <p:cNvPr id="5" name="Rectangle 5"/>
          <p:cNvSpPr>
            <a:spLocks noGrp="1"/>
          </p:cNvSpPr>
          <p:nvPr>
            <p:ph type="ctrTitle" hasCustomPrompt="1"/>
          </p:nvPr>
        </p:nvSpPr>
        <p:spPr>
          <a:xfrm>
            <a:off x="1208584" y="1196753"/>
            <a:ext cx="8209299" cy="1470025"/>
          </a:xfrm>
        </p:spPr>
        <p:txBody>
          <a:bodyPr anchor="b" anchorCtr="0">
            <a:normAutofit/>
          </a:bodyPr>
          <a:lstStyle>
            <a:lvl1pPr algn="r" latinLnBrk="0">
              <a:defRPr lang="pt-PT" sz="5400" b="0" baseline="0">
                <a:solidFill>
                  <a:srgbClr val="373E48"/>
                </a:solidFill>
              </a:defRPr>
            </a:lvl1pPr>
          </a:lstStyle>
          <a:p>
            <a:r>
              <a:rPr lang="pt-PT" dirty="0" smtClean="0"/>
              <a:t>Título da Apresentação</a:t>
            </a:r>
            <a:endParaRPr lang="pt-PT" dirty="0"/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1009" y="5301209"/>
            <a:ext cx="4368271" cy="865187"/>
          </a:xfrm>
        </p:spPr>
        <p:txBody>
          <a:bodyPr/>
          <a:lstStyle>
            <a:lvl1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Autor1, Autor2, Autor 3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Mail1, mail2, mail3</a:t>
            </a:r>
            <a:endParaRPr lang="en-US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pt-PT" smtClean="0"/>
              <a:pPr algn="r"/>
              <a:t>‹nº›</a:t>
            </a:fld>
            <a:endParaRPr lang="pt-PT"/>
          </a:p>
        </p:txBody>
      </p:sp>
      <p:pic>
        <p:nvPicPr>
          <p:cNvPr id="1026" name="Picture 2" descr="C:\Users\Filipe\Documents\UNIVERSIDADE\PhD 1\poPH\EV_4834_2011121266987424625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65304"/>
            <a:ext cx="1088111" cy="692696"/>
          </a:xfrm>
          <a:prstGeom prst="rect">
            <a:avLst/>
          </a:prstGeom>
          <a:noFill/>
        </p:spPr>
      </p:pic>
      <p:pic>
        <p:nvPicPr>
          <p:cNvPr id="1027" name="Picture 3" descr="C:\Users\Filipe\Documents\UNIVERSIDADE\PhD 1\poPH\Logo_POPH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2567" y="6165304"/>
            <a:ext cx="1431310" cy="692696"/>
          </a:xfrm>
          <a:prstGeom prst="rect">
            <a:avLst/>
          </a:prstGeom>
          <a:noFill/>
        </p:spPr>
      </p:pic>
      <p:pic>
        <p:nvPicPr>
          <p:cNvPr id="1028" name="Picture 4" descr="C:\Users\Filipe\Documents\UNIVERSIDADE\PhD 1\poPH\QREN_Logotipo(H).jpg"/>
          <p:cNvPicPr>
            <a:picLocks noChangeAspect="1" noChangeArrowheads="1"/>
          </p:cNvPicPr>
          <p:nvPr userDrawn="1"/>
        </p:nvPicPr>
        <p:blipFill>
          <a:blip r:embed="rId5" cstate="print"/>
          <a:srcRect t="30032" b="29925"/>
          <a:stretch>
            <a:fillRect/>
          </a:stretch>
        </p:blipFill>
        <p:spPr bwMode="auto">
          <a:xfrm>
            <a:off x="2484374" y="6164084"/>
            <a:ext cx="2652295" cy="693916"/>
          </a:xfrm>
          <a:prstGeom prst="rect">
            <a:avLst/>
          </a:prstGeom>
          <a:noFill/>
        </p:spPr>
      </p:pic>
      <p:pic>
        <p:nvPicPr>
          <p:cNvPr id="1029" name="Picture 5" descr="C:\Users\Filipe\Documents\UNIVERSIDADE\PhD 1\poPH\Uniao_Europeia_FSE.gif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34330" y="6165304"/>
            <a:ext cx="909164" cy="69269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>
          <a:xfrm>
            <a:off x="1403055" y="1340768"/>
            <a:ext cx="8230465" cy="5184576"/>
          </a:xfrm>
        </p:spPr>
        <p:txBody>
          <a:bodyPr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3"/>
            <a:r>
              <a:rPr lang="pt-PT" dirty="0" smtClean="0"/>
              <a:t>Terceiro nível</a:t>
            </a:r>
          </a:p>
          <a:p>
            <a:pPr lvl="4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594600" y="6525344"/>
            <a:ext cx="23114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  <p:sp>
        <p:nvSpPr>
          <p:cNvPr id="14" name="Rectangle 30"/>
          <p:cNvSpPr>
            <a:spLocks noGrp="1"/>
          </p:cNvSpPr>
          <p:nvPr>
            <p:ph type="title"/>
          </p:nvPr>
        </p:nvSpPr>
        <p:spPr>
          <a:xfrm>
            <a:off x="2690749" y="1"/>
            <a:ext cx="5070563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 smtClean="0"/>
              <a:t>Título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594600" y="6525344"/>
            <a:ext cx="23114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  <p:sp>
        <p:nvSpPr>
          <p:cNvPr id="14" name="Rectangle 30"/>
          <p:cNvSpPr>
            <a:spLocks noGrp="1"/>
          </p:cNvSpPr>
          <p:nvPr>
            <p:ph type="title"/>
          </p:nvPr>
        </p:nvSpPr>
        <p:spPr>
          <a:xfrm>
            <a:off x="2690749" y="1"/>
            <a:ext cx="5070563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 smtClean="0"/>
              <a:t>Título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594600" y="6525344"/>
            <a:ext cx="23114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16573" b="80589"/>
          <a:stretch>
            <a:fillRect/>
          </a:stretch>
        </p:blipFill>
        <p:spPr bwMode="auto">
          <a:xfrm>
            <a:off x="-1" y="0"/>
            <a:ext cx="9906001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16573" t="19411"/>
          <a:stretch>
            <a:fillRect/>
          </a:stretch>
        </p:blipFill>
        <p:spPr bwMode="auto">
          <a:xfrm>
            <a:off x="1" y="1196752"/>
            <a:ext cx="9906001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ângulo 12"/>
          <p:cNvSpPr/>
          <p:nvPr userDrawn="1"/>
        </p:nvSpPr>
        <p:spPr>
          <a:xfrm>
            <a:off x="0" y="1196752"/>
            <a:ext cx="9906000" cy="566124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2690749" y="1"/>
            <a:ext cx="5070563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 smtClean="0"/>
              <a:t>Título</a:t>
            </a:r>
            <a:endParaRPr lang="pt-PT" dirty="0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1403055" y="1340768"/>
            <a:ext cx="8230465" cy="51845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PT" dirty="0"/>
              <a:t>Clique para 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0" y="116633"/>
            <a:ext cx="276875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rgbClr val="373E48"/>
                </a:solidFill>
              </a:rPr>
              <a:t>ESRG</a:t>
            </a:r>
          </a:p>
          <a:p>
            <a:r>
              <a:rPr lang="en-US" sz="2100" b="1" dirty="0" smtClean="0">
                <a:solidFill>
                  <a:srgbClr val="00A2D3"/>
                </a:solidFill>
              </a:rPr>
              <a:t>Embedded Systems</a:t>
            </a:r>
          </a:p>
          <a:p>
            <a:r>
              <a:rPr lang="en-US" sz="2100" b="1" dirty="0" smtClean="0">
                <a:solidFill>
                  <a:srgbClr val="00A2D3"/>
                </a:solidFill>
              </a:rPr>
              <a:t>Research Group</a:t>
            </a:r>
            <a:endParaRPr lang="en-US" sz="2100" b="1" dirty="0">
              <a:solidFill>
                <a:srgbClr val="00A2D3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7" cstate="print"/>
          <a:srcRect l="3813" r="37962" b="1449"/>
          <a:stretch>
            <a:fillRect/>
          </a:stretch>
        </p:blipFill>
        <p:spPr bwMode="auto">
          <a:xfrm>
            <a:off x="0" y="1196752"/>
            <a:ext cx="1208584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594600" y="6525344"/>
            <a:ext cx="23114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defPPr>
        <a:defRPr lang="pt-PT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PT" sz="3600">
          <a:solidFill>
            <a:srgbClr val="373E48"/>
          </a:solidFill>
          <a:latin typeface="+mj-lt"/>
        </a:defRPr>
      </a:lvl1pPr>
    </p:titleStyle>
    <p:bodyStyle>
      <a:defPPr>
        <a:defRPr lang="pt-PT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PT" sz="2800">
          <a:solidFill>
            <a:srgbClr val="373E48"/>
          </a:solidFill>
          <a:latin typeface="+mn-lt"/>
        </a:defRPr>
      </a:lvl1pPr>
      <a:lvl2pPr marL="742950" indent="-285750" eaLnBrk="1" hangingPunct="1">
        <a:buChar char="–"/>
        <a:defRPr lang="pt-PT" sz="2400">
          <a:solidFill>
            <a:srgbClr val="00A2D3"/>
          </a:solidFill>
          <a:latin typeface="+mn-lt"/>
        </a:defRPr>
      </a:lvl2pPr>
      <a:lvl3pPr marL="1143000" indent="-228600" eaLnBrk="1" hangingPunct="1">
        <a:buChar char="•"/>
        <a:defRPr lang="pt-PT" sz="2400">
          <a:solidFill>
            <a:srgbClr val="373E48"/>
          </a:solidFill>
          <a:latin typeface="+mn-lt"/>
        </a:defRPr>
      </a:lvl3pPr>
      <a:lvl4pPr marL="1600200" indent="-228600" eaLnBrk="1" hangingPunct="1">
        <a:buChar char="–"/>
        <a:defRPr lang="pt-PT" sz="2000">
          <a:latin typeface="+mn-lt"/>
        </a:defRPr>
      </a:lvl4pPr>
      <a:lvl5pPr marL="2057400" indent="-228600" eaLnBrk="1" hangingPunct="1">
        <a:buChar char="»"/>
        <a:defRPr lang="pt-PT" sz="2000">
          <a:latin typeface="+mn-lt"/>
        </a:defRPr>
      </a:lvl5pPr>
      <a:lvl6pPr marL="2514600" indent="-228600" eaLnBrk="1" hangingPunct="1">
        <a:buChar char="•"/>
        <a:defRPr lang="pt-PT" sz="2000"/>
      </a:lvl6pPr>
      <a:lvl7pPr marL="2971800" indent="-228600" eaLnBrk="1" hangingPunct="1">
        <a:buChar char="•"/>
        <a:defRPr lang="pt-PT" sz="2000"/>
      </a:lvl7pPr>
      <a:lvl8pPr marL="3429000" indent="-228600" eaLnBrk="1" hangingPunct="1">
        <a:buChar char="•"/>
        <a:defRPr lang="pt-PT" sz="2000"/>
      </a:lvl8pPr>
      <a:lvl9pPr marL="3886200" indent="-228600" eaLnBrk="1" hangingPunct="1">
        <a:buChar char="•"/>
        <a:defRPr lang="pt-PT" sz="2000"/>
      </a:lvl9pPr>
    </p:bodyStyle>
    <p:otherStyle>
      <a:defPPr>
        <a:defRPr lang="pt-PT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Simple Processor: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Data Path &amp; Control Unit</a:t>
            </a:r>
            <a:endParaRPr lang="en-US" sz="2400" noProof="0" dirty="0">
              <a:solidFill>
                <a:schemeClr val="tx1"/>
              </a:solidFill>
            </a:endParaRPr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>
          <a:xfrm>
            <a:off x="1208584" y="5301209"/>
            <a:ext cx="8268919" cy="865187"/>
          </a:xfrm>
          <a:solidFill>
            <a:srgbClr val="FFFFFF">
              <a:alpha val="65000"/>
            </a:srgbClr>
          </a:solidFill>
        </p:spPr>
        <p:txBody>
          <a:bodyPr>
            <a:normAutofit/>
          </a:bodyPr>
          <a:lstStyle/>
          <a:p>
            <a:r>
              <a:rPr sz="2000" dirty="0" smtClean="0"/>
              <a:t>Adriando Tavares, Pedro X. Matos</a:t>
            </a:r>
            <a:endParaRPr lang="en-US" sz="2000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/>
          <a:lstStyle/>
          <a:p>
            <a:pPr algn="ctr"/>
            <a:r>
              <a:rPr lang="pt-PT" dirty="0"/>
              <a:t/>
            </a:r>
            <a:br>
              <a:rPr lang="pt-PT" dirty="0"/>
            </a:br>
            <a:r>
              <a:rPr lang="pt-PT" b="1" dirty="0" err="1" smtClean="0"/>
              <a:t>Datapath</a:t>
            </a:r>
            <a:endParaRPr lang="en-US" b="1" noProof="0" dirty="0"/>
          </a:p>
        </p:txBody>
      </p:sp>
      <p:sp>
        <p:nvSpPr>
          <p:cNvPr id="5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1280592" y="1412776"/>
            <a:ext cx="8280920" cy="53285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</a:t>
            </a:r>
            <a:r>
              <a:rPr lang="en-US" dirty="0" err="1" smtClean="0"/>
              <a:t>datapath</a:t>
            </a:r>
            <a:r>
              <a:rPr lang="en-US" dirty="0" smtClean="0"/>
              <a:t> ?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a set of functional units that carry out data </a:t>
            </a:r>
            <a:r>
              <a:rPr lang="en-US" dirty="0" smtClean="0"/>
              <a:t>required for processing operations.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datapath</a:t>
            </a:r>
            <a:r>
              <a:rPr lang="en-US" dirty="0"/>
              <a:t> presents several control signals that when activated or deactivated in a given clock cycle allow execution of different RT </a:t>
            </a:r>
            <a:r>
              <a:rPr lang="en-US" dirty="0" smtClean="0"/>
              <a:t>operations</a:t>
            </a:r>
          </a:p>
          <a:p>
            <a:pPr marL="1949450" lvl="6" indent="-577850">
              <a:lnSpc>
                <a:spcPct val="90000"/>
              </a:lnSpc>
              <a:defRPr/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The execution of an RT operation requires  activation or deactivation of each control signals</a:t>
            </a:r>
          </a:p>
          <a:p>
            <a:pPr marL="1949450" lvl="6" indent="-577850">
              <a:lnSpc>
                <a:spcPct val="90000"/>
              </a:lnSpc>
              <a:defRPr/>
            </a:pPr>
            <a:endParaRPr lang="en-US" sz="1000" dirty="0">
              <a:solidFill>
                <a:schemeClr val="accent2"/>
              </a:solidFill>
              <a:latin typeface="Arial" pitchFamily="34" charset="0"/>
            </a:endParaRPr>
          </a:p>
          <a:p>
            <a:pPr marL="1949450" lvl="6" indent="-577850">
              <a:lnSpc>
                <a:spcPct val="90000"/>
              </a:lnSpc>
              <a:defRPr/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The control signals of a 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</a:rPr>
              <a:t>datapath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 are grouped in the so-called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</a:rPr>
              <a:t>control word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:</a:t>
            </a:r>
          </a:p>
          <a:p>
            <a:pPr marL="1949450" lvl="6" indent="-577850">
              <a:lnSpc>
                <a:spcPct val="90000"/>
              </a:lnSpc>
              <a:buFont typeface="Wingdings" pitchFamily="2" charset="2"/>
              <a:buChar char="ü"/>
              <a:defRPr/>
            </a:pPr>
            <a:endParaRPr lang="en-US" sz="1400" dirty="0">
              <a:solidFill>
                <a:schemeClr val="accent2"/>
              </a:solidFill>
              <a:latin typeface="Arial" pitchFamily="34" charset="0"/>
            </a:endParaRPr>
          </a:p>
          <a:p>
            <a:pPr marL="2406650" lvl="7" indent="-577850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n-US" dirty="0">
                <a:latin typeface="Arial" pitchFamily="34" charset="0"/>
              </a:rPr>
              <a:t>A single bit is dedicated to each control signal</a:t>
            </a:r>
          </a:p>
          <a:p>
            <a:pPr marL="2406650" lvl="7" indent="-577850">
              <a:lnSpc>
                <a:spcPct val="90000"/>
              </a:lnSpc>
              <a:buFont typeface="Wingdings" pitchFamily="2" charset="2"/>
              <a:buChar char="ü"/>
              <a:defRPr/>
            </a:pPr>
            <a:endParaRPr lang="en-US" sz="1400" dirty="0">
              <a:latin typeface="Arial" pitchFamily="34" charset="0"/>
            </a:endParaRPr>
          </a:p>
          <a:p>
            <a:pPr marL="2406650" lvl="7" indent="-577850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n-US" dirty="0">
                <a:latin typeface="Arial" pitchFamily="34" charset="0"/>
              </a:rPr>
              <a:t>Each RT operation is specified by a set of bit in the control word</a:t>
            </a:r>
          </a:p>
          <a:p>
            <a:pPr marL="2406650" lvl="7" indent="-577850">
              <a:lnSpc>
                <a:spcPct val="90000"/>
              </a:lnSpc>
              <a:buFont typeface="Wingdings" pitchFamily="2" charset="2"/>
              <a:buChar char="ü"/>
              <a:defRPr/>
            </a:pPr>
            <a:endParaRPr lang="en-US" sz="1400" dirty="0">
              <a:latin typeface="Arial" pitchFamily="34" charset="0"/>
            </a:endParaRPr>
          </a:p>
          <a:p>
            <a:pPr marL="2406650" lvl="7" indent="-577850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n-US" dirty="0">
                <a:latin typeface="Arial" pitchFamily="34" charset="0"/>
              </a:rPr>
              <a:t>Combining several control words in a given sequence, the </a:t>
            </a:r>
            <a:r>
              <a:rPr lang="en-US" dirty="0" err="1">
                <a:latin typeface="Arial" pitchFamily="34" charset="0"/>
              </a:rPr>
              <a:t>datapath</a:t>
            </a:r>
            <a:r>
              <a:rPr lang="en-US" dirty="0">
                <a:latin typeface="Arial" pitchFamily="34" charset="0"/>
              </a:rPr>
              <a:t> will perform specific operations in a given order, </a:t>
            </a:r>
            <a:r>
              <a:rPr lang="en-US" b="1" dirty="0">
                <a:latin typeface="Arial" pitchFamily="34" charset="0"/>
              </a:rPr>
              <a:t>i.e., execute a program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898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/>
          <a:lstStyle/>
          <a:p>
            <a:pPr algn="ctr"/>
            <a:r>
              <a:rPr lang="pt-PT" dirty="0"/>
              <a:t/>
            </a:r>
            <a:br>
              <a:rPr lang="pt-PT" dirty="0"/>
            </a:br>
            <a:r>
              <a:rPr lang="pt-PT" b="1" dirty="0" err="1" smtClean="0"/>
              <a:t>Datapath</a:t>
            </a:r>
            <a:endParaRPr lang="en-US" b="1" noProof="0" dirty="0"/>
          </a:p>
        </p:txBody>
      </p:sp>
      <p:sp>
        <p:nvSpPr>
          <p:cNvPr id="5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1280592" y="1412776"/>
            <a:ext cx="8280920" cy="5328591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973732" cy="3633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35867"/>
              </p:ext>
            </p:extLst>
          </p:nvPr>
        </p:nvGraphicFramePr>
        <p:xfrm>
          <a:off x="2438400" y="5638800"/>
          <a:ext cx="4511675" cy="10668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Control Word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RT 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Control 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ALoad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Mux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A = A + 3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A = B +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364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/>
          <a:lstStyle/>
          <a:p>
            <a:pPr algn="ctr"/>
            <a:r>
              <a:rPr lang="pt-PT" dirty="0"/>
              <a:t/>
            </a:r>
            <a:br>
              <a:rPr lang="pt-PT" dirty="0"/>
            </a:br>
            <a:r>
              <a:rPr lang="pt-PT" b="1" dirty="0" err="1" smtClean="0"/>
              <a:t>Datapath</a:t>
            </a:r>
            <a:endParaRPr lang="en-US" b="1" noProof="0" dirty="0"/>
          </a:p>
        </p:txBody>
      </p:sp>
      <p:sp>
        <p:nvSpPr>
          <p:cNvPr id="5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1280592" y="1412776"/>
            <a:ext cx="8280920" cy="5328591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</p:txBody>
      </p:sp>
      <p:graphicFrame>
        <p:nvGraphicFramePr>
          <p:cNvPr id="6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861324"/>
              </p:ext>
            </p:extLst>
          </p:nvPr>
        </p:nvGraphicFramePr>
        <p:xfrm>
          <a:off x="2438400" y="5638800"/>
          <a:ext cx="4511675" cy="10668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Control Word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RT 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Control 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ALoad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Mux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A = A + 3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</a:rPr>
                        <a:t>A = B +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7252497" cy="3778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13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/>
          <a:lstStyle/>
          <a:p>
            <a:pPr algn="ctr"/>
            <a:r>
              <a:rPr lang="pt-PT" dirty="0"/>
              <a:t/>
            </a:r>
            <a:br>
              <a:rPr lang="pt-PT" dirty="0"/>
            </a:br>
            <a:r>
              <a:rPr lang="pt-PT" b="1" dirty="0" err="1" smtClean="0"/>
              <a:t>Datapath</a:t>
            </a:r>
            <a:endParaRPr lang="en-US" b="1" noProof="0" dirty="0"/>
          </a:p>
        </p:txBody>
      </p:sp>
      <p:sp>
        <p:nvSpPr>
          <p:cNvPr id="5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1280592" y="1412776"/>
            <a:ext cx="8280920" cy="5328591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</p:txBody>
      </p:sp>
      <p:graphicFrame>
        <p:nvGraphicFramePr>
          <p:cNvPr id="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02662"/>
              </p:ext>
            </p:extLst>
          </p:nvPr>
        </p:nvGraphicFramePr>
        <p:xfrm>
          <a:off x="2438400" y="5638800"/>
          <a:ext cx="4511675" cy="10668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Control Word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RT 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Control 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ALoad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Mux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</a:rPr>
                        <a:t>A = A + 3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A = B +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6896100" cy="3593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33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/>
          <a:lstStyle/>
          <a:p>
            <a:pPr algn="ctr"/>
            <a:r>
              <a:rPr lang="pt-PT" dirty="0"/>
              <a:t/>
            </a:r>
            <a:br>
              <a:rPr lang="pt-PT" dirty="0"/>
            </a:br>
            <a:r>
              <a:rPr lang="pt-PT" b="1" dirty="0" err="1" smtClean="0"/>
              <a:t>Datapath</a:t>
            </a:r>
            <a:endParaRPr lang="en-US" b="1" noProof="0" dirty="0"/>
          </a:p>
        </p:txBody>
      </p:sp>
      <p:sp>
        <p:nvSpPr>
          <p:cNvPr id="5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1280592" y="1412776"/>
            <a:ext cx="8280920" cy="5328591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</p:txBody>
      </p:sp>
      <p:sp>
        <p:nvSpPr>
          <p:cNvPr id="10" name="Rectangle 126"/>
          <p:cNvSpPr>
            <a:spLocks noChangeArrowheads="1"/>
          </p:cNvSpPr>
          <p:nvPr/>
        </p:nvSpPr>
        <p:spPr bwMode="auto">
          <a:xfrm>
            <a:off x="2665233" y="2852936"/>
            <a:ext cx="5181600" cy="312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71475" indent="-371475">
              <a:spcBef>
                <a:spcPct val="20000"/>
              </a:spcBef>
            </a:pPr>
            <a:r>
              <a:rPr lang="pt-PT" b="1" dirty="0">
                <a:solidFill>
                  <a:srgbClr val="FF0000"/>
                </a:solidFill>
              </a:rPr>
              <a:t>		1	</a:t>
            </a:r>
            <a:r>
              <a:rPr lang="pt-PT" sz="2400" b="1" dirty="0">
                <a:solidFill>
                  <a:schemeClr val="accent2"/>
                </a:solidFill>
              </a:rPr>
              <a:t>INPUT A</a:t>
            </a:r>
          </a:p>
          <a:p>
            <a:pPr marL="371475" indent="-371475">
              <a:spcBef>
                <a:spcPct val="20000"/>
              </a:spcBef>
            </a:pPr>
            <a:r>
              <a:rPr lang="pt-PT" sz="2400" b="1" dirty="0">
                <a:solidFill>
                  <a:schemeClr val="accent2"/>
                </a:solidFill>
              </a:rPr>
              <a:t>		</a:t>
            </a:r>
            <a:r>
              <a:rPr lang="pt-PT" b="1" dirty="0">
                <a:solidFill>
                  <a:srgbClr val="FF0000"/>
                </a:solidFill>
              </a:rPr>
              <a:t>2</a:t>
            </a:r>
            <a:r>
              <a:rPr lang="pt-PT" sz="2400" b="1" dirty="0">
                <a:solidFill>
                  <a:schemeClr val="accent2"/>
                </a:solidFill>
              </a:rPr>
              <a:t>	IF (A = 5) THEN</a:t>
            </a:r>
          </a:p>
          <a:p>
            <a:pPr marL="371475" indent="-371475">
              <a:spcBef>
                <a:spcPct val="20000"/>
              </a:spcBef>
            </a:pPr>
            <a:r>
              <a:rPr lang="pt-PT" sz="2400" b="1" dirty="0">
                <a:solidFill>
                  <a:schemeClr val="accent2"/>
                </a:solidFill>
              </a:rPr>
              <a:t>		</a:t>
            </a:r>
            <a:r>
              <a:rPr lang="pt-PT" b="1" dirty="0">
                <a:solidFill>
                  <a:srgbClr val="FF0000"/>
                </a:solidFill>
              </a:rPr>
              <a:t>3</a:t>
            </a:r>
            <a:r>
              <a:rPr lang="pt-PT" sz="2400" b="1" dirty="0">
                <a:solidFill>
                  <a:schemeClr val="accent2"/>
                </a:solidFill>
              </a:rPr>
              <a:t>		B = 8</a:t>
            </a:r>
          </a:p>
          <a:p>
            <a:pPr marL="371475" indent="-371475">
              <a:spcBef>
                <a:spcPct val="20000"/>
              </a:spcBef>
            </a:pPr>
            <a:r>
              <a:rPr lang="pt-PT" sz="2400" b="1" dirty="0">
                <a:solidFill>
                  <a:schemeClr val="accent2"/>
                </a:solidFill>
              </a:rPr>
              <a:t>		</a:t>
            </a:r>
            <a:r>
              <a:rPr lang="pt-PT" dirty="0">
                <a:solidFill>
                  <a:srgbClr val="FF0000"/>
                </a:solidFill>
              </a:rPr>
              <a:t>4</a:t>
            </a:r>
            <a:r>
              <a:rPr lang="pt-PT" sz="2400" b="1" dirty="0">
                <a:solidFill>
                  <a:schemeClr val="accent2"/>
                </a:solidFill>
              </a:rPr>
              <a:t>	ELSE</a:t>
            </a:r>
          </a:p>
          <a:p>
            <a:pPr marL="371475" indent="-371475">
              <a:spcBef>
                <a:spcPct val="20000"/>
              </a:spcBef>
            </a:pPr>
            <a:r>
              <a:rPr lang="pt-PT" sz="2400" b="1" dirty="0">
                <a:solidFill>
                  <a:schemeClr val="accent2"/>
                </a:solidFill>
              </a:rPr>
              <a:t>	</a:t>
            </a:r>
            <a:r>
              <a:rPr lang="pt-PT" b="1" dirty="0">
                <a:solidFill>
                  <a:schemeClr val="accent2"/>
                </a:solidFill>
              </a:rPr>
              <a:t>	</a:t>
            </a:r>
            <a:r>
              <a:rPr lang="pt-PT" b="1" dirty="0">
                <a:solidFill>
                  <a:srgbClr val="FF0000"/>
                </a:solidFill>
              </a:rPr>
              <a:t>5</a:t>
            </a:r>
            <a:r>
              <a:rPr lang="pt-PT" sz="2400" b="1" dirty="0">
                <a:solidFill>
                  <a:schemeClr val="accent2"/>
                </a:solidFill>
              </a:rPr>
              <a:t>		B = 13</a:t>
            </a:r>
          </a:p>
          <a:p>
            <a:pPr marL="371475" indent="-371475">
              <a:spcBef>
                <a:spcPct val="20000"/>
              </a:spcBef>
            </a:pPr>
            <a:r>
              <a:rPr lang="pt-PT" sz="2400" b="1" dirty="0">
                <a:solidFill>
                  <a:schemeClr val="accent2"/>
                </a:solidFill>
              </a:rPr>
              <a:t>		</a:t>
            </a:r>
            <a:r>
              <a:rPr lang="pt-PT" b="1" dirty="0">
                <a:solidFill>
                  <a:srgbClr val="FF0000"/>
                </a:solidFill>
              </a:rPr>
              <a:t>6</a:t>
            </a:r>
            <a:r>
              <a:rPr lang="pt-PT" sz="2400" b="1" dirty="0">
                <a:solidFill>
                  <a:schemeClr val="accent2"/>
                </a:solidFill>
              </a:rPr>
              <a:t>	END IF</a:t>
            </a:r>
          </a:p>
          <a:p>
            <a:pPr marL="371475" indent="-371475">
              <a:spcBef>
                <a:spcPct val="20000"/>
              </a:spcBef>
            </a:pPr>
            <a:r>
              <a:rPr lang="pt-PT" sz="2400" b="1" dirty="0">
                <a:solidFill>
                  <a:schemeClr val="accent2"/>
                </a:solidFill>
              </a:rPr>
              <a:t>	</a:t>
            </a:r>
            <a:r>
              <a:rPr lang="pt-PT" sz="1400" b="1" dirty="0">
                <a:solidFill>
                  <a:srgbClr val="FF0000"/>
                </a:solidFill>
              </a:rPr>
              <a:t>	</a:t>
            </a:r>
            <a:r>
              <a:rPr lang="pt-PT" b="1" dirty="0">
                <a:solidFill>
                  <a:srgbClr val="FF0000"/>
                </a:solidFill>
              </a:rPr>
              <a:t>7</a:t>
            </a:r>
            <a:r>
              <a:rPr lang="pt-PT" sz="2400" b="1" dirty="0">
                <a:solidFill>
                  <a:schemeClr val="accent2"/>
                </a:solidFill>
              </a:rPr>
              <a:t>	OUTPUT B</a:t>
            </a:r>
          </a:p>
        </p:txBody>
      </p:sp>
      <p:sp>
        <p:nvSpPr>
          <p:cNvPr id="11" name="Marcador de Posição do Texto 1"/>
          <p:cNvSpPr txBox="1">
            <a:spLocks/>
          </p:cNvSpPr>
          <p:nvPr/>
        </p:nvSpPr>
        <p:spPr>
          <a:xfrm>
            <a:off x="1432992" y="1565176"/>
            <a:ext cx="8280920" cy="532859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r>
              <a:rPr lang="en-US" kern="0" dirty="0"/>
              <a:t>Discuss the implementation of a </a:t>
            </a:r>
            <a:r>
              <a:rPr lang="en-US" kern="0" dirty="0" err="1"/>
              <a:t>datapath</a:t>
            </a:r>
            <a:r>
              <a:rPr lang="en-US" kern="0" dirty="0"/>
              <a:t> and control unit for the following algorithm:</a:t>
            </a:r>
          </a:p>
          <a:p>
            <a:endParaRPr lang="en-US" kern="0" dirty="0" smtClean="0"/>
          </a:p>
          <a:p>
            <a:endParaRPr lang="en-US" kern="0" dirty="0" smtClean="0"/>
          </a:p>
          <a:p>
            <a:pPr lvl="1" algn="just"/>
            <a:endParaRPr lang="en-US" kern="0" dirty="0" smtClean="0"/>
          </a:p>
          <a:p>
            <a:pPr lvl="1" algn="just"/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733380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/>
          <a:lstStyle/>
          <a:p>
            <a:pPr algn="ctr"/>
            <a:r>
              <a:rPr lang="pt-PT" dirty="0"/>
              <a:t/>
            </a:r>
            <a:br>
              <a:rPr lang="pt-PT" dirty="0"/>
            </a:br>
            <a:r>
              <a:rPr lang="pt-PT" b="1" dirty="0" err="1" smtClean="0"/>
              <a:t>Datapath</a:t>
            </a:r>
            <a:endParaRPr lang="en-US" b="1" noProof="0" dirty="0"/>
          </a:p>
        </p:txBody>
      </p:sp>
      <p:sp>
        <p:nvSpPr>
          <p:cNvPr id="5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1280592" y="1412776"/>
            <a:ext cx="8280920" cy="5328591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</p:txBody>
      </p:sp>
      <p:sp>
        <p:nvSpPr>
          <p:cNvPr id="11" name="Marcador de Posição do Texto 1"/>
          <p:cNvSpPr txBox="1">
            <a:spLocks/>
          </p:cNvSpPr>
          <p:nvPr/>
        </p:nvSpPr>
        <p:spPr>
          <a:xfrm>
            <a:off x="1432992" y="1565176"/>
            <a:ext cx="8280920" cy="532859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pPr lvl="1" algn="just"/>
            <a:endParaRPr lang="en-US" kern="0" dirty="0" smtClean="0"/>
          </a:p>
          <a:p>
            <a:pPr lvl="1" algn="just"/>
            <a:endParaRPr lang="en-US" kern="0" dirty="0" smtClean="0"/>
          </a:p>
        </p:txBody>
      </p:sp>
      <p:grpSp>
        <p:nvGrpSpPr>
          <p:cNvPr id="6" name="Group 142"/>
          <p:cNvGrpSpPr>
            <a:grpSpLocks/>
          </p:cNvGrpSpPr>
          <p:nvPr/>
        </p:nvGrpSpPr>
        <p:grpSpPr bwMode="auto">
          <a:xfrm>
            <a:off x="1181348" y="1563688"/>
            <a:ext cx="5883275" cy="3254375"/>
            <a:chOff x="4" y="943"/>
            <a:chExt cx="3706" cy="2050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" y="2152"/>
              <a:ext cx="4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PT" sz="1200" b="1">
                  <a:latin typeface="Times New Roman" pitchFamily="18" charset="0"/>
                </a:rPr>
                <a:t>Clock</a:t>
              </a: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705" y="1692"/>
              <a:ext cx="1269" cy="545"/>
              <a:chOff x="1782" y="1673"/>
              <a:chExt cx="1269" cy="545"/>
            </a:xfrm>
          </p:grpSpPr>
          <p:sp>
            <p:nvSpPr>
              <p:cNvPr id="82" name="Text Box 7"/>
              <p:cNvSpPr txBox="1">
                <a:spLocks noChangeArrowheads="1"/>
              </p:cNvSpPr>
              <p:nvPr/>
            </p:nvSpPr>
            <p:spPr bwMode="auto">
              <a:xfrm>
                <a:off x="2345" y="1673"/>
                <a:ext cx="16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PT" sz="1000" b="1">
                    <a:latin typeface="Times New Roman" pitchFamily="18" charset="0"/>
                  </a:rPr>
                  <a:t>D</a:t>
                </a:r>
                <a:r>
                  <a:rPr lang="pt-PT" sz="1000" b="1" baseline="-25000">
                    <a:latin typeface="Times New Roman" pitchFamily="18" charset="0"/>
                  </a:rPr>
                  <a:t>7-0</a:t>
                </a:r>
              </a:p>
            </p:txBody>
          </p:sp>
          <p:sp>
            <p:nvSpPr>
              <p:cNvPr id="83" name="Text Box 8"/>
              <p:cNvSpPr txBox="1">
                <a:spLocks noChangeArrowheads="1"/>
              </p:cNvSpPr>
              <p:nvPr/>
            </p:nvSpPr>
            <p:spPr bwMode="auto">
              <a:xfrm>
                <a:off x="1802" y="1795"/>
                <a:ext cx="22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PT" sz="1000" b="1">
                    <a:latin typeface="Times New Roman" pitchFamily="18" charset="0"/>
                  </a:rPr>
                  <a:t>Load</a:t>
                </a:r>
              </a:p>
            </p:txBody>
          </p:sp>
          <p:sp>
            <p:nvSpPr>
              <p:cNvPr id="84" name="Text Box 9"/>
              <p:cNvSpPr txBox="1">
                <a:spLocks noChangeArrowheads="1"/>
              </p:cNvSpPr>
              <p:nvPr/>
            </p:nvSpPr>
            <p:spPr bwMode="auto">
              <a:xfrm>
                <a:off x="2144" y="1864"/>
                <a:ext cx="57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PT" sz="1000" b="1">
                    <a:latin typeface="Times New Roman" pitchFamily="18" charset="0"/>
                  </a:rPr>
                  <a:t>4-bits Register  A</a:t>
                </a:r>
              </a:p>
            </p:txBody>
          </p:sp>
          <p:sp>
            <p:nvSpPr>
              <p:cNvPr id="85" name="Text Box 10"/>
              <p:cNvSpPr txBox="1">
                <a:spLocks noChangeArrowheads="1"/>
              </p:cNvSpPr>
              <p:nvPr/>
            </p:nvSpPr>
            <p:spPr bwMode="auto">
              <a:xfrm>
                <a:off x="1795" y="2066"/>
                <a:ext cx="203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PT" sz="1000" b="1">
                    <a:latin typeface="Times New Roman" pitchFamily="18" charset="0"/>
                  </a:rPr>
                  <a:t>Clock</a:t>
                </a:r>
              </a:p>
            </p:txBody>
          </p:sp>
          <p:sp>
            <p:nvSpPr>
              <p:cNvPr id="86" name="Text Box 11"/>
              <p:cNvSpPr txBox="1">
                <a:spLocks noChangeArrowheads="1"/>
              </p:cNvSpPr>
              <p:nvPr/>
            </p:nvSpPr>
            <p:spPr bwMode="auto">
              <a:xfrm>
                <a:off x="2331" y="2098"/>
                <a:ext cx="16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PT" sz="1000" b="1">
                    <a:latin typeface="Times New Roman" pitchFamily="18" charset="0"/>
                  </a:rPr>
                  <a:t>Q</a:t>
                </a:r>
                <a:r>
                  <a:rPr lang="pt-PT" sz="1000" b="1" baseline="-25000">
                    <a:latin typeface="Times New Roman" pitchFamily="18" charset="0"/>
                  </a:rPr>
                  <a:t>3-0</a:t>
                </a:r>
              </a:p>
            </p:txBody>
          </p:sp>
          <p:sp>
            <p:nvSpPr>
              <p:cNvPr id="87" name="Rectangle 12"/>
              <p:cNvSpPr>
                <a:spLocks noChangeArrowheads="1"/>
              </p:cNvSpPr>
              <p:nvPr/>
            </p:nvSpPr>
            <p:spPr bwMode="auto">
              <a:xfrm>
                <a:off x="1782" y="1673"/>
                <a:ext cx="1269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pt-PT"/>
              </a:p>
            </p:txBody>
          </p:sp>
        </p:grpSp>
        <p:sp>
          <p:nvSpPr>
            <p:cNvPr id="9" name="Line 13"/>
            <p:cNvSpPr>
              <a:spLocks noChangeShapeType="1"/>
            </p:cNvSpPr>
            <p:nvPr/>
          </p:nvSpPr>
          <p:spPr bwMode="auto">
            <a:xfrm flipV="1">
              <a:off x="1303" y="2238"/>
              <a:ext cx="0" cy="7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2441" y="1688"/>
              <a:ext cx="1269" cy="545"/>
              <a:chOff x="1782" y="1673"/>
              <a:chExt cx="1269" cy="545"/>
            </a:xfrm>
          </p:grpSpPr>
          <p:sp>
            <p:nvSpPr>
              <p:cNvPr id="76" name="Text Box 15"/>
              <p:cNvSpPr txBox="1">
                <a:spLocks noChangeArrowheads="1"/>
              </p:cNvSpPr>
              <p:nvPr/>
            </p:nvSpPr>
            <p:spPr bwMode="auto">
              <a:xfrm>
                <a:off x="2345" y="1673"/>
                <a:ext cx="16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PT" sz="1000" b="1">
                    <a:latin typeface="Times New Roman" pitchFamily="18" charset="0"/>
                  </a:rPr>
                  <a:t>D</a:t>
                </a:r>
                <a:r>
                  <a:rPr lang="pt-PT" sz="1000" b="1" baseline="-25000">
                    <a:latin typeface="Times New Roman" pitchFamily="18" charset="0"/>
                  </a:rPr>
                  <a:t>7-0</a:t>
                </a:r>
              </a:p>
            </p:txBody>
          </p:sp>
          <p:sp>
            <p:nvSpPr>
              <p:cNvPr id="77" name="Text Box 16"/>
              <p:cNvSpPr txBox="1">
                <a:spLocks noChangeArrowheads="1"/>
              </p:cNvSpPr>
              <p:nvPr/>
            </p:nvSpPr>
            <p:spPr bwMode="auto">
              <a:xfrm>
                <a:off x="1802" y="1795"/>
                <a:ext cx="22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PT" sz="1000" b="1">
                    <a:latin typeface="Times New Roman" pitchFamily="18" charset="0"/>
                  </a:rPr>
                  <a:t>Load</a:t>
                </a:r>
              </a:p>
            </p:txBody>
          </p:sp>
          <p:sp>
            <p:nvSpPr>
              <p:cNvPr id="78" name="Text Box 17"/>
              <p:cNvSpPr txBox="1">
                <a:spLocks noChangeArrowheads="1"/>
              </p:cNvSpPr>
              <p:nvPr/>
            </p:nvSpPr>
            <p:spPr bwMode="auto">
              <a:xfrm>
                <a:off x="2144" y="1864"/>
                <a:ext cx="57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PT" sz="1000" b="1">
                    <a:latin typeface="Times New Roman" pitchFamily="18" charset="0"/>
                  </a:rPr>
                  <a:t>4-bits Register  B</a:t>
                </a:r>
              </a:p>
            </p:txBody>
          </p:sp>
          <p:sp>
            <p:nvSpPr>
              <p:cNvPr id="79" name="Text Box 18"/>
              <p:cNvSpPr txBox="1">
                <a:spLocks noChangeArrowheads="1"/>
              </p:cNvSpPr>
              <p:nvPr/>
            </p:nvSpPr>
            <p:spPr bwMode="auto">
              <a:xfrm>
                <a:off x="1795" y="2066"/>
                <a:ext cx="203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PT" sz="1000" b="1">
                    <a:latin typeface="Times New Roman" pitchFamily="18" charset="0"/>
                  </a:rPr>
                  <a:t>Clock</a:t>
                </a:r>
              </a:p>
            </p:txBody>
          </p:sp>
          <p:sp>
            <p:nvSpPr>
              <p:cNvPr id="80" name="Text Box 19"/>
              <p:cNvSpPr txBox="1">
                <a:spLocks noChangeArrowheads="1"/>
              </p:cNvSpPr>
              <p:nvPr/>
            </p:nvSpPr>
            <p:spPr bwMode="auto">
              <a:xfrm>
                <a:off x="2331" y="2098"/>
                <a:ext cx="16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PT" sz="1000" b="1">
                    <a:latin typeface="Times New Roman" pitchFamily="18" charset="0"/>
                  </a:rPr>
                  <a:t>Q</a:t>
                </a:r>
                <a:r>
                  <a:rPr lang="pt-PT" sz="1000" b="1" baseline="-25000">
                    <a:latin typeface="Times New Roman" pitchFamily="18" charset="0"/>
                  </a:rPr>
                  <a:t>3-0</a:t>
                </a:r>
              </a:p>
            </p:txBody>
          </p:sp>
          <p:sp>
            <p:nvSpPr>
              <p:cNvPr id="81" name="Rectangle 20"/>
              <p:cNvSpPr>
                <a:spLocks noChangeArrowheads="1"/>
              </p:cNvSpPr>
              <p:nvPr/>
            </p:nvSpPr>
            <p:spPr bwMode="auto">
              <a:xfrm>
                <a:off x="1782" y="1673"/>
                <a:ext cx="1269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pt-PT"/>
              </a:p>
            </p:txBody>
          </p:sp>
        </p:grp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 flipV="1">
              <a:off x="3059" y="2237"/>
              <a:ext cx="7" cy="24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3060" y="2599"/>
              <a:ext cx="0" cy="1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H="1">
              <a:off x="2292" y="1864"/>
              <a:ext cx="1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3075" y="1443"/>
              <a:ext cx="0" cy="25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478" y="2144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 flipH="1">
              <a:off x="478" y="2308"/>
              <a:ext cx="18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27"/>
            <p:cNvSpPr>
              <a:spLocks noChangeArrowheads="1"/>
            </p:cNvSpPr>
            <p:nvPr/>
          </p:nvSpPr>
          <p:spPr bwMode="auto">
            <a:xfrm>
              <a:off x="450" y="2281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70" y="1857"/>
              <a:ext cx="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>
              <a:off x="205" y="185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>
              <a:off x="80" y="2307"/>
              <a:ext cx="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>
              <a:off x="200" y="2307"/>
              <a:ext cx="1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32"/>
            <p:cNvSpPr txBox="1">
              <a:spLocks noChangeArrowheads="1"/>
            </p:cNvSpPr>
            <p:nvPr/>
          </p:nvSpPr>
          <p:spPr bwMode="auto">
            <a:xfrm>
              <a:off x="60" y="1735"/>
              <a:ext cx="28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PT" sz="1200" b="1">
                  <a:latin typeface="Times New Roman" pitchFamily="18" charset="0"/>
                </a:rPr>
                <a:t>ALoad</a:t>
              </a:r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2549" y="1380"/>
              <a:ext cx="2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34"/>
            <p:cNvSpPr txBox="1">
              <a:spLocks noChangeArrowheads="1"/>
            </p:cNvSpPr>
            <p:nvPr/>
          </p:nvSpPr>
          <p:spPr bwMode="auto">
            <a:xfrm>
              <a:off x="2206" y="1318"/>
              <a:ext cx="31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PT" sz="1200" b="1">
                  <a:latin typeface="Times New Roman" pitchFamily="18" charset="0"/>
                </a:rPr>
                <a:t>Muxsel</a:t>
              </a:r>
            </a:p>
          </p:txBody>
        </p:sp>
        <p:grpSp>
          <p:nvGrpSpPr>
            <p:cNvPr id="27" name="Group 35"/>
            <p:cNvGrpSpPr>
              <a:grpSpLocks/>
            </p:cNvGrpSpPr>
            <p:nvPr/>
          </p:nvGrpSpPr>
          <p:grpSpPr bwMode="auto">
            <a:xfrm>
              <a:off x="2850" y="1285"/>
              <a:ext cx="435" cy="163"/>
              <a:chOff x="1870" y="1813"/>
              <a:chExt cx="435" cy="163"/>
            </a:xfrm>
          </p:grpSpPr>
          <p:sp>
            <p:nvSpPr>
              <p:cNvPr id="70" name="Line 36"/>
              <p:cNvSpPr>
                <a:spLocks noChangeShapeType="1"/>
              </p:cNvSpPr>
              <p:nvPr/>
            </p:nvSpPr>
            <p:spPr bwMode="auto">
              <a:xfrm>
                <a:off x="1870" y="1821"/>
                <a:ext cx="435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37"/>
              <p:cNvSpPr>
                <a:spLocks noChangeShapeType="1"/>
              </p:cNvSpPr>
              <p:nvPr/>
            </p:nvSpPr>
            <p:spPr bwMode="auto">
              <a:xfrm>
                <a:off x="1876" y="1813"/>
                <a:ext cx="93" cy="163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38"/>
              <p:cNvSpPr>
                <a:spLocks noChangeShapeType="1"/>
              </p:cNvSpPr>
              <p:nvPr/>
            </p:nvSpPr>
            <p:spPr bwMode="auto">
              <a:xfrm>
                <a:off x="1969" y="1976"/>
                <a:ext cx="265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39"/>
              <p:cNvSpPr>
                <a:spLocks noChangeShapeType="1"/>
              </p:cNvSpPr>
              <p:nvPr/>
            </p:nvSpPr>
            <p:spPr bwMode="auto">
              <a:xfrm flipH="1">
                <a:off x="2234" y="1821"/>
                <a:ext cx="70" cy="14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Text Box 40"/>
              <p:cNvSpPr txBox="1">
                <a:spLocks noChangeArrowheads="1"/>
              </p:cNvSpPr>
              <p:nvPr/>
            </p:nvSpPr>
            <p:spPr bwMode="auto">
              <a:xfrm>
                <a:off x="1953" y="1813"/>
                <a:ext cx="6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PT" sz="1200">
                    <a:solidFill>
                      <a:schemeClr val="accent2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5" name="Text Box 41"/>
              <p:cNvSpPr txBox="1">
                <a:spLocks noChangeArrowheads="1"/>
              </p:cNvSpPr>
              <p:nvPr/>
            </p:nvSpPr>
            <p:spPr bwMode="auto">
              <a:xfrm>
                <a:off x="2214" y="1818"/>
                <a:ext cx="6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PT" sz="1200">
                    <a:solidFill>
                      <a:schemeClr val="accent2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28" name="Line 42"/>
            <p:cNvSpPr>
              <a:spLocks noChangeShapeType="1"/>
            </p:cNvSpPr>
            <p:nvPr/>
          </p:nvSpPr>
          <p:spPr bwMode="auto">
            <a:xfrm flipH="1">
              <a:off x="2284" y="2136"/>
              <a:ext cx="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3"/>
            <p:cNvSpPr>
              <a:spLocks noChangeShapeType="1"/>
            </p:cNvSpPr>
            <p:nvPr/>
          </p:nvSpPr>
          <p:spPr bwMode="auto">
            <a:xfrm>
              <a:off x="2284" y="2136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4"/>
            <p:cNvSpPr>
              <a:spLocks noChangeShapeType="1"/>
            </p:cNvSpPr>
            <p:nvPr/>
          </p:nvSpPr>
          <p:spPr bwMode="auto">
            <a:xfrm flipH="1">
              <a:off x="2747" y="1377"/>
              <a:ext cx="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5"/>
            <p:cNvSpPr>
              <a:spLocks noChangeShapeType="1"/>
            </p:cNvSpPr>
            <p:nvPr/>
          </p:nvSpPr>
          <p:spPr bwMode="auto">
            <a:xfrm flipV="1">
              <a:off x="477" y="2145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" name="Group 46"/>
            <p:cNvGrpSpPr>
              <a:grpSpLocks/>
            </p:cNvGrpSpPr>
            <p:nvPr/>
          </p:nvGrpSpPr>
          <p:grpSpPr bwMode="auto">
            <a:xfrm>
              <a:off x="1241" y="1337"/>
              <a:ext cx="196" cy="354"/>
              <a:chOff x="1366" y="1303"/>
              <a:chExt cx="196" cy="354"/>
            </a:xfrm>
          </p:grpSpPr>
          <p:sp>
            <p:nvSpPr>
              <p:cNvPr id="66" name="Line 47"/>
              <p:cNvSpPr>
                <a:spLocks noChangeShapeType="1"/>
              </p:cNvSpPr>
              <p:nvPr/>
            </p:nvSpPr>
            <p:spPr bwMode="auto">
              <a:xfrm>
                <a:off x="1413" y="1485"/>
                <a:ext cx="0" cy="17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48"/>
              <p:cNvSpPr>
                <a:spLocks noChangeShapeType="1"/>
              </p:cNvSpPr>
              <p:nvPr/>
            </p:nvSpPr>
            <p:spPr bwMode="auto">
              <a:xfrm flipV="1">
                <a:off x="1366" y="1513"/>
                <a:ext cx="101" cy="1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Text Box 49"/>
              <p:cNvSpPr txBox="1">
                <a:spLocks noChangeArrowheads="1"/>
              </p:cNvSpPr>
              <p:nvPr/>
            </p:nvSpPr>
            <p:spPr bwMode="auto">
              <a:xfrm>
                <a:off x="1499" y="145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PT" sz="900" b="1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69" name="Line 50"/>
              <p:cNvSpPr>
                <a:spLocks noChangeShapeType="1"/>
              </p:cNvSpPr>
              <p:nvPr/>
            </p:nvSpPr>
            <p:spPr bwMode="auto">
              <a:xfrm>
                <a:off x="1409" y="1303"/>
                <a:ext cx="0" cy="22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" name="Text Box 51"/>
            <p:cNvSpPr txBox="1">
              <a:spLocks noChangeArrowheads="1"/>
            </p:cNvSpPr>
            <p:nvPr/>
          </p:nvSpPr>
          <p:spPr bwMode="auto">
            <a:xfrm>
              <a:off x="1137" y="1192"/>
              <a:ext cx="35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PT" sz="1200" b="1">
                  <a:latin typeface="Times New Roman" pitchFamily="18" charset="0"/>
                </a:rPr>
                <a:t>Input</a:t>
              </a:r>
            </a:p>
          </p:txBody>
        </p:sp>
        <p:sp>
          <p:nvSpPr>
            <p:cNvPr id="34" name="Line 52"/>
            <p:cNvSpPr>
              <a:spLocks noChangeShapeType="1"/>
            </p:cNvSpPr>
            <p:nvPr/>
          </p:nvSpPr>
          <p:spPr bwMode="auto">
            <a:xfrm>
              <a:off x="2942" y="1117"/>
              <a:ext cx="0" cy="1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53"/>
            <p:cNvSpPr>
              <a:spLocks noChangeShapeType="1"/>
            </p:cNvSpPr>
            <p:nvPr/>
          </p:nvSpPr>
          <p:spPr bwMode="auto">
            <a:xfrm flipV="1">
              <a:off x="3028" y="1535"/>
              <a:ext cx="101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54"/>
            <p:cNvSpPr txBox="1">
              <a:spLocks noChangeArrowheads="1"/>
            </p:cNvSpPr>
            <p:nvPr/>
          </p:nvSpPr>
          <p:spPr bwMode="auto">
            <a:xfrm>
              <a:off x="3161" y="1473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PT" sz="9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7" name="Line 55"/>
            <p:cNvSpPr>
              <a:spLocks noChangeShapeType="1"/>
            </p:cNvSpPr>
            <p:nvPr/>
          </p:nvSpPr>
          <p:spPr bwMode="auto">
            <a:xfrm>
              <a:off x="2938" y="1054"/>
              <a:ext cx="8" cy="1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6"/>
            <p:cNvSpPr>
              <a:spLocks noChangeShapeType="1"/>
            </p:cNvSpPr>
            <p:nvPr/>
          </p:nvSpPr>
          <p:spPr bwMode="auto">
            <a:xfrm>
              <a:off x="3214" y="1117"/>
              <a:ext cx="0" cy="1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7"/>
            <p:cNvSpPr>
              <a:spLocks noChangeShapeType="1"/>
            </p:cNvSpPr>
            <p:nvPr/>
          </p:nvSpPr>
          <p:spPr bwMode="auto">
            <a:xfrm flipH="1">
              <a:off x="3210" y="1061"/>
              <a:ext cx="8" cy="1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58"/>
            <p:cNvSpPr txBox="1">
              <a:spLocks noChangeArrowheads="1"/>
            </p:cNvSpPr>
            <p:nvPr/>
          </p:nvSpPr>
          <p:spPr bwMode="auto">
            <a:xfrm>
              <a:off x="2881" y="943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PT" sz="1200" b="1">
                  <a:latin typeface="Times New Roman" pitchFamily="18" charset="0"/>
                </a:rPr>
                <a:t>‘8’</a:t>
              </a:r>
            </a:p>
          </p:txBody>
        </p:sp>
        <p:sp>
          <p:nvSpPr>
            <p:cNvPr id="41" name="Text Box 59"/>
            <p:cNvSpPr txBox="1">
              <a:spLocks noChangeArrowheads="1"/>
            </p:cNvSpPr>
            <p:nvPr/>
          </p:nvSpPr>
          <p:spPr bwMode="auto">
            <a:xfrm>
              <a:off x="3141" y="954"/>
              <a:ext cx="1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PT" sz="1200" b="1">
                  <a:latin typeface="Times New Roman" pitchFamily="18" charset="0"/>
                </a:rPr>
                <a:t>‘13’</a:t>
              </a:r>
            </a:p>
          </p:txBody>
        </p:sp>
        <p:sp>
          <p:nvSpPr>
            <p:cNvPr id="42" name="Line 60"/>
            <p:cNvSpPr>
              <a:spLocks noChangeShapeType="1"/>
            </p:cNvSpPr>
            <p:nvPr/>
          </p:nvSpPr>
          <p:spPr bwMode="auto">
            <a:xfrm>
              <a:off x="2150" y="1863"/>
              <a:ext cx="2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 Box 61"/>
            <p:cNvSpPr txBox="1">
              <a:spLocks noChangeArrowheads="1"/>
            </p:cNvSpPr>
            <p:nvPr/>
          </p:nvSpPr>
          <p:spPr bwMode="auto">
            <a:xfrm>
              <a:off x="2126" y="1729"/>
              <a:ext cx="28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PT" sz="1200" b="1">
                  <a:latin typeface="Times New Roman" pitchFamily="18" charset="0"/>
                </a:rPr>
                <a:t>BLoad</a:t>
              </a:r>
            </a:p>
          </p:txBody>
        </p:sp>
        <p:grpSp>
          <p:nvGrpSpPr>
            <p:cNvPr id="44" name="Group 62"/>
            <p:cNvGrpSpPr>
              <a:grpSpLocks/>
            </p:cNvGrpSpPr>
            <p:nvPr/>
          </p:nvGrpSpPr>
          <p:grpSpPr bwMode="auto">
            <a:xfrm>
              <a:off x="3016" y="2278"/>
              <a:ext cx="196" cy="163"/>
              <a:chOff x="3289" y="1575"/>
              <a:chExt cx="196" cy="163"/>
            </a:xfrm>
          </p:grpSpPr>
          <p:sp>
            <p:nvSpPr>
              <p:cNvPr id="64" name="Line 63"/>
              <p:cNvSpPr>
                <a:spLocks noChangeShapeType="1"/>
              </p:cNvSpPr>
              <p:nvPr/>
            </p:nvSpPr>
            <p:spPr bwMode="auto">
              <a:xfrm flipV="1">
                <a:off x="3289" y="1637"/>
                <a:ext cx="101" cy="1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Text Box 64"/>
              <p:cNvSpPr txBox="1">
                <a:spLocks noChangeArrowheads="1"/>
              </p:cNvSpPr>
              <p:nvPr/>
            </p:nvSpPr>
            <p:spPr bwMode="auto">
              <a:xfrm>
                <a:off x="3422" y="1575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PT" sz="900" b="1">
                    <a:latin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45" name="AutoShape 65"/>
            <p:cNvSpPr>
              <a:spLocks noChangeArrowheads="1"/>
            </p:cNvSpPr>
            <p:nvPr/>
          </p:nvSpPr>
          <p:spPr bwMode="auto">
            <a:xfrm>
              <a:off x="2989" y="2493"/>
              <a:ext cx="148" cy="133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46" name="Text Box 66"/>
            <p:cNvSpPr txBox="1">
              <a:spLocks noChangeArrowheads="1"/>
            </p:cNvSpPr>
            <p:nvPr/>
          </p:nvSpPr>
          <p:spPr bwMode="auto">
            <a:xfrm>
              <a:off x="2877" y="2752"/>
              <a:ext cx="35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PT" sz="1200" b="1">
                  <a:latin typeface="Times New Roman" pitchFamily="18" charset="0"/>
                </a:rPr>
                <a:t>Output</a:t>
              </a:r>
            </a:p>
          </p:txBody>
        </p:sp>
        <p:sp>
          <p:nvSpPr>
            <p:cNvPr id="47" name="Line 67"/>
            <p:cNvSpPr>
              <a:spLocks noChangeShapeType="1"/>
            </p:cNvSpPr>
            <p:nvPr/>
          </p:nvSpPr>
          <p:spPr bwMode="auto">
            <a:xfrm>
              <a:off x="2667" y="2555"/>
              <a:ext cx="2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68"/>
            <p:cNvSpPr>
              <a:spLocks noChangeShapeType="1"/>
            </p:cNvSpPr>
            <p:nvPr/>
          </p:nvSpPr>
          <p:spPr bwMode="auto">
            <a:xfrm flipH="1">
              <a:off x="2865" y="2556"/>
              <a:ext cx="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69"/>
            <p:cNvSpPr txBox="1">
              <a:spLocks noChangeArrowheads="1"/>
            </p:cNvSpPr>
            <p:nvPr/>
          </p:nvSpPr>
          <p:spPr bwMode="auto">
            <a:xfrm>
              <a:off x="2651" y="2418"/>
              <a:ext cx="28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PT" sz="1200" b="1">
                  <a:latin typeface="Times New Roman" pitchFamily="18" charset="0"/>
                </a:rPr>
                <a:t>Out</a:t>
              </a:r>
            </a:p>
          </p:txBody>
        </p:sp>
        <p:grpSp>
          <p:nvGrpSpPr>
            <p:cNvPr id="50" name="Group 70"/>
            <p:cNvGrpSpPr>
              <a:grpSpLocks/>
            </p:cNvGrpSpPr>
            <p:nvPr/>
          </p:nvGrpSpPr>
          <p:grpSpPr bwMode="auto">
            <a:xfrm>
              <a:off x="1253" y="2406"/>
              <a:ext cx="196" cy="163"/>
              <a:chOff x="3289" y="1575"/>
              <a:chExt cx="196" cy="163"/>
            </a:xfrm>
          </p:grpSpPr>
          <p:sp>
            <p:nvSpPr>
              <p:cNvPr id="62" name="Line 71"/>
              <p:cNvSpPr>
                <a:spLocks noChangeShapeType="1"/>
              </p:cNvSpPr>
              <p:nvPr/>
            </p:nvSpPr>
            <p:spPr bwMode="auto">
              <a:xfrm flipV="1">
                <a:off x="3289" y="1637"/>
                <a:ext cx="101" cy="1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Text Box 72"/>
              <p:cNvSpPr txBox="1">
                <a:spLocks noChangeArrowheads="1"/>
              </p:cNvSpPr>
              <p:nvPr/>
            </p:nvSpPr>
            <p:spPr bwMode="auto">
              <a:xfrm>
                <a:off x="3422" y="1575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PT" sz="900" b="1">
                    <a:latin typeface="Times New Roman" pitchFamily="18" charset="0"/>
                  </a:rPr>
                  <a:t>4</a:t>
                </a:r>
              </a:p>
            </p:txBody>
          </p:sp>
        </p:grpSp>
        <p:pic>
          <p:nvPicPr>
            <p:cNvPr id="51" name="Picture 7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26" y="268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Line 74"/>
            <p:cNvSpPr>
              <a:spLocks noChangeShapeType="1"/>
            </p:cNvSpPr>
            <p:nvPr/>
          </p:nvSpPr>
          <p:spPr bwMode="auto">
            <a:xfrm>
              <a:off x="1153" y="2735"/>
              <a:ext cx="1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75"/>
            <p:cNvSpPr>
              <a:spLocks noChangeShapeType="1"/>
            </p:cNvSpPr>
            <p:nvPr/>
          </p:nvSpPr>
          <p:spPr bwMode="auto">
            <a:xfrm>
              <a:off x="1105" y="2883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Oval 76"/>
            <p:cNvSpPr>
              <a:spLocks noChangeArrowheads="1"/>
            </p:cNvSpPr>
            <p:nvPr/>
          </p:nvSpPr>
          <p:spPr bwMode="auto">
            <a:xfrm>
              <a:off x="1105" y="2719"/>
              <a:ext cx="40" cy="4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55" name="Line 77"/>
            <p:cNvSpPr>
              <a:spLocks noChangeShapeType="1"/>
            </p:cNvSpPr>
            <p:nvPr/>
          </p:nvSpPr>
          <p:spPr bwMode="auto">
            <a:xfrm>
              <a:off x="1105" y="2797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1105" y="2815"/>
              <a:ext cx="40" cy="4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57" name="Line 79"/>
            <p:cNvSpPr>
              <a:spLocks noChangeShapeType="1"/>
            </p:cNvSpPr>
            <p:nvPr/>
          </p:nvSpPr>
          <p:spPr bwMode="auto">
            <a:xfrm>
              <a:off x="1144" y="2844"/>
              <a:ext cx="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80"/>
            <p:cNvSpPr>
              <a:spLocks noChangeShapeType="1"/>
            </p:cNvSpPr>
            <p:nvPr/>
          </p:nvSpPr>
          <p:spPr bwMode="auto">
            <a:xfrm flipH="1">
              <a:off x="568" y="2807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1"/>
            <p:cNvSpPr txBox="1">
              <a:spLocks noChangeArrowheads="1"/>
            </p:cNvSpPr>
            <p:nvPr/>
          </p:nvSpPr>
          <p:spPr bwMode="auto">
            <a:xfrm>
              <a:off x="331" y="2743"/>
              <a:ext cx="23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PT" sz="1200" b="1">
                  <a:latin typeface="Times New Roman" pitchFamily="18" charset="0"/>
                </a:rPr>
                <a:t>(A=5)</a:t>
              </a:r>
            </a:p>
          </p:txBody>
        </p:sp>
        <p:sp>
          <p:nvSpPr>
            <p:cNvPr id="60" name="Text Box 82"/>
            <p:cNvSpPr txBox="1">
              <a:spLocks noChangeArrowheads="1"/>
            </p:cNvSpPr>
            <p:nvPr/>
          </p:nvSpPr>
          <p:spPr bwMode="auto">
            <a:xfrm>
              <a:off x="1137" y="2604"/>
              <a:ext cx="11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PT" sz="1200" b="1">
                  <a:latin typeface="Times New Roman" pitchFamily="18" charset="0"/>
                </a:rPr>
                <a:t>A</a:t>
              </a:r>
              <a:r>
                <a:rPr lang="pt-PT" sz="1200" b="1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1" name="Text Box 83"/>
            <p:cNvSpPr txBox="1">
              <a:spLocks noChangeArrowheads="1"/>
            </p:cNvSpPr>
            <p:nvPr/>
          </p:nvSpPr>
          <p:spPr bwMode="auto">
            <a:xfrm>
              <a:off x="1122" y="2878"/>
              <a:ext cx="11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PT" sz="1200" b="1">
                  <a:latin typeface="Times New Roman" pitchFamily="18" charset="0"/>
                </a:rPr>
                <a:t>A</a:t>
              </a:r>
              <a:r>
                <a:rPr lang="pt-PT" sz="1200" b="1" baseline="-25000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88" name="Rectangle 84"/>
          <p:cNvSpPr>
            <a:spLocks noChangeArrowheads="1"/>
          </p:cNvSpPr>
          <p:nvPr/>
        </p:nvSpPr>
        <p:spPr bwMode="auto">
          <a:xfrm>
            <a:off x="6720135" y="1257300"/>
            <a:ext cx="3273425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>
                <a:solidFill>
                  <a:srgbClr val="3F3FFF"/>
                </a:solidFill>
                <a:latin typeface="Times New Roman" pitchFamily="18" charset="0"/>
              </a:rPr>
              <a:t>	Note that by connecting the comparator output directly to the multiplexer input:</a:t>
            </a:r>
          </a:p>
          <a:p>
            <a:pPr marL="914400" lvl="1" indent="-457200">
              <a:spcBef>
                <a:spcPct val="50000"/>
              </a:spcBef>
              <a:buFont typeface="Arial" charset="0"/>
              <a:buAutoNum type="alphaLcParenR"/>
            </a:pPr>
            <a:r>
              <a:rPr lang="en-US" sz="1400" dirty="0">
                <a:solidFill>
                  <a:srgbClr val="3F3FFF"/>
                </a:solidFill>
                <a:latin typeface="Times New Roman" pitchFamily="18" charset="0"/>
              </a:rPr>
              <a:t>The </a:t>
            </a:r>
            <a:r>
              <a:rPr lang="en-US" sz="1400" dirty="0" err="1">
                <a:solidFill>
                  <a:srgbClr val="3F3FFF"/>
                </a:solidFill>
                <a:latin typeface="Times New Roman" pitchFamily="18" charset="0"/>
              </a:rPr>
              <a:t>datapath</a:t>
            </a:r>
            <a:r>
              <a:rPr lang="en-US" sz="1400" dirty="0">
                <a:solidFill>
                  <a:srgbClr val="3F3FFF"/>
                </a:solidFill>
                <a:latin typeface="Times New Roman" pitchFamily="18" charset="0"/>
              </a:rPr>
              <a:t> generates one state signal less</a:t>
            </a:r>
          </a:p>
          <a:p>
            <a:pPr marL="914400" lvl="1" indent="-457200">
              <a:spcBef>
                <a:spcPct val="50000"/>
              </a:spcBef>
              <a:buFont typeface="Arial" charset="0"/>
              <a:buAutoNum type="alphaLcParenR"/>
            </a:pPr>
            <a:r>
              <a:rPr lang="en-US" sz="1400" dirty="0">
                <a:solidFill>
                  <a:srgbClr val="3F3FFF"/>
                </a:solidFill>
                <a:latin typeface="Times New Roman" pitchFamily="18" charset="0"/>
              </a:rPr>
              <a:t> And it would be necessary one control signal less</a:t>
            </a:r>
            <a:endParaRPr lang="pt-PT" sz="1400" dirty="0">
              <a:solidFill>
                <a:srgbClr val="3F3FFF"/>
              </a:solidFill>
              <a:latin typeface="Times New Roman" pitchFamily="18" charset="0"/>
            </a:endParaRPr>
          </a:p>
          <a:p>
            <a:pPr marL="914400" lvl="1" indent="-457200">
              <a:spcBef>
                <a:spcPct val="50000"/>
              </a:spcBef>
              <a:buFontTx/>
              <a:buAutoNum type="alphaLcParenR"/>
            </a:pPr>
            <a:r>
              <a:rPr lang="en-US" sz="1400" dirty="0">
                <a:solidFill>
                  <a:srgbClr val="FF0000"/>
                </a:solidFill>
                <a:latin typeface="Times New Roman" pitchFamily="18" charset="0"/>
              </a:rPr>
              <a:t>However, there are cases where timing problems will arise if state signals are used directly to drive some control signals</a:t>
            </a:r>
            <a:endParaRPr lang="pt-PT" sz="1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89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640454"/>
              </p:ext>
            </p:extLst>
          </p:nvPr>
        </p:nvGraphicFramePr>
        <p:xfrm>
          <a:off x="3988048" y="4837113"/>
          <a:ext cx="5664200" cy="1616076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Control Word</a:t>
                      </a:r>
                    </a:p>
                  </a:txBody>
                  <a:tcPr marT="45738" marB="4573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RT </a:t>
                      </a: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Control Signals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ALoad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Muxsel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BLoad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Out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INPUT A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 = 8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 = 13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OUTPUT B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Rectangle 126"/>
          <p:cNvSpPr>
            <a:spLocks noChangeArrowheads="1"/>
          </p:cNvSpPr>
          <p:nvPr/>
        </p:nvSpPr>
        <p:spPr bwMode="auto">
          <a:xfrm>
            <a:off x="1452810" y="4876800"/>
            <a:ext cx="2438400" cy="1535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71475" indent="-371475">
              <a:spcBef>
                <a:spcPct val="20000"/>
              </a:spcBef>
            </a:pPr>
            <a:r>
              <a:rPr lang="pt-PT" sz="1050" b="1" dirty="0">
                <a:solidFill>
                  <a:srgbClr val="FF0000"/>
                </a:solidFill>
              </a:rPr>
              <a:t>		</a:t>
            </a:r>
            <a:r>
              <a:rPr lang="pt-PT" sz="1000" b="1" dirty="0" smtClean="0">
                <a:solidFill>
                  <a:srgbClr val="FF0000"/>
                </a:solidFill>
              </a:rPr>
              <a:t>1   </a:t>
            </a:r>
            <a:r>
              <a:rPr lang="pt-PT" sz="1100" b="1" dirty="0" smtClean="0">
                <a:solidFill>
                  <a:schemeClr val="accent2"/>
                </a:solidFill>
              </a:rPr>
              <a:t>INPUT </a:t>
            </a:r>
            <a:r>
              <a:rPr lang="pt-PT" sz="1100" b="1" dirty="0">
                <a:solidFill>
                  <a:schemeClr val="accent2"/>
                </a:solidFill>
              </a:rPr>
              <a:t>A</a:t>
            </a:r>
          </a:p>
          <a:p>
            <a:pPr marL="371475" indent="-371475">
              <a:spcBef>
                <a:spcPct val="20000"/>
              </a:spcBef>
            </a:pPr>
            <a:r>
              <a:rPr lang="pt-PT" sz="1100" b="1" dirty="0">
                <a:solidFill>
                  <a:schemeClr val="accent2"/>
                </a:solidFill>
              </a:rPr>
              <a:t>		</a:t>
            </a:r>
            <a:r>
              <a:rPr lang="pt-PT" sz="1000" b="1" dirty="0" smtClean="0">
                <a:solidFill>
                  <a:srgbClr val="FF0000"/>
                </a:solidFill>
              </a:rPr>
              <a:t>2   </a:t>
            </a:r>
            <a:r>
              <a:rPr lang="pt-PT" sz="1100" b="1" dirty="0" smtClean="0">
                <a:solidFill>
                  <a:schemeClr val="accent2"/>
                </a:solidFill>
              </a:rPr>
              <a:t>IF </a:t>
            </a:r>
            <a:r>
              <a:rPr lang="pt-PT" sz="1100" b="1" dirty="0">
                <a:solidFill>
                  <a:schemeClr val="accent2"/>
                </a:solidFill>
              </a:rPr>
              <a:t>(A = 5) THEN</a:t>
            </a:r>
          </a:p>
          <a:p>
            <a:pPr marL="371475" indent="-371475">
              <a:spcBef>
                <a:spcPct val="20000"/>
              </a:spcBef>
            </a:pPr>
            <a:r>
              <a:rPr lang="pt-PT" sz="1100" b="1" dirty="0">
                <a:solidFill>
                  <a:schemeClr val="accent2"/>
                </a:solidFill>
              </a:rPr>
              <a:t>		</a:t>
            </a:r>
            <a:r>
              <a:rPr lang="pt-PT" sz="1000" b="1" dirty="0" smtClean="0">
                <a:solidFill>
                  <a:srgbClr val="FF0000"/>
                </a:solidFill>
              </a:rPr>
              <a:t>3</a:t>
            </a:r>
            <a:r>
              <a:rPr lang="pt-PT" sz="1100" b="1" dirty="0" smtClean="0">
                <a:solidFill>
                  <a:schemeClr val="accent2"/>
                </a:solidFill>
              </a:rPr>
              <a:t>      B </a:t>
            </a:r>
            <a:r>
              <a:rPr lang="pt-PT" sz="1100" b="1" dirty="0">
                <a:solidFill>
                  <a:schemeClr val="accent2"/>
                </a:solidFill>
              </a:rPr>
              <a:t>= 8</a:t>
            </a:r>
          </a:p>
          <a:p>
            <a:pPr marL="371475" indent="-371475">
              <a:spcBef>
                <a:spcPct val="20000"/>
              </a:spcBef>
            </a:pPr>
            <a:r>
              <a:rPr lang="pt-PT" sz="1100" b="1" dirty="0">
                <a:solidFill>
                  <a:schemeClr val="accent2"/>
                </a:solidFill>
              </a:rPr>
              <a:t>		</a:t>
            </a:r>
            <a:r>
              <a:rPr lang="pt-PT" sz="1000" dirty="0" smtClean="0">
                <a:solidFill>
                  <a:srgbClr val="FF0000"/>
                </a:solidFill>
              </a:rPr>
              <a:t>4   </a:t>
            </a:r>
            <a:r>
              <a:rPr lang="pt-PT" sz="1100" b="1" dirty="0" smtClean="0">
                <a:solidFill>
                  <a:schemeClr val="accent2"/>
                </a:solidFill>
              </a:rPr>
              <a:t>ELSE</a:t>
            </a:r>
            <a:endParaRPr lang="pt-PT" sz="1100" b="1" dirty="0">
              <a:solidFill>
                <a:schemeClr val="accent2"/>
              </a:solidFill>
            </a:endParaRPr>
          </a:p>
          <a:p>
            <a:pPr marL="371475" indent="-371475">
              <a:spcBef>
                <a:spcPct val="20000"/>
              </a:spcBef>
            </a:pPr>
            <a:r>
              <a:rPr lang="pt-PT" sz="1100" b="1" dirty="0">
                <a:solidFill>
                  <a:schemeClr val="accent2"/>
                </a:solidFill>
              </a:rPr>
              <a:t>	</a:t>
            </a:r>
            <a:r>
              <a:rPr lang="pt-PT" sz="1000" b="1" dirty="0">
                <a:solidFill>
                  <a:schemeClr val="accent2"/>
                </a:solidFill>
              </a:rPr>
              <a:t>	</a:t>
            </a:r>
            <a:r>
              <a:rPr lang="pt-PT" sz="1000" b="1" dirty="0" smtClean="0">
                <a:solidFill>
                  <a:srgbClr val="FF0000"/>
                </a:solidFill>
              </a:rPr>
              <a:t>5</a:t>
            </a:r>
            <a:r>
              <a:rPr lang="pt-PT" sz="1100" b="1" dirty="0" smtClean="0">
                <a:solidFill>
                  <a:schemeClr val="accent2"/>
                </a:solidFill>
              </a:rPr>
              <a:t>      B </a:t>
            </a:r>
            <a:r>
              <a:rPr lang="pt-PT" sz="1100" b="1" dirty="0">
                <a:solidFill>
                  <a:schemeClr val="accent2"/>
                </a:solidFill>
              </a:rPr>
              <a:t>= 13</a:t>
            </a:r>
          </a:p>
          <a:p>
            <a:pPr marL="371475" indent="-371475">
              <a:spcBef>
                <a:spcPct val="20000"/>
              </a:spcBef>
            </a:pPr>
            <a:r>
              <a:rPr lang="pt-PT" sz="1100" b="1" dirty="0">
                <a:solidFill>
                  <a:schemeClr val="accent2"/>
                </a:solidFill>
              </a:rPr>
              <a:t>		</a:t>
            </a:r>
            <a:r>
              <a:rPr lang="pt-PT" sz="1000" b="1" dirty="0" smtClean="0">
                <a:solidFill>
                  <a:srgbClr val="FF0000"/>
                </a:solidFill>
              </a:rPr>
              <a:t>6   </a:t>
            </a:r>
            <a:r>
              <a:rPr lang="pt-PT" sz="1100" b="1" dirty="0" smtClean="0">
                <a:solidFill>
                  <a:schemeClr val="accent2"/>
                </a:solidFill>
              </a:rPr>
              <a:t>END </a:t>
            </a:r>
            <a:r>
              <a:rPr lang="pt-PT" sz="1100" b="1" dirty="0">
                <a:solidFill>
                  <a:schemeClr val="accent2"/>
                </a:solidFill>
              </a:rPr>
              <a:t>IF</a:t>
            </a:r>
          </a:p>
          <a:p>
            <a:pPr marL="371475" indent="-371475">
              <a:spcBef>
                <a:spcPct val="20000"/>
              </a:spcBef>
            </a:pPr>
            <a:r>
              <a:rPr lang="pt-PT" sz="1100" b="1" dirty="0">
                <a:solidFill>
                  <a:schemeClr val="accent2"/>
                </a:solidFill>
              </a:rPr>
              <a:t>	</a:t>
            </a:r>
            <a:r>
              <a:rPr lang="pt-PT" sz="800" b="1" dirty="0">
                <a:solidFill>
                  <a:srgbClr val="FF0000"/>
                </a:solidFill>
              </a:rPr>
              <a:t>	</a:t>
            </a:r>
            <a:r>
              <a:rPr lang="pt-PT" sz="1000" b="1" dirty="0" smtClean="0">
                <a:solidFill>
                  <a:srgbClr val="FF0000"/>
                </a:solidFill>
              </a:rPr>
              <a:t>7   </a:t>
            </a:r>
            <a:r>
              <a:rPr lang="pt-PT" sz="1100" b="1" dirty="0" smtClean="0">
                <a:solidFill>
                  <a:schemeClr val="accent2"/>
                </a:solidFill>
              </a:rPr>
              <a:t>OUTPUT </a:t>
            </a:r>
            <a:r>
              <a:rPr lang="pt-PT" sz="1100" b="1" dirty="0">
                <a:solidFill>
                  <a:schemeClr val="accent2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5093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/>
          <a:lstStyle/>
          <a:p>
            <a:pPr algn="ctr"/>
            <a:r>
              <a:rPr lang="pt-PT" dirty="0"/>
              <a:t/>
            </a:r>
            <a:br>
              <a:rPr lang="pt-PT" dirty="0"/>
            </a:br>
            <a:r>
              <a:rPr lang="pt-PT" b="1" dirty="0" err="1" smtClean="0"/>
              <a:t>Datapath</a:t>
            </a:r>
            <a:r>
              <a:rPr lang="pt-PT" b="1" dirty="0" smtClean="0"/>
              <a:t>: interface</a:t>
            </a:r>
            <a:endParaRPr lang="en-US" b="1" noProof="0" dirty="0"/>
          </a:p>
        </p:txBody>
      </p:sp>
      <p:sp>
        <p:nvSpPr>
          <p:cNvPr id="5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1280592" y="1412776"/>
            <a:ext cx="8280920" cy="5328591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</p:txBody>
      </p:sp>
      <p:sp>
        <p:nvSpPr>
          <p:cNvPr id="11" name="Marcador de Posição do Texto 1"/>
          <p:cNvSpPr txBox="1">
            <a:spLocks/>
          </p:cNvSpPr>
          <p:nvPr/>
        </p:nvSpPr>
        <p:spPr>
          <a:xfrm>
            <a:off x="1432992" y="1565176"/>
            <a:ext cx="8280920" cy="532859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pPr lvl="1" algn="just"/>
            <a:endParaRPr lang="en-US" kern="0" dirty="0" smtClean="0"/>
          </a:p>
          <a:p>
            <a:pPr lvl="1" algn="just"/>
            <a:endParaRPr lang="en-US" kern="0" dirty="0" smtClean="0"/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993" y="1988840"/>
            <a:ext cx="5024438" cy="376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993" y="3677547"/>
            <a:ext cx="22479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Bent Arrow 6"/>
          <p:cNvSpPr/>
          <p:nvPr/>
        </p:nvSpPr>
        <p:spPr>
          <a:xfrm rot="5400000">
            <a:off x="7481268" y="1977134"/>
            <a:ext cx="813816" cy="2367166"/>
          </a:xfrm>
          <a:prstGeom prst="ben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create in  Verilog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9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/>
          <a:lstStyle/>
          <a:p>
            <a:pPr algn="ctr"/>
            <a:r>
              <a:rPr lang="pt-PT" dirty="0"/>
              <a:t/>
            </a:r>
            <a:br>
              <a:rPr lang="pt-PT" dirty="0"/>
            </a:br>
            <a:r>
              <a:rPr lang="pt-PT" b="1" dirty="0" err="1" smtClean="0"/>
              <a:t>Datapath</a:t>
            </a:r>
            <a:r>
              <a:rPr lang="pt-PT" b="1" dirty="0" smtClean="0"/>
              <a:t>: </a:t>
            </a:r>
            <a:r>
              <a:rPr lang="en-US" b="1" dirty="0"/>
              <a:t>internal logic</a:t>
            </a:r>
            <a:endParaRPr lang="en-US" b="1" noProof="0" dirty="0"/>
          </a:p>
        </p:txBody>
      </p:sp>
      <p:sp>
        <p:nvSpPr>
          <p:cNvPr id="5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1280592" y="1412776"/>
            <a:ext cx="8280920" cy="5328591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</p:txBody>
      </p:sp>
      <p:sp>
        <p:nvSpPr>
          <p:cNvPr id="11" name="Marcador de Posição do Texto 1"/>
          <p:cNvSpPr txBox="1">
            <a:spLocks/>
          </p:cNvSpPr>
          <p:nvPr/>
        </p:nvSpPr>
        <p:spPr>
          <a:xfrm>
            <a:off x="1432992" y="1565176"/>
            <a:ext cx="8280920" cy="532859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pPr lvl="1" algn="just"/>
            <a:endParaRPr lang="en-US" kern="0" dirty="0" smtClean="0"/>
          </a:p>
          <a:p>
            <a:pPr lvl="1" algn="just"/>
            <a:endParaRPr lang="en-US" kern="0" dirty="0" smtClean="0"/>
          </a:p>
        </p:txBody>
      </p:sp>
      <p:graphicFrame>
        <p:nvGraphicFramePr>
          <p:cNvPr id="8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86624"/>
              </p:ext>
            </p:extLst>
          </p:nvPr>
        </p:nvGraphicFramePr>
        <p:xfrm>
          <a:off x="2671416" y="4287416"/>
          <a:ext cx="4800600" cy="1369679"/>
        </p:xfrm>
        <a:graphic>
          <a:graphicData uri="http://schemas.openxmlformats.org/drawingml/2006/table">
            <a:tbl>
              <a:tblPr/>
              <a:tblGrid>
                <a:gridCol w="1377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25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Control Word</a:t>
                      </a:r>
                    </a:p>
                  </a:txBody>
                  <a:tcPr marL="77498" marR="77498" marT="38764" marB="3876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RT </a:t>
                      </a: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</a:p>
                  </a:txBody>
                  <a:tcPr marL="77498" marR="77498" marT="38764" marB="38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Control Signals</a:t>
                      </a:r>
                    </a:p>
                  </a:txBody>
                  <a:tcPr marL="77498" marR="77498" marT="38764" marB="38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7498" marR="77498" marT="38764" marB="3876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7498" marR="77498" marT="38764" marB="38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ALoad</a:t>
                      </a:r>
                    </a:p>
                  </a:txBody>
                  <a:tcPr marL="77498" marR="77498" marT="38764" marB="38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Muxsel</a:t>
                      </a:r>
                    </a:p>
                  </a:txBody>
                  <a:tcPr marL="77498" marR="77498" marT="38764" marB="38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BLoad</a:t>
                      </a:r>
                    </a:p>
                  </a:txBody>
                  <a:tcPr marL="77498" marR="77498" marT="38764" marB="38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Out</a:t>
                      </a:r>
                    </a:p>
                  </a:txBody>
                  <a:tcPr marL="77498" marR="77498" marT="38764" marB="38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5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7498" marR="77498" marT="38764" marB="387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INPUT A</a:t>
                      </a:r>
                    </a:p>
                  </a:txBody>
                  <a:tcPr marL="77498" marR="77498" marT="38764" marB="38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7498" marR="77498" marT="38764" marB="38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77498" marR="77498" marT="38764" marB="38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7498" marR="77498" marT="38764" marB="38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7498" marR="77498" marT="38764" marB="38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5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77498" marR="77498" marT="38764" marB="387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B = 8</a:t>
                      </a:r>
                    </a:p>
                  </a:txBody>
                  <a:tcPr marL="77498" marR="77498" marT="38764" marB="38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7498" marR="77498" marT="38764" marB="38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7498" marR="77498" marT="38764" marB="38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7498" marR="77498" marT="38764" marB="38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7498" marR="77498" marT="38764" marB="38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5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77498" marR="77498" marT="38764" marB="387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B = 13</a:t>
                      </a:r>
                    </a:p>
                  </a:txBody>
                  <a:tcPr marL="77498" marR="77498" marT="38764" marB="38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7498" marR="77498" marT="38764" marB="38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7498" marR="77498" marT="38764" marB="38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7498" marR="77498" marT="38764" marB="38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7498" marR="77498" marT="38764" marB="38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5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77498" marR="77498" marT="38764" marB="387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OUTPUT B</a:t>
                      </a:r>
                    </a:p>
                  </a:txBody>
                  <a:tcPr marL="77498" marR="77498" marT="38764" marB="38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7498" marR="77498" marT="38764" marB="38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77498" marR="77498" marT="38764" marB="38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7498" marR="77498" marT="38764" marB="38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7498" marR="77498" marT="38764" marB="38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28" y="1772816"/>
            <a:ext cx="5624512" cy="2174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360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/>
          <a:lstStyle/>
          <a:p>
            <a:pPr algn="ctr"/>
            <a:r>
              <a:rPr lang="pt-PT" dirty="0"/>
              <a:t/>
            </a:r>
            <a:br>
              <a:rPr lang="pt-PT" dirty="0"/>
            </a:br>
            <a:r>
              <a:rPr lang="pt-PT" b="1" dirty="0" err="1" smtClean="0"/>
              <a:t>Datapath</a:t>
            </a:r>
            <a:r>
              <a:rPr lang="pt-PT" b="1" dirty="0" smtClean="0"/>
              <a:t>: </a:t>
            </a:r>
            <a:r>
              <a:rPr lang="en-US" b="1" dirty="0"/>
              <a:t>internal logic</a:t>
            </a:r>
            <a:endParaRPr lang="en-US" b="1" noProof="0" dirty="0"/>
          </a:p>
        </p:txBody>
      </p:sp>
      <p:sp>
        <p:nvSpPr>
          <p:cNvPr id="5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1280592" y="1412776"/>
            <a:ext cx="8280920" cy="5328591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</p:txBody>
      </p:sp>
      <p:sp>
        <p:nvSpPr>
          <p:cNvPr id="11" name="Marcador de Posição do Texto 1"/>
          <p:cNvSpPr txBox="1">
            <a:spLocks/>
          </p:cNvSpPr>
          <p:nvPr/>
        </p:nvSpPr>
        <p:spPr>
          <a:xfrm>
            <a:off x="1432992" y="1565176"/>
            <a:ext cx="8280920" cy="532859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pPr lvl="1" algn="just"/>
            <a:endParaRPr lang="en-US" kern="0" dirty="0" smtClean="0"/>
          </a:p>
          <a:p>
            <a:pPr lvl="1" algn="just"/>
            <a:endParaRPr lang="en-US" kern="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227" y="1587415"/>
            <a:ext cx="4143375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233828"/>
              </p:ext>
            </p:extLst>
          </p:nvPr>
        </p:nvGraphicFramePr>
        <p:xfrm>
          <a:off x="3093782" y="4864015"/>
          <a:ext cx="4769020" cy="1373454"/>
        </p:xfrm>
        <a:graphic>
          <a:graphicData uri="http://schemas.openxmlformats.org/drawingml/2006/table">
            <a:tbl>
              <a:tblPr/>
              <a:tblGrid>
                <a:gridCol w="136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3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Control Word</a:t>
                      </a:r>
                    </a:p>
                  </a:txBody>
                  <a:tcPr marL="76989" marR="76989" marT="38510" marB="3851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RT </a:t>
                      </a: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</a:p>
                  </a:txBody>
                  <a:tcPr marL="76989" marR="76989" marT="38510" marB="38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Control Signals</a:t>
                      </a:r>
                    </a:p>
                  </a:txBody>
                  <a:tcPr marL="76989" marR="76989" marT="38510" marB="38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6989" marR="76989" marT="38510" marB="3851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6989" marR="76989" marT="38510" marB="38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ALoad</a:t>
                      </a:r>
                    </a:p>
                  </a:txBody>
                  <a:tcPr marL="76989" marR="76989" marT="38510" marB="38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Muxsel</a:t>
                      </a:r>
                    </a:p>
                  </a:txBody>
                  <a:tcPr marL="76989" marR="76989" marT="38510" marB="38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BLoad</a:t>
                      </a:r>
                    </a:p>
                  </a:txBody>
                  <a:tcPr marL="76989" marR="76989" marT="38510" marB="38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Out</a:t>
                      </a:r>
                    </a:p>
                  </a:txBody>
                  <a:tcPr marL="76989" marR="76989" marT="38510" marB="38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6989" marR="76989" marT="38510" marB="385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INPUT A</a:t>
                      </a:r>
                    </a:p>
                  </a:txBody>
                  <a:tcPr marL="76989" marR="76989" marT="38510" marB="38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6989" marR="76989" marT="38510" marB="38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76989" marR="76989" marT="38510" marB="38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6989" marR="76989" marT="38510" marB="38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6989" marR="76989" marT="38510" marB="38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76989" marR="76989" marT="38510" marB="385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 = 8</a:t>
                      </a:r>
                    </a:p>
                  </a:txBody>
                  <a:tcPr marL="76989" marR="76989" marT="38510" marB="38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6989" marR="76989" marT="38510" marB="38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6989" marR="76989" marT="38510" marB="38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6989" marR="76989" marT="38510" marB="38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6989" marR="76989" marT="38510" marB="38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76989" marR="76989" marT="38510" marB="385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 = 13</a:t>
                      </a:r>
                    </a:p>
                  </a:txBody>
                  <a:tcPr marL="76989" marR="76989" marT="38510" marB="38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6989" marR="76989" marT="38510" marB="38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6989" marR="76989" marT="38510" marB="38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6989" marR="76989" marT="38510" marB="38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6989" marR="76989" marT="38510" marB="38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76989" marR="76989" marT="38510" marB="385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OUTPUT B</a:t>
                      </a:r>
                    </a:p>
                  </a:txBody>
                  <a:tcPr marL="76989" marR="76989" marT="38510" marB="38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6989" marR="76989" marT="38510" marB="38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76989" marR="76989" marT="38510" marB="38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6989" marR="76989" marT="38510" marB="38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6989" marR="76989" marT="38510" marB="38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662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/>
          <a:lstStyle/>
          <a:p>
            <a:pPr algn="ctr"/>
            <a:r>
              <a:rPr lang="pt-PT" dirty="0"/>
              <a:t/>
            </a:r>
            <a:br>
              <a:rPr lang="pt-PT" dirty="0"/>
            </a:br>
            <a:r>
              <a:rPr lang="pt-PT" b="1" dirty="0" err="1" smtClean="0"/>
              <a:t>Datapath</a:t>
            </a:r>
            <a:r>
              <a:rPr lang="pt-PT" b="1" dirty="0" smtClean="0"/>
              <a:t>: </a:t>
            </a:r>
            <a:r>
              <a:rPr lang="en-US" b="1" dirty="0"/>
              <a:t>internal logic</a:t>
            </a:r>
            <a:endParaRPr lang="en-US" b="1" noProof="0" dirty="0"/>
          </a:p>
        </p:txBody>
      </p:sp>
      <p:sp>
        <p:nvSpPr>
          <p:cNvPr id="5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1280592" y="1412776"/>
            <a:ext cx="8280920" cy="5328591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</p:txBody>
      </p:sp>
      <p:sp>
        <p:nvSpPr>
          <p:cNvPr id="11" name="Marcador de Posição do Texto 1"/>
          <p:cNvSpPr txBox="1">
            <a:spLocks/>
          </p:cNvSpPr>
          <p:nvPr/>
        </p:nvSpPr>
        <p:spPr>
          <a:xfrm>
            <a:off x="1432992" y="1565176"/>
            <a:ext cx="8280920" cy="532859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pPr lvl="1" algn="just"/>
            <a:endParaRPr lang="en-US" kern="0" dirty="0" smtClean="0"/>
          </a:p>
          <a:p>
            <a:pPr lvl="1" algn="just"/>
            <a:endParaRPr lang="en-US" kern="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28" y="1844824"/>
            <a:ext cx="5562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792088"/>
              </p:ext>
            </p:extLst>
          </p:nvPr>
        </p:nvGraphicFramePr>
        <p:xfrm>
          <a:off x="2517305" y="4588024"/>
          <a:ext cx="5664200" cy="1616076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Control Word</a:t>
                      </a:r>
                    </a:p>
                  </a:txBody>
                  <a:tcPr marT="45738" marB="4573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RT </a:t>
                      </a: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Control Signals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ALoad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Muxsel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BLoad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Out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INPUT A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B = 8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B = 13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OUTPUT B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51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/>
              <a:t>Data path </a:t>
            </a:r>
          </a:p>
          <a:p>
            <a:pPr>
              <a:lnSpc>
                <a:spcPct val="150000"/>
              </a:lnSpc>
            </a:pPr>
            <a:r>
              <a:rPr lang="en-US" dirty="0"/>
              <a:t>Control Unit</a:t>
            </a:r>
          </a:p>
          <a:p>
            <a:pPr>
              <a:lnSpc>
                <a:spcPct val="150000"/>
              </a:lnSpc>
            </a:pPr>
            <a:r>
              <a:rPr lang="en-US" dirty="0"/>
              <a:t>Control unit + Data path</a:t>
            </a:r>
          </a:p>
          <a:p>
            <a:pPr>
              <a:lnSpc>
                <a:spcPct val="150000"/>
              </a:lnSpc>
            </a:pPr>
            <a:r>
              <a:rPr lang="en-US" dirty="0"/>
              <a:t>Simulation</a:t>
            </a:r>
          </a:p>
          <a:p>
            <a:pPr>
              <a:lnSpc>
                <a:spcPct val="150000"/>
              </a:lnSpc>
            </a:pPr>
            <a:r>
              <a:rPr lang="en-US" dirty="0"/>
              <a:t>On real Hardware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noProof="0" dirty="0" smtClean="0"/>
              <a:t>Outline</a:t>
            </a:r>
            <a:endParaRPr lang="en-US" b="1" noProof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/>
          <a:lstStyle/>
          <a:p>
            <a:pPr algn="ctr"/>
            <a:r>
              <a:rPr lang="pt-PT" dirty="0"/>
              <a:t/>
            </a:r>
            <a:br>
              <a:rPr lang="pt-PT" dirty="0"/>
            </a:br>
            <a:r>
              <a:rPr lang="pt-PT" b="1" dirty="0" err="1" smtClean="0"/>
              <a:t>Datapath</a:t>
            </a:r>
            <a:r>
              <a:rPr lang="pt-PT" b="1" dirty="0" smtClean="0"/>
              <a:t>: </a:t>
            </a:r>
            <a:r>
              <a:rPr lang="en-US" b="1" dirty="0"/>
              <a:t>internal logic</a:t>
            </a:r>
            <a:endParaRPr lang="en-US" b="1" noProof="0" dirty="0"/>
          </a:p>
        </p:txBody>
      </p:sp>
      <p:sp>
        <p:nvSpPr>
          <p:cNvPr id="5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1280592" y="1412776"/>
            <a:ext cx="8280920" cy="5328591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</p:txBody>
      </p:sp>
      <p:sp>
        <p:nvSpPr>
          <p:cNvPr id="11" name="Marcador de Posição do Texto 1"/>
          <p:cNvSpPr txBox="1">
            <a:spLocks/>
          </p:cNvSpPr>
          <p:nvPr/>
        </p:nvSpPr>
        <p:spPr>
          <a:xfrm>
            <a:off x="1432992" y="1565176"/>
            <a:ext cx="8280920" cy="532859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pPr lvl="1" algn="just"/>
            <a:endParaRPr lang="en-US" kern="0" dirty="0" smtClean="0"/>
          </a:p>
          <a:p>
            <a:pPr lvl="1" algn="just"/>
            <a:endParaRPr lang="en-US" kern="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896" y="2348880"/>
            <a:ext cx="258127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308" y="4025280"/>
            <a:ext cx="36004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226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>
            <a:normAutofit/>
          </a:bodyPr>
          <a:lstStyle/>
          <a:p>
            <a:pPr algn="ctr"/>
            <a:r>
              <a:rPr lang="pt-PT" b="1" dirty="0" err="1" smtClean="0"/>
              <a:t>Datapath</a:t>
            </a:r>
            <a:r>
              <a:rPr lang="pt-PT" b="1" dirty="0" smtClean="0"/>
              <a:t>: interface &amp;</a:t>
            </a:r>
            <a:br>
              <a:rPr lang="pt-PT" b="1" dirty="0" smtClean="0"/>
            </a:br>
            <a:r>
              <a:rPr lang="pt-PT" b="1" dirty="0" smtClean="0"/>
              <a:t> </a:t>
            </a:r>
            <a:r>
              <a:rPr lang="en-US" b="1" dirty="0"/>
              <a:t>internal logic</a:t>
            </a:r>
            <a:endParaRPr lang="en-US" b="1" noProof="0" dirty="0"/>
          </a:p>
        </p:txBody>
      </p:sp>
      <p:sp>
        <p:nvSpPr>
          <p:cNvPr id="5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1280592" y="1412776"/>
            <a:ext cx="8280920" cy="5328591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</p:txBody>
      </p:sp>
      <p:sp>
        <p:nvSpPr>
          <p:cNvPr id="11" name="Marcador de Posição do Texto 1"/>
          <p:cNvSpPr txBox="1">
            <a:spLocks/>
          </p:cNvSpPr>
          <p:nvPr/>
        </p:nvSpPr>
        <p:spPr>
          <a:xfrm>
            <a:off x="1432992" y="1565176"/>
            <a:ext cx="8280920" cy="532859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pPr lvl="1" algn="just"/>
            <a:endParaRPr lang="en-US" kern="0" dirty="0" smtClean="0"/>
          </a:p>
          <a:p>
            <a:pPr lvl="1" algn="just"/>
            <a:endParaRPr lang="en-US" kern="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003" y="1565176"/>
            <a:ext cx="2112098" cy="230188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948" y="3990309"/>
            <a:ext cx="7011008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54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/>
          <a:lstStyle/>
          <a:p>
            <a:pPr algn="ctr"/>
            <a:r>
              <a:rPr lang="pt-PT" b="1" dirty="0" err="1" smtClean="0"/>
              <a:t>Control</a:t>
            </a:r>
            <a:r>
              <a:rPr lang="pt-PT" b="1" dirty="0" smtClean="0"/>
              <a:t> </a:t>
            </a:r>
            <a:r>
              <a:rPr lang="pt-PT" b="1" dirty="0" err="1" smtClean="0"/>
              <a:t>unit</a:t>
            </a:r>
            <a:endParaRPr lang="en-US" b="1" noProof="0" dirty="0"/>
          </a:p>
        </p:txBody>
      </p:sp>
      <p:sp>
        <p:nvSpPr>
          <p:cNvPr id="5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1280592" y="1412776"/>
            <a:ext cx="8280920" cy="5328591"/>
          </a:xfrm>
        </p:spPr>
        <p:txBody>
          <a:bodyPr>
            <a:normAutofit/>
          </a:bodyPr>
          <a:lstStyle/>
          <a:p>
            <a:r>
              <a:rPr lang="en-US" dirty="0" smtClean="0"/>
              <a:t>Open the </a:t>
            </a:r>
            <a:r>
              <a:rPr lang="en-US" dirty="0" err="1" smtClean="0"/>
              <a:t>ctrlunit.v</a:t>
            </a:r>
            <a:r>
              <a:rPr lang="en-US" dirty="0" smtClean="0"/>
              <a:t> </a:t>
            </a:r>
            <a:r>
              <a:rPr lang="en-US" dirty="0" smtClean="0"/>
              <a:t>file and examine it carefully:</a:t>
            </a:r>
          </a:p>
          <a:p>
            <a:pPr marL="457200" lvl="1" indent="0" algn="just">
              <a:buNone/>
            </a:pPr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14" y="1916832"/>
            <a:ext cx="6106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13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>
            <a:normAutofit/>
          </a:bodyPr>
          <a:lstStyle/>
          <a:p>
            <a:pPr algn="ctr"/>
            <a:r>
              <a:rPr lang="pt-PT" b="1" dirty="0" err="1" smtClean="0"/>
              <a:t>Control</a:t>
            </a:r>
            <a:r>
              <a:rPr lang="pt-PT" b="1" dirty="0" smtClean="0"/>
              <a:t> </a:t>
            </a:r>
            <a:r>
              <a:rPr lang="pt-PT" b="1" dirty="0" err="1" smtClean="0"/>
              <a:t>unit</a:t>
            </a:r>
            <a:endParaRPr lang="en-US" b="1" noProof="0" dirty="0"/>
          </a:p>
        </p:txBody>
      </p:sp>
      <p:sp>
        <p:nvSpPr>
          <p:cNvPr id="5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1280592" y="1412776"/>
            <a:ext cx="8280920" cy="5328591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</p:txBody>
      </p:sp>
      <p:sp>
        <p:nvSpPr>
          <p:cNvPr id="11" name="Marcador de Posição do Texto 1"/>
          <p:cNvSpPr txBox="1">
            <a:spLocks/>
          </p:cNvSpPr>
          <p:nvPr/>
        </p:nvSpPr>
        <p:spPr>
          <a:xfrm>
            <a:off x="1432992" y="1565176"/>
            <a:ext cx="8280920" cy="532859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pPr lvl="1" algn="just"/>
            <a:endParaRPr lang="en-US" kern="0" dirty="0" smtClean="0"/>
          </a:p>
          <a:p>
            <a:pPr lvl="1" algn="just"/>
            <a:endParaRPr lang="en-US" kern="0" dirty="0" smtClean="0"/>
          </a:p>
        </p:txBody>
      </p:sp>
      <p:sp>
        <p:nvSpPr>
          <p:cNvPr id="7" name="Marcador de Posição do Texto 1"/>
          <p:cNvSpPr txBox="1">
            <a:spLocks/>
          </p:cNvSpPr>
          <p:nvPr/>
        </p:nvSpPr>
        <p:spPr>
          <a:xfrm>
            <a:off x="1280592" y="1419255"/>
            <a:ext cx="8280920" cy="5328591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r>
              <a:rPr lang="en-US" kern="0" dirty="0" smtClean="0"/>
              <a:t>Control Unit</a:t>
            </a:r>
          </a:p>
          <a:p>
            <a:pPr lvl="1"/>
            <a:r>
              <a:rPr lang="en-US" kern="0" dirty="0" smtClean="0">
                <a:solidFill>
                  <a:sysClr val="windowText" lastClr="000000"/>
                </a:solidFill>
                <a:latin typeface="Arial" pitchFamily="34" charset="0"/>
              </a:rPr>
              <a:t>or in other words a state machine</a:t>
            </a:r>
          </a:p>
          <a:p>
            <a:pPr lvl="1"/>
            <a:endParaRPr lang="en-US" kern="0" dirty="0">
              <a:solidFill>
                <a:sysClr val="windowText" lastClr="000000"/>
              </a:solidFill>
              <a:latin typeface="Arial" pitchFamily="34" charset="0"/>
            </a:endParaRPr>
          </a:p>
          <a:p>
            <a:pPr lvl="1"/>
            <a:endParaRPr lang="en-US" kern="0" dirty="0" smtClean="0">
              <a:solidFill>
                <a:sysClr val="windowText" lastClr="000000"/>
              </a:solidFill>
              <a:latin typeface="Arial" pitchFamily="34" charset="0"/>
            </a:endParaRPr>
          </a:p>
          <a:p>
            <a:pPr marL="1035050" lvl="4" indent="-577850">
              <a:lnSpc>
                <a:spcPct val="90000"/>
              </a:lnSpc>
              <a:buFont typeface="+mj-lt"/>
              <a:buAutoNum type="romanLcPeriod"/>
              <a:defRPr/>
            </a:pPr>
            <a:r>
              <a:rPr lang="en-US" dirty="0"/>
              <a:t>Each state corresponds to a control word</a:t>
            </a:r>
          </a:p>
          <a:p>
            <a:pPr marL="1035050" lvl="4" indent="-577850">
              <a:lnSpc>
                <a:spcPct val="90000"/>
              </a:lnSpc>
              <a:buFont typeface="+mj-lt"/>
              <a:buAutoNum type="romanLcPeriod"/>
              <a:defRPr/>
            </a:pPr>
            <a:endParaRPr lang="en-US" dirty="0"/>
          </a:p>
          <a:p>
            <a:pPr marL="1035050" lvl="4" indent="-577850">
              <a:lnSpc>
                <a:spcPct val="90000"/>
              </a:lnSpc>
              <a:buFont typeface="+mj-lt"/>
              <a:buAutoNum type="romanLcPeriod"/>
              <a:defRPr/>
            </a:pPr>
            <a:r>
              <a:rPr lang="en-US" dirty="0"/>
              <a:t>Each state is executed in a clock cycle</a:t>
            </a:r>
          </a:p>
          <a:p>
            <a:pPr marL="1035050" lvl="4" indent="-577850">
              <a:lnSpc>
                <a:spcPct val="90000"/>
              </a:lnSpc>
              <a:buFont typeface="+mj-lt"/>
              <a:buAutoNum type="romanLcPeriod"/>
              <a:defRPr/>
            </a:pPr>
            <a:endParaRPr lang="en-US" dirty="0"/>
          </a:p>
          <a:p>
            <a:pPr marL="1035050" lvl="4" indent="-577850">
              <a:lnSpc>
                <a:spcPct val="90000"/>
              </a:lnSpc>
              <a:buFont typeface="+mj-lt"/>
              <a:buAutoNum type="romanLcPeriod"/>
              <a:defRPr/>
            </a:pPr>
            <a:r>
              <a:rPr lang="en-US" dirty="0"/>
              <a:t>Transitions are dictated by the sequence in which algorithm instructions are executed</a:t>
            </a:r>
          </a:p>
          <a:p>
            <a:pPr marL="1035050" lvl="4" indent="-577850">
              <a:lnSpc>
                <a:spcPct val="90000"/>
              </a:lnSpc>
              <a:buFont typeface="+mj-lt"/>
              <a:buAutoNum type="romanLcPeriod"/>
              <a:defRPr/>
            </a:pPr>
            <a:endParaRPr lang="en-US" dirty="0"/>
          </a:p>
          <a:p>
            <a:pPr marL="1035050" lvl="4" indent="-577850">
              <a:lnSpc>
                <a:spcPct val="90000"/>
              </a:lnSpc>
              <a:buFont typeface="+mj-lt"/>
              <a:buAutoNum type="romanLcPeriod"/>
              <a:defRPr/>
            </a:pPr>
            <a:r>
              <a:rPr lang="en-US" dirty="0"/>
              <a:t>Be aware of (</a:t>
            </a:r>
            <a:r>
              <a:rPr lang="en-US" sz="1400" b="1" dirty="0">
                <a:solidFill>
                  <a:srgbClr val="C00000"/>
                </a:solidFill>
              </a:rPr>
              <a:t>due to implementation with a D flip-flop that changes output at rising edge of the clock</a:t>
            </a:r>
            <a:r>
              <a:rPr lang="en-US" dirty="0"/>
              <a:t>):</a:t>
            </a:r>
          </a:p>
          <a:p>
            <a:pPr marL="1035050" lvl="4" indent="-577850">
              <a:lnSpc>
                <a:spcPct val="90000"/>
              </a:lnSpc>
              <a:defRPr/>
            </a:pPr>
            <a:endParaRPr lang="en-US" sz="1400" dirty="0"/>
          </a:p>
          <a:p>
            <a:pPr marL="1949450" lvl="6" indent="-577850">
              <a:lnSpc>
                <a:spcPct val="90000"/>
              </a:lnSpc>
              <a:defRPr/>
            </a:pPr>
            <a:r>
              <a:rPr lang="en-US" dirty="0">
                <a:solidFill>
                  <a:schemeClr val="accent2"/>
                </a:solidFill>
              </a:rPr>
              <a:t>At the rising edge of the clock a register is update with new value if the given signal LOAD is enabled</a:t>
            </a:r>
          </a:p>
          <a:p>
            <a:pPr marL="1949450" lvl="6" indent="-577850">
              <a:lnSpc>
                <a:spcPct val="90000"/>
              </a:lnSpc>
              <a:defRPr/>
            </a:pPr>
            <a:endParaRPr lang="en-US" sz="1000" dirty="0">
              <a:solidFill>
                <a:schemeClr val="accent2"/>
              </a:solidFill>
            </a:endParaRPr>
          </a:p>
          <a:p>
            <a:pPr marL="1949450" lvl="6" indent="-577850">
              <a:lnSpc>
                <a:spcPct val="90000"/>
              </a:lnSpc>
              <a:defRPr/>
            </a:pPr>
            <a:r>
              <a:rPr lang="en-US" dirty="0">
                <a:solidFill>
                  <a:schemeClr val="accent2"/>
                </a:solidFill>
              </a:rPr>
              <a:t>At each rising edge of the clock, the FSM enters a new state - </a:t>
            </a:r>
            <a:r>
              <a:rPr lang="en-US" b="1" dirty="0">
                <a:solidFill>
                  <a:schemeClr val="accent2"/>
                </a:solidFill>
              </a:rPr>
              <a:t>the next </a:t>
            </a:r>
            <a:r>
              <a:rPr lang="en-US" b="1" dirty="0" smtClean="0">
                <a:solidFill>
                  <a:schemeClr val="accent2"/>
                </a:solidFill>
              </a:rPr>
              <a:t>state</a:t>
            </a:r>
            <a:endParaRPr lang="en-US" kern="0" dirty="0" smtClean="0"/>
          </a:p>
          <a:p>
            <a:pPr lvl="1" algn="just"/>
            <a:endParaRPr lang="en-US" kern="0" dirty="0" smtClean="0"/>
          </a:p>
          <a:p>
            <a:pPr lvl="1" algn="just"/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298236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>
            <a:normAutofit/>
          </a:bodyPr>
          <a:lstStyle/>
          <a:p>
            <a:pPr algn="ctr"/>
            <a:r>
              <a:rPr lang="pt-PT" b="1" dirty="0" err="1" smtClean="0"/>
              <a:t>Control</a:t>
            </a:r>
            <a:r>
              <a:rPr lang="pt-PT" b="1" dirty="0" smtClean="0"/>
              <a:t> </a:t>
            </a:r>
            <a:r>
              <a:rPr lang="pt-PT" b="1" dirty="0" err="1" smtClean="0"/>
              <a:t>unit</a:t>
            </a:r>
            <a:endParaRPr lang="en-US" b="1" noProof="0" dirty="0"/>
          </a:p>
        </p:txBody>
      </p:sp>
      <p:sp>
        <p:nvSpPr>
          <p:cNvPr id="5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1280592" y="1412776"/>
            <a:ext cx="8280920" cy="5328591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</p:txBody>
      </p:sp>
      <p:sp>
        <p:nvSpPr>
          <p:cNvPr id="11" name="Marcador de Posição do Texto 1"/>
          <p:cNvSpPr txBox="1">
            <a:spLocks/>
          </p:cNvSpPr>
          <p:nvPr/>
        </p:nvSpPr>
        <p:spPr>
          <a:xfrm>
            <a:off x="1432992" y="1565176"/>
            <a:ext cx="8280920" cy="532859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pPr lvl="1" algn="just"/>
            <a:endParaRPr lang="en-US" kern="0" dirty="0" smtClean="0"/>
          </a:p>
          <a:p>
            <a:pPr lvl="1" algn="just"/>
            <a:endParaRPr lang="en-US" kern="0" dirty="0" smtClean="0"/>
          </a:p>
        </p:txBody>
      </p:sp>
      <p:pic>
        <p:nvPicPr>
          <p:cNvPr id="6" name="Picture 2" descr="C:\Users\SARAT\AppData\Local\Temp\SNAGHTML1a130d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810" y="2132856"/>
            <a:ext cx="3619356" cy="372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34"/>
          <p:cNvGrpSpPr/>
          <p:nvPr/>
        </p:nvGrpSpPr>
        <p:grpSpPr>
          <a:xfrm>
            <a:off x="1394723" y="2626947"/>
            <a:ext cx="4356100" cy="3087688"/>
            <a:chOff x="157713" y="2575176"/>
            <a:chExt cx="4356100" cy="3087688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1074929" y="2605002"/>
              <a:ext cx="2489200" cy="3057862"/>
              <a:chOff x="605" y="973"/>
              <a:chExt cx="1840" cy="2358"/>
            </a:xfrm>
          </p:grpSpPr>
          <p:grpSp>
            <p:nvGrpSpPr>
              <p:cNvPr id="17" name="Group 6"/>
              <p:cNvGrpSpPr>
                <a:grpSpLocks/>
              </p:cNvGrpSpPr>
              <p:nvPr/>
            </p:nvGrpSpPr>
            <p:grpSpPr bwMode="auto">
              <a:xfrm>
                <a:off x="605" y="973"/>
                <a:ext cx="1840" cy="2141"/>
                <a:chOff x="605" y="973"/>
                <a:chExt cx="1840" cy="2141"/>
              </a:xfrm>
            </p:grpSpPr>
            <p:grpSp>
              <p:nvGrpSpPr>
                <p:cNvPr id="20" name="Group 7"/>
                <p:cNvGrpSpPr>
                  <a:grpSpLocks/>
                </p:cNvGrpSpPr>
                <p:nvPr/>
              </p:nvGrpSpPr>
              <p:grpSpPr bwMode="auto">
                <a:xfrm>
                  <a:off x="1324" y="973"/>
                  <a:ext cx="547" cy="521"/>
                  <a:chOff x="817" y="1199"/>
                  <a:chExt cx="547" cy="521"/>
                </a:xfrm>
              </p:grpSpPr>
              <p:sp>
                <p:nvSpPr>
                  <p:cNvPr id="34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826" y="1199"/>
                    <a:ext cx="538" cy="521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pt-PT"/>
                  </a:p>
                </p:txBody>
              </p:sp>
              <p:sp>
                <p:nvSpPr>
                  <p:cNvPr id="3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7" y="1394"/>
                    <a:ext cx="513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pt-PT" sz="1200" b="1" dirty="0" err="1">
                        <a:latin typeface="Times New Roman" pitchFamily="18" charset="0"/>
                      </a:rPr>
                      <a:t>S_input</a:t>
                    </a:r>
                    <a:endParaRPr lang="pt-PT" sz="1200" b="1" dirty="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1" name="Group 10"/>
                <p:cNvGrpSpPr>
                  <a:grpSpLocks/>
                </p:cNvGrpSpPr>
                <p:nvPr/>
              </p:nvGrpSpPr>
              <p:grpSpPr bwMode="auto">
                <a:xfrm>
                  <a:off x="605" y="1702"/>
                  <a:ext cx="538" cy="521"/>
                  <a:chOff x="1562" y="2527"/>
                  <a:chExt cx="538" cy="521"/>
                </a:xfrm>
              </p:grpSpPr>
              <p:sp>
                <p:nvSpPr>
                  <p:cNvPr id="32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562" y="2527"/>
                    <a:ext cx="538" cy="521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pt-PT"/>
                  </a:p>
                </p:txBody>
              </p:sp>
              <p:sp>
                <p:nvSpPr>
                  <p:cNvPr id="33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9" y="2682"/>
                    <a:ext cx="513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pt-PT" sz="1200" b="1">
                        <a:latin typeface="Times New Roman" pitchFamily="18" charset="0"/>
                      </a:rPr>
                      <a:t>S_not equal</a:t>
                    </a:r>
                  </a:p>
                </p:txBody>
              </p:sp>
            </p:grpSp>
            <p:grpSp>
              <p:nvGrpSpPr>
                <p:cNvPr id="22" name="Group 13"/>
                <p:cNvGrpSpPr>
                  <a:grpSpLocks/>
                </p:cNvGrpSpPr>
                <p:nvPr/>
              </p:nvGrpSpPr>
              <p:grpSpPr bwMode="auto">
                <a:xfrm>
                  <a:off x="1898" y="1751"/>
                  <a:ext cx="547" cy="521"/>
                  <a:chOff x="817" y="1199"/>
                  <a:chExt cx="547" cy="521"/>
                </a:xfrm>
              </p:grpSpPr>
              <p:sp>
                <p:nvSpPr>
                  <p:cNvPr id="30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826" y="1199"/>
                    <a:ext cx="538" cy="521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pt-PT"/>
                  </a:p>
                </p:txBody>
              </p:sp>
              <p:sp>
                <p:nvSpPr>
                  <p:cNvPr id="31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7" y="1394"/>
                    <a:ext cx="513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pt-PT" sz="1200" b="1">
                        <a:latin typeface="Times New Roman" pitchFamily="18" charset="0"/>
                      </a:rPr>
                      <a:t>S_equal</a:t>
                    </a:r>
                  </a:p>
                </p:txBody>
              </p:sp>
            </p:grpSp>
            <p:grpSp>
              <p:nvGrpSpPr>
                <p:cNvPr id="23" name="Group 16"/>
                <p:cNvGrpSpPr>
                  <a:grpSpLocks/>
                </p:cNvGrpSpPr>
                <p:nvPr/>
              </p:nvGrpSpPr>
              <p:grpSpPr bwMode="auto">
                <a:xfrm>
                  <a:off x="1183" y="2593"/>
                  <a:ext cx="547" cy="521"/>
                  <a:chOff x="817" y="1199"/>
                  <a:chExt cx="547" cy="521"/>
                </a:xfrm>
              </p:grpSpPr>
              <p:sp>
                <p:nvSpPr>
                  <p:cNvPr id="28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826" y="1199"/>
                    <a:ext cx="538" cy="521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pt-PT"/>
                  </a:p>
                </p:txBody>
              </p:sp>
              <p:sp>
                <p:nvSpPr>
                  <p:cNvPr id="2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7" y="1394"/>
                    <a:ext cx="513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pt-PT" sz="1200" b="1" dirty="0">
                        <a:latin typeface="Times New Roman" pitchFamily="18" charset="0"/>
                      </a:rPr>
                      <a:t>S_output</a:t>
                    </a:r>
                  </a:p>
                </p:txBody>
              </p:sp>
            </p:grpSp>
            <p:sp>
              <p:nvSpPr>
                <p:cNvPr id="24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965" y="1331"/>
                  <a:ext cx="390" cy="3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Line 20"/>
                <p:cNvSpPr>
                  <a:spLocks noChangeShapeType="1"/>
                </p:cNvSpPr>
                <p:nvPr/>
              </p:nvSpPr>
              <p:spPr bwMode="auto">
                <a:xfrm>
                  <a:off x="1782" y="1417"/>
                  <a:ext cx="281" cy="3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666" y="2211"/>
                  <a:ext cx="342" cy="4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Line 22"/>
                <p:cNvSpPr>
                  <a:spLocks noChangeShapeType="1"/>
                </p:cNvSpPr>
                <p:nvPr/>
              </p:nvSpPr>
              <p:spPr bwMode="auto">
                <a:xfrm>
                  <a:off x="903" y="2218"/>
                  <a:ext cx="335" cy="4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" name="Oval 23"/>
              <p:cNvSpPr>
                <a:spLocks noChangeArrowheads="1"/>
              </p:cNvSpPr>
              <p:nvPr/>
            </p:nvSpPr>
            <p:spPr bwMode="auto">
              <a:xfrm>
                <a:off x="1378" y="3105"/>
                <a:ext cx="202" cy="22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19" name="Line 24"/>
              <p:cNvSpPr>
                <a:spLocks noChangeShapeType="1"/>
              </p:cNvSpPr>
              <p:nvPr/>
            </p:nvSpPr>
            <p:spPr bwMode="auto">
              <a:xfrm flipV="1">
                <a:off x="1378" y="3114"/>
                <a:ext cx="46" cy="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1478071" y="3140582"/>
              <a:ext cx="400437" cy="149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PT" sz="1200" b="1">
                  <a:latin typeface="Times New Roman" pitchFamily="18" charset="0"/>
                </a:rPr>
                <a:t>(A</a:t>
              </a:r>
              <a:r>
                <a:rPr lang="en-US" sz="1200" b="1">
                  <a:latin typeface="SimSun" pitchFamily="2" charset="-122"/>
                  <a:ea typeface="SimSun" pitchFamily="2" charset="-122"/>
                  <a:sym typeface="Symbol" pitchFamily="18" charset="2"/>
                </a:rPr>
                <a:t></a:t>
              </a:r>
              <a:r>
                <a:rPr lang="pt-PT" sz="1200" b="1">
                  <a:latin typeface="Times New Roman" pitchFamily="18" charset="0"/>
                </a:rPr>
                <a:t>5)</a:t>
              </a:r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2916125" y="3246920"/>
              <a:ext cx="400437" cy="149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PT" sz="1200" b="1">
                  <a:latin typeface="Times New Roman" pitchFamily="18" charset="0"/>
                </a:rPr>
                <a:t>(A</a:t>
              </a:r>
              <a:r>
                <a:rPr lang="en-US" sz="1200" b="1">
                  <a:latin typeface="SimSun" pitchFamily="2" charset="-122"/>
                  <a:ea typeface="SimSun" pitchFamily="2" charset="-122"/>
                  <a:sym typeface="Symbol" pitchFamily="18" charset="2"/>
                </a:rPr>
                <a:t>=</a:t>
              </a:r>
              <a:r>
                <a:rPr lang="pt-PT" sz="1200" b="1">
                  <a:latin typeface="Times New Roman" pitchFamily="18" charset="0"/>
                </a:rPr>
                <a:t>5)</a:t>
              </a: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2794371" y="2575176"/>
              <a:ext cx="894218" cy="373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PT" sz="1200" b="1">
                  <a:latin typeface="Times New Roman" pitchFamily="18" charset="0"/>
                </a:rPr>
                <a:t>Word CTL 1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pt-PT" sz="1200" b="1">
                  <a:latin typeface="Times New Roman" pitchFamily="18" charset="0"/>
                </a:rPr>
                <a:t>INPUT A</a:t>
              </a:r>
            </a:p>
          </p:txBody>
        </p: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3619595" y="3739705"/>
              <a:ext cx="894218" cy="373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PT" sz="1200" b="1">
                  <a:latin typeface="Times New Roman" pitchFamily="18" charset="0"/>
                </a:rPr>
                <a:t>Word CTL 2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pt-PT" sz="1200" b="1">
                  <a:latin typeface="Times New Roman" pitchFamily="18" charset="0"/>
                </a:rPr>
                <a:t>B = 8</a:t>
              </a:r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2694262" y="4921093"/>
              <a:ext cx="894218" cy="373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PT" sz="1200" b="1" dirty="0">
                  <a:latin typeface="Times New Roman" pitchFamily="18" charset="0"/>
                </a:rPr>
                <a:t>Word CTL 4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pt-PT" sz="1200" b="1" dirty="0">
                  <a:latin typeface="Times New Roman" pitchFamily="18" charset="0"/>
                </a:rPr>
                <a:t>OUTPUT B</a:t>
              </a:r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157713" y="3661897"/>
              <a:ext cx="894218" cy="373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PT" sz="1200" b="1" dirty="0">
                  <a:latin typeface="Times New Roman" pitchFamily="18" charset="0"/>
                </a:rPr>
                <a:t>Word CTL 3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pt-PT" sz="1200" b="1" dirty="0">
                  <a:latin typeface="Times New Roman" pitchFamily="18" charset="0"/>
                </a:rPr>
                <a:t>B = 13</a:t>
              </a:r>
            </a:p>
          </p:txBody>
        </p:sp>
      </p:grpSp>
      <p:sp>
        <p:nvSpPr>
          <p:cNvPr id="36" name="Right Arrow 33"/>
          <p:cNvSpPr/>
          <p:nvPr/>
        </p:nvSpPr>
        <p:spPr>
          <a:xfrm>
            <a:off x="5466110" y="2909650"/>
            <a:ext cx="1295400" cy="565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91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>
            <a:normAutofit/>
          </a:bodyPr>
          <a:lstStyle/>
          <a:p>
            <a:pPr algn="ctr"/>
            <a:r>
              <a:rPr lang="pt-PT" b="1" dirty="0" err="1" smtClean="0"/>
              <a:t>Control</a:t>
            </a:r>
            <a:r>
              <a:rPr lang="pt-PT" b="1" dirty="0" smtClean="0"/>
              <a:t> </a:t>
            </a:r>
            <a:r>
              <a:rPr lang="pt-PT" b="1" dirty="0" err="1" smtClean="0"/>
              <a:t>unit</a:t>
            </a:r>
            <a:endParaRPr lang="en-US" b="1" noProof="0" dirty="0"/>
          </a:p>
        </p:txBody>
      </p:sp>
      <p:sp>
        <p:nvSpPr>
          <p:cNvPr id="5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1280592" y="1412776"/>
            <a:ext cx="8280920" cy="5328591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</p:txBody>
      </p:sp>
      <p:sp>
        <p:nvSpPr>
          <p:cNvPr id="11" name="Marcador de Posição do Texto 1"/>
          <p:cNvSpPr txBox="1">
            <a:spLocks/>
          </p:cNvSpPr>
          <p:nvPr/>
        </p:nvSpPr>
        <p:spPr>
          <a:xfrm>
            <a:off x="1432992" y="1565176"/>
            <a:ext cx="8280920" cy="532859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pPr lvl="1" algn="just"/>
            <a:endParaRPr lang="en-US" kern="0" dirty="0" smtClean="0"/>
          </a:p>
          <a:p>
            <a:pPr lvl="1" algn="just"/>
            <a:endParaRPr lang="en-US" kern="0" dirty="0" smtClean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1331912" y="1349153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r>
              <a:rPr lang="en-US" kern="0" smtClean="0"/>
              <a:t>Gate delay</a:t>
            </a:r>
            <a:endParaRPr lang="en-US" kern="0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2" y="1958753"/>
            <a:ext cx="3962400" cy="3899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 descr="C:\Users\SARAT\AppData\Local\Temp\SNAGHTML2006b0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912" y="4320953"/>
            <a:ext cx="25146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6"/>
          <p:cNvSpPr txBox="1"/>
          <p:nvPr/>
        </p:nvSpPr>
        <p:spPr>
          <a:xfrm>
            <a:off x="6370503" y="1530152"/>
            <a:ext cx="297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control unit want to load data to register A at the first clock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Aload</a:t>
            </a:r>
            <a:r>
              <a:rPr lang="en-US" dirty="0" smtClean="0"/>
              <a:t> is not change immediately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register A at the second clock is not collect. (it’s xxx)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43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>
            <a:normAutofit/>
          </a:bodyPr>
          <a:lstStyle/>
          <a:p>
            <a:pPr algn="ctr"/>
            <a:r>
              <a:rPr lang="pt-PT" b="1" dirty="0" err="1" smtClean="0"/>
              <a:t>Control</a:t>
            </a:r>
            <a:r>
              <a:rPr lang="pt-PT" b="1" dirty="0" smtClean="0"/>
              <a:t> </a:t>
            </a:r>
            <a:r>
              <a:rPr lang="pt-PT" b="1" dirty="0" err="1" smtClean="0"/>
              <a:t>unit</a:t>
            </a:r>
            <a:endParaRPr lang="en-US" b="1" noProof="0" dirty="0"/>
          </a:p>
        </p:txBody>
      </p:sp>
      <p:sp>
        <p:nvSpPr>
          <p:cNvPr id="5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1280592" y="1412776"/>
            <a:ext cx="8280920" cy="5328591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</p:txBody>
      </p:sp>
      <p:sp>
        <p:nvSpPr>
          <p:cNvPr id="11" name="Marcador de Posição do Texto 1"/>
          <p:cNvSpPr txBox="1">
            <a:spLocks/>
          </p:cNvSpPr>
          <p:nvPr/>
        </p:nvSpPr>
        <p:spPr>
          <a:xfrm>
            <a:off x="1432992" y="1565176"/>
            <a:ext cx="8280920" cy="532859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pPr lvl="1" algn="just"/>
            <a:endParaRPr lang="en-US" kern="0" dirty="0" smtClean="0"/>
          </a:p>
          <a:p>
            <a:pPr lvl="1" algn="just"/>
            <a:endParaRPr lang="en-US" kern="0" dirty="0" smtClean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1331912" y="1349153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r>
              <a:rPr lang="en-US" kern="0" smtClean="0"/>
              <a:t>Gate delay</a:t>
            </a:r>
            <a:endParaRPr lang="en-US" kern="0" dirty="0"/>
          </a:p>
        </p:txBody>
      </p:sp>
      <p:sp>
        <p:nvSpPr>
          <p:cNvPr id="9" name="TextBox 6"/>
          <p:cNvSpPr txBox="1"/>
          <p:nvPr/>
        </p:nvSpPr>
        <p:spPr>
          <a:xfrm>
            <a:off x="6593323" y="1705146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control unit want to load data to register A at the first clock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Aload</a:t>
            </a:r>
            <a:r>
              <a:rPr lang="en-US" dirty="0" smtClean="0"/>
              <a:t> is not changed immediately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" name="Picture 2" descr="C:\Users\SARAT\AppData\Local\Temp\SNAGHTML1a130d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788" y="4013470"/>
            <a:ext cx="2247756" cy="231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566" y="2276872"/>
            <a:ext cx="4343400" cy="410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69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>
            <a:normAutofit/>
          </a:bodyPr>
          <a:lstStyle/>
          <a:p>
            <a:pPr algn="ctr"/>
            <a:r>
              <a:rPr lang="pt-PT" b="1" dirty="0" err="1" smtClean="0"/>
              <a:t>Control</a:t>
            </a:r>
            <a:r>
              <a:rPr lang="pt-PT" b="1" dirty="0" smtClean="0"/>
              <a:t> </a:t>
            </a:r>
            <a:r>
              <a:rPr lang="pt-PT" b="1" dirty="0" err="1" smtClean="0"/>
              <a:t>unit</a:t>
            </a:r>
            <a:endParaRPr lang="en-US" b="1" noProof="0" dirty="0"/>
          </a:p>
        </p:txBody>
      </p:sp>
      <p:sp>
        <p:nvSpPr>
          <p:cNvPr id="11" name="Marcador de Posição do Texto 1"/>
          <p:cNvSpPr txBox="1">
            <a:spLocks/>
          </p:cNvSpPr>
          <p:nvPr/>
        </p:nvSpPr>
        <p:spPr>
          <a:xfrm>
            <a:off x="1432992" y="1565176"/>
            <a:ext cx="8280920" cy="532859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pPr lvl="1" algn="just"/>
            <a:endParaRPr lang="en-US" kern="0" dirty="0" smtClean="0"/>
          </a:p>
          <a:p>
            <a:pPr lvl="1" algn="just"/>
            <a:endParaRPr lang="en-US" kern="0" dirty="0" smtClean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1331912" y="1349153"/>
            <a:ext cx="8229600" cy="5508847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pPr marL="577850" lvl="3" indent="-577850">
              <a:lnSpc>
                <a:spcPct val="90000"/>
              </a:lnSpc>
              <a:defRPr/>
            </a:pPr>
            <a:r>
              <a:rPr lang="en-US" sz="3500" b="1" u="sng" dirty="0">
                <a:solidFill>
                  <a:schemeClr val="accent2"/>
                </a:solidFill>
              </a:rPr>
              <a:t>Control Unit:</a:t>
            </a:r>
            <a:r>
              <a:rPr lang="en-US" sz="3500" b="1" dirty="0">
                <a:solidFill>
                  <a:schemeClr val="accent2"/>
                </a:solidFill>
              </a:rPr>
              <a:t> </a:t>
            </a:r>
            <a:r>
              <a:rPr lang="en-US" sz="2800" b="1" dirty="0"/>
              <a:t>Building the next state </a:t>
            </a:r>
            <a:r>
              <a:rPr lang="en-US" sz="2800" b="1" dirty="0" smtClean="0"/>
              <a:t>table</a:t>
            </a:r>
          </a:p>
          <a:p>
            <a:pPr marL="577850" lvl="3" indent="-577850">
              <a:lnSpc>
                <a:spcPct val="90000"/>
              </a:lnSpc>
              <a:defRPr/>
            </a:pPr>
            <a:endParaRPr lang="en-US" b="1" dirty="0"/>
          </a:p>
          <a:p>
            <a:pPr marL="1492250" lvl="5" indent="-577850">
              <a:lnSpc>
                <a:spcPct val="90000"/>
              </a:lnSpc>
              <a:buFont typeface="+mj-lt"/>
              <a:buAutoNum type="romanLcPeriod"/>
              <a:defRPr/>
            </a:pPr>
            <a:r>
              <a:rPr lang="en-US" b="1" dirty="0"/>
              <a:t>Three </a:t>
            </a:r>
            <a:r>
              <a:rPr lang="en-US" b="1" dirty="0" smtClean="0"/>
              <a:t>registers </a:t>
            </a:r>
            <a:r>
              <a:rPr lang="en-US" b="1" dirty="0"/>
              <a:t>will be used to encode the five states. For instance</a:t>
            </a:r>
            <a:r>
              <a:rPr lang="en-US" b="1" dirty="0" smtClean="0"/>
              <a:t>:</a:t>
            </a:r>
            <a:endParaRPr lang="en-US" b="1" dirty="0"/>
          </a:p>
          <a:p>
            <a:pPr marL="2863850" lvl="8" indent="-577850">
              <a:lnSpc>
                <a:spcPct val="90000"/>
              </a:lnSpc>
              <a:defRPr/>
            </a:pPr>
            <a:r>
              <a:rPr lang="pt-PT" dirty="0">
                <a:solidFill>
                  <a:srgbClr val="3F3FFF"/>
                </a:solidFill>
              </a:rPr>
              <a:t>(000</a:t>
            </a:r>
            <a:r>
              <a:rPr lang="pt-PT" dirty="0">
                <a:solidFill>
                  <a:srgbClr val="3F3FFF"/>
                </a:solidFill>
                <a:sym typeface="Symbol" pitchFamily="18" charset="2"/>
              </a:rPr>
              <a:t>S_input</a:t>
            </a:r>
            <a:r>
              <a:rPr lang="pt-PT" dirty="0" smtClean="0">
                <a:solidFill>
                  <a:srgbClr val="3F3FFF"/>
                </a:solidFill>
              </a:rPr>
              <a:t>)</a:t>
            </a:r>
          </a:p>
          <a:p>
            <a:pPr marL="2863850" lvl="8" indent="-577850">
              <a:lnSpc>
                <a:spcPct val="90000"/>
              </a:lnSpc>
              <a:defRPr/>
            </a:pPr>
            <a:r>
              <a:rPr lang="pt-PT" dirty="0" smtClean="0">
                <a:solidFill>
                  <a:srgbClr val="3F3FFF"/>
                </a:solidFill>
              </a:rPr>
              <a:t>(</a:t>
            </a:r>
            <a:r>
              <a:rPr lang="pt-PT" dirty="0">
                <a:solidFill>
                  <a:srgbClr val="3F3FFF"/>
                </a:solidFill>
              </a:rPr>
              <a:t>001</a:t>
            </a:r>
            <a:r>
              <a:rPr lang="pt-PT" dirty="0">
                <a:solidFill>
                  <a:srgbClr val="3F3FFF"/>
                </a:solidFill>
                <a:sym typeface="Symbol" pitchFamily="18" charset="2"/>
              </a:rPr>
              <a:t>S_extra</a:t>
            </a:r>
            <a:r>
              <a:rPr lang="pt-PT" dirty="0" smtClean="0">
                <a:solidFill>
                  <a:srgbClr val="3F3FFF"/>
                </a:solidFill>
              </a:rPr>
              <a:t>)</a:t>
            </a:r>
          </a:p>
          <a:p>
            <a:pPr marL="2863850" lvl="8" indent="-577850">
              <a:lnSpc>
                <a:spcPct val="90000"/>
              </a:lnSpc>
              <a:defRPr/>
            </a:pPr>
            <a:r>
              <a:rPr lang="pt-PT" dirty="0" smtClean="0">
                <a:solidFill>
                  <a:srgbClr val="3F3FFF"/>
                </a:solidFill>
              </a:rPr>
              <a:t>(</a:t>
            </a:r>
            <a:r>
              <a:rPr lang="pt-PT" dirty="0">
                <a:solidFill>
                  <a:srgbClr val="3F3FFF"/>
                </a:solidFill>
              </a:rPr>
              <a:t>010</a:t>
            </a:r>
            <a:r>
              <a:rPr lang="pt-PT" dirty="0">
                <a:solidFill>
                  <a:srgbClr val="3F3FFF"/>
                </a:solidFill>
                <a:sym typeface="Symbol" pitchFamily="18" charset="2"/>
              </a:rPr>
              <a:t>S_notequal</a:t>
            </a:r>
            <a:r>
              <a:rPr lang="pt-PT" dirty="0" smtClean="0">
                <a:solidFill>
                  <a:srgbClr val="3F3FFF"/>
                </a:solidFill>
              </a:rPr>
              <a:t>)</a:t>
            </a:r>
          </a:p>
          <a:p>
            <a:pPr marL="2863850" lvl="8" indent="-577850">
              <a:lnSpc>
                <a:spcPct val="90000"/>
              </a:lnSpc>
              <a:defRPr/>
            </a:pPr>
            <a:r>
              <a:rPr lang="pt-PT" dirty="0" smtClean="0">
                <a:solidFill>
                  <a:srgbClr val="3F3FFF"/>
                </a:solidFill>
              </a:rPr>
              <a:t>(</a:t>
            </a:r>
            <a:r>
              <a:rPr lang="pt-PT" dirty="0">
                <a:solidFill>
                  <a:srgbClr val="3F3FFF"/>
                </a:solidFill>
              </a:rPr>
              <a:t>011</a:t>
            </a:r>
            <a:r>
              <a:rPr lang="pt-PT" dirty="0">
                <a:solidFill>
                  <a:srgbClr val="3F3FFF"/>
                </a:solidFill>
                <a:sym typeface="Symbol" pitchFamily="18" charset="2"/>
              </a:rPr>
              <a:t>S_equal</a:t>
            </a:r>
            <a:r>
              <a:rPr lang="pt-PT" dirty="0" smtClean="0">
                <a:solidFill>
                  <a:srgbClr val="3F3FFF"/>
                </a:solidFill>
              </a:rPr>
              <a:t>)</a:t>
            </a:r>
          </a:p>
          <a:p>
            <a:pPr marL="2863850" lvl="8" indent="-577850">
              <a:lnSpc>
                <a:spcPct val="90000"/>
              </a:lnSpc>
              <a:defRPr/>
            </a:pPr>
            <a:r>
              <a:rPr lang="pt-PT" dirty="0" smtClean="0">
                <a:solidFill>
                  <a:srgbClr val="3F3FFF"/>
                </a:solidFill>
              </a:rPr>
              <a:t>(</a:t>
            </a:r>
            <a:r>
              <a:rPr lang="pt-PT" dirty="0">
                <a:solidFill>
                  <a:srgbClr val="3F3FFF"/>
                </a:solidFill>
              </a:rPr>
              <a:t>100</a:t>
            </a:r>
            <a:r>
              <a:rPr lang="pt-PT" dirty="0">
                <a:solidFill>
                  <a:srgbClr val="3F3FFF"/>
                </a:solidFill>
                <a:sym typeface="Symbol" pitchFamily="18" charset="2"/>
              </a:rPr>
              <a:t> </a:t>
            </a:r>
            <a:r>
              <a:rPr lang="pt-PT" dirty="0" err="1">
                <a:solidFill>
                  <a:srgbClr val="3F3FFF"/>
                </a:solidFill>
                <a:sym typeface="Symbol" pitchFamily="18" charset="2"/>
              </a:rPr>
              <a:t>S_output</a:t>
            </a:r>
            <a:r>
              <a:rPr lang="pt-PT" dirty="0" smtClean="0">
                <a:solidFill>
                  <a:srgbClr val="3F3FFF"/>
                </a:solidFill>
              </a:rPr>
              <a:t>)</a:t>
            </a:r>
          </a:p>
          <a:p>
            <a:pPr marL="2863850" lvl="8" indent="-577850">
              <a:lnSpc>
                <a:spcPct val="90000"/>
              </a:lnSpc>
              <a:defRPr/>
            </a:pPr>
            <a:endParaRPr lang="en-US" b="1" dirty="0"/>
          </a:p>
          <a:p>
            <a:pPr marL="1492250" lvl="5" indent="-577850">
              <a:lnSpc>
                <a:spcPct val="90000"/>
              </a:lnSpc>
              <a:buFont typeface="+mj-lt"/>
              <a:buAutoNum type="romanLcPeriod"/>
              <a:defRPr/>
            </a:pPr>
            <a:r>
              <a:rPr lang="en-US" b="1" dirty="0"/>
              <a:t>Due to noise in the circuit, the FSM can reach one of the unused states (101, 110 or 111). Therefore, we assign the state </a:t>
            </a:r>
            <a:r>
              <a:rPr lang="en-US" b="1" dirty="0" err="1">
                <a:solidFill>
                  <a:srgbClr val="C00000"/>
                </a:solidFill>
              </a:rPr>
              <a:t>S_input</a:t>
            </a:r>
            <a:r>
              <a:rPr lang="en-US" b="1" dirty="0"/>
              <a:t> as the next state from these states</a:t>
            </a:r>
          </a:p>
          <a:p>
            <a:pPr marL="1492250" lvl="5" indent="-577850">
              <a:lnSpc>
                <a:spcPct val="90000"/>
              </a:lnSpc>
              <a:buFont typeface="+mj-lt"/>
              <a:buAutoNum type="romanLcPeriod"/>
              <a:defRPr/>
            </a:pPr>
            <a:endParaRPr lang="en-US" b="1" dirty="0"/>
          </a:p>
          <a:p>
            <a:pPr marL="2863850" lvl="8" indent="-577850">
              <a:lnSpc>
                <a:spcPct val="90000"/>
              </a:lnSpc>
              <a:defRPr/>
            </a:pPr>
            <a:r>
              <a:rPr lang="en-US" b="1" dirty="0">
                <a:solidFill>
                  <a:schemeClr val="accent2"/>
                </a:solidFill>
              </a:rPr>
              <a:t>Another solution would be using </a:t>
            </a:r>
            <a:r>
              <a:rPr lang="en-US" b="1" dirty="0">
                <a:solidFill>
                  <a:srgbClr val="C00000"/>
                </a:solidFill>
              </a:rPr>
              <a:t>don’t care values</a:t>
            </a:r>
            <a:r>
              <a:rPr lang="en-US" b="1" dirty="0">
                <a:solidFill>
                  <a:schemeClr val="accent2"/>
                </a:solidFill>
              </a:rPr>
              <a:t>​​ to simplify the equations of excitement, if it does not matter which is the next </a:t>
            </a:r>
            <a:r>
              <a:rPr lang="en-US" b="1" dirty="0" smtClean="0">
                <a:solidFill>
                  <a:schemeClr val="accent2"/>
                </a:solidFill>
              </a:rPr>
              <a:t>state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03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>
            <a:normAutofit/>
          </a:bodyPr>
          <a:lstStyle/>
          <a:p>
            <a:pPr algn="ctr"/>
            <a:r>
              <a:rPr lang="pt-PT" b="1" dirty="0" err="1" smtClean="0"/>
              <a:t>Control</a:t>
            </a:r>
            <a:r>
              <a:rPr lang="pt-PT" b="1" dirty="0" smtClean="0"/>
              <a:t> </a:t>
            </a:r>
            <a:r>
              <a:rPr lang="pt-PT" b="1" dirty="0" err="1" smtClean="0"/>
              <a:t>unit</a:t>
            </a:r>
            <a:r>
              <a:rPr lang="pt-PT" b="1" dirty="0" smtClean="0"/>
              <a:t>: interface</a:t>
            </a:r>
            <a:endParaRPr lang="en-US" b="1" noProof="0" dirty="0"/>
          </a:p>
        </p:txBody>
      </p:sp>
      <p:sp>
        <p:nvSpPr>
          <p:cNvPr id="11" name="Marcador de Posição do Texto 1"/>
          <p:cNvSpPr txBox="1">
            <a:spLocks/>
          </p:cNvSpPr>
          <p:nvPr/>
        </p:nvSpPr>
        <p:spPr>
          <a:xfrm>
            <a:off x="1432992" y="1565176"/>
            <a:ext cx="8280920" cy="532859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pPr lvl="1" algn="just"/>
            <a:endParaRPr lang="en-US" kern="0" dirty="0" smtClean="0"/>
          </a:p>
          <a:p>
            <a:pPr lvl="1" algn="just"/>
            <a:endParaRPr lang="en-US" kern="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028" y="3016021"/>
            <a:ext cx="20955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C:\Users\SARAT\AppData\Local\Temp\SNAGHTML215d43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228" y="2710541"/>
            <a:ext cx="3152775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714428" y="3285782"/>
            <a:ext cx="2486025" cy="106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create in Verilog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0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>
            <a:normAutofit/>
          </a:bodyPr>
          <a:lstStyle/>
          <a:p>
            <a:pPr algn="ctr"/>
            <a:r>
              <a:rPr lang="pt-PT" b="1" dirty="0" err="1" smtClean="0"/>
              <a:t>Control</a:t>
            </a:r>
            <a:r>
              <a:rPr lang="pt-PT" b="1" dirty="0" smtClean="0"/>
              <a:t> </a:t>
            </a:r>
            <a:r>
              <a:rPr lang="pt-PT" b="1" dirty="0" err="1" smtClean="0"/>
              <a:t>unit</a:t>
            </a:r>
            <a:r>
              <a:rPr lang="pt-PT" b="1" dirty="0" smtClean="0"/>
              <a:t>: FSM</a:t>
            </a:r>
            <a:endParaRPr lang="en-US" b="1" noProof="0" dirty="0"/>
          </a:p>
        </p:txBody>
      </p:sp>
      <p:sp>
        <p:nvSpPr>
          <p:cNvPr id="11" name="Marcador de Posição do Texto 1"/>
          <p:cNvSpPr txBox="1">
            <a:spLocks/>
          </p:cNvSpPr>
          <p:nvPr/>
        </p:nvSpPr>
        <p:spPr>
          <a:xfrm>
            <a:off x="1432992" y="1565176"/>
            <a:ext cx="8280920" cy="532859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pPr lvl="1" algn="just"/>
            <a:endParaRPr lang="en-US" kern="0" dirty="0" smtClean="0"/>
          </a:p>
          <a:p>
            <a:pPr lvl="1" algn="just"/>
            <a:endParaRPr lang="en-US" kern="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84312" y="134076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r>
              <a:rPr lang="en-US" kern="0" dirty="0" smtClean="0"/>
              <a:t>FSM : finite state machine</a:t>
            </a:r>
          </a:p>
          <a:p>
            <a:r>
              <a:rPr lang="en-US" kern="0" dirty="0" smtClean="0"/>
              <a:t>Create FSM for control unit</a:t>
            </a:r>
          </a:p>
          <a:p>
            <a:r>
              <a:rPr lang="en-US" kern="0" dirty="0" smtClean="0"/>
              <a:t>Assign constant to each state</a:t>
            </a:r>
          </a:p>
          <a:p>
            <a:pPr marL="0" indent="0">
              <a:buFontTx/>
              <a:buNone/>
            </a:pPr>
            <a:r>
              <a:rPr lang="en-US" kern="0" dirty="0" smtClean="0"/>
              <a:t>   </a:t>
            </a:r>
          </a:p>
          <a:p>
            <a:pPr marL="0" indent="0">
              <a:buFontTx/>
              <a:buNone/>
            </a:pPr>
            <a:r>
              <a:rPr lang="en-US" u="sng" kern="0" dirty="0" smtClean="0"/>
              <a:t>How to assign binary value to these state in </a:t>
            </a:r>
            <a:r>
              <a:rPr lang="en-US" u="sng" kern="0" dirty="0" err="1" smtClean="0"/>
              <a:t>verilog</a:t>
            </a:r>
            <a:r>
              <a:rPr lang="en-US" u="sng" kern="0" dirty="0" smtClean="0"/>
              <a:t> ?</a:t>
            </a:r>
          </a:p>
          <a:p>
            <a:pPr marL="2863850" lvl="8" indent="-577850">
              <a:lnSpc>
                <a:spcPct val="90000"/>
              </a:lnSpc>
              <a:defRPr/>
            </a:pPr>
            <a:r>
              <a:rPr lang="pt-PT" dirty="0">
                <a:solidFill>
                  <a:srgbClr val="3F3FFF"/>
                </a:solidFill>
              </a:rPr>
              <a:t>(000</a:t>
            </a:r>
            <a:r>
              <a:rPr lang="pt-PT" dirty="0">
                <a:solidFill>
                  <a:srgbClr val="3F3FFF"/>
                </a:solidFill>
                <a:sym typeface="Symbol" pitchFamily="18" charset="2"/>
              </a:rPr>
              <a:t>S_input</a:t>
            </a:r>
            <a:r>
              <a:rPr lang="pt-PT" dirty="0">
                <a:solidFill>
                  <a:srgbClr val="3F3FFF"/>
                </a:solidFill>
              </a:rPr>
              <a:t>)</a:t>
            </a:r>
          </a:p>
          <a:p>
            <a:pPr marL="2863850" lvl="8" indent="-577850">
              <a:lnSpc>
                <a:spcPct val="90000"/>
              </a:lnSpc>
              <a:defRPr/>
            </a:pPr>
            <a:r>
              <a:rPr lang="pt-PT" dirty="0">
                <a:solidFill>
                  <a:srgbClr val="3F3FFF"/>
                </a:solidFill>
              </a:rPr>
              <a:t>(001</a:t>
            </a:r>
            <a:r>
              <a:rPr lang="pt-PT" dirty="0">
                <a:solidFill>
                  <a:srgbClr val="3F3FFF"/>
                </a:solidFill>
                <a:sym typeface="Symbol" pitchFamily="18" charset="2"/>
              </a:rPr>
              <a:t>S_extra</a:t>
            </a:r>
            <a:r>
              <a:rPr lang="pt-PT" dirty="0">
                <a:solidFill>
                  <a:srgbClr val="3F3FFF"/>
                </a:solidFill>
              </a:rPr>
              <a:t>)</a:t>
            </a:r>
          </a:p>
          <a:p>
            <a:pPr marL="2863850" lvl="8" indent="-577850">
              <a:lnSpc>
                <a:spcPct val="90000"/>
              </a:lnSpc>
              <a:defRPr/>
            </a:pPr>
            <a:r>
              <a:rPr lang="pt-PT" dirty="0">
                <a:solidFill>
                  <a:srgbClr val="3F3FFF"/>
                </a:solidFill>
              </a:rPr>
              <a:t>(010</a:t>
            </a:r>
            <a:r>
              <a:rPr lang="pt-PT" dirty="0">
                <a:solidFill>
                  <a:srgbClr val="3F3FFF"/>
                </a:solidFill>
                <a:sym typeface="Symbol" pitchFamily="18" charset="2"/>
              </a:rPr>
              <a:t>S_notequal</a:t>
            </a:r>
            <a:r>
              <a:rPr lang="pt-PT" dirty="0">
                <a:solidFill>
                  <a:srgbClr val="3F3FFF"/>
                </a:solidFill>
              </a:rPr>
              <a:t>)</a:t>
            </a:r>
          </a:p>
          <a:p>
            <a:pPr marL="2863850" lvl="8" indent="-577850">
              <a:lnSpc>
                <a:spcPct val="90000"/>
              </a:lnSpc>
              <a:defRPr/>
            </a:pPr>
            <a:r>
              <a:rPr lang="pt-PT" dirty="0">
                <a:solidFill>
                  <a:srgbClr val="3F3FFF"/>
                </a:solidFill>
              </a:rPr>
              <a:t>(011</a:t>
            </a:r>
            <a:r>
              <a:rPr lang="pt-PT" dirty="0">
                <a:solidFill>
                  <a:srgbClr val="3F3FFF"/>
                </a:solidFill>
                <a:sym typeface="Symbol" pitchFamily="18" charset="2"/>
              </a:rPr>
              <a:t>S_equal</a:t>
            </a:r>
            <a:r>
              <a:rPr lang="pt-PT" dirty="0">
                <a:solidFill>
                  <a:srgbClr val="3F3FFF"/>
                </a:solidFill>
              </a:rPr>
              <a:t>)</a:t>
            </a:r>
          </a:p>
          <a:p>
            <a:pPr marL="2863850" lvl="8" indent="-577850">
              <a:lnSpc>
                <a:spcPct val="90000"/>
              </a:lnSpc>
              <a:defRPr/>
            </a:pPr>
            <a:r>
              <a:rPr lang="pt-PT" dirty="0">
                <a:solidFill>
                  <a:srgbClr val="3F3FFF"/>
                </a:solidFill>
              </a:rPr>
              <a:t>(100</a:t>
            </a:r>
            <a:r>
              <a:rPr lang="pt-PT" dirty="0">
                <a:solidFill>
                  <a:srgbClr val="3F3FFF"/>
                </a:solidFill>
                <a:sym typeface="Symbol" pitchFamily="18" charset="2"/>
              </a:rPr>
              <a:t> </a:t>
            </a:r>
            <a:r>
              <a:rPr lang="pt-PT" dirty="0" err="1">
                <a:solidFill>
                  <a:srgbClr val="3F3FFF"/>
                </a:solidFill>
                <a:sym typeface="Symbol" pitchFamily="18" charset="2"/>
              </a:rPr>
              <a:t>S_output</a:t>
            </a:r>
            <a:r>
              <a:rPr lang="pt-PT" dirty="0">
                <a:solidFill>
                  <a:srgbClr val="3F3FFF"/>
                </a:solidFill>
              </a:rPr>
              <a:t>)</a:t>
            </a:r>
          </a:p>
          <a:p>
            <a:pPr marL="0" indent="0">
              <a:buFontTx/>
              <a:buNone/>
            </a:pPr>
            <a:endParaRPr lang="en-US" u="sng" kern="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300" y="5157432"/>
            <a:ext cx="6767623" cy="141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88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0"/>
            <a:ext cx="5502611" cy="1196753"/>
          </a:xfrm>
        </p:spPr>
        <p:txBody>
          <a:bodyPr>
            <a:normAutofit/>
          </a:bodyPr>
          <a:lstStyle/>
          <a:p>
            <a:pPr algn="ctr"/>
            <a:r>
              <a:rPr lang="pt-PT" b="1" dirty="0" err="1" smtClean="0"/>
              <a:t>Introduction</a:t>
            </a:r>
            <a:endParaRPr lang="en-US" b="1" noProof="0" dirty="0"/>
          </a:p>
        </p:txBody>
      </p:sp>
      <p:sp>
        <p:nvSpPr>
          <p:cNvPr id="5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1280592" y="1412776"/>
            <a:ext cx="8280920" cy="5328591"/>
          </a:xfrm>
        </p:spPr>
        <p:txBody>
          <a:bodyPr>
            <a:normAutofit/>
          </a:bodyPr>
          <a:lstStyle/>
          <a:p>
            <a:r>
              <a:rPr lang="en-US" dirty="0"/>
              <a:t>This presentation shows you a simple data path and Control Unit of </a:t>
            </a:r>
            <a:r>
              <a:rPr lang="en-US" dirty="0" smtClean="0"/>
              <a:t>a simple processor;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circuit was implemented </a:t>
            </a:r>
            <a:r>
              <a:rPr lang="en-US" dirty="0" smtClean="0"/>
              <a:t>using </a:t>
            </a:r>
            <a:r>
              <a:rPr lang="en-US" dirty="0"/>
              <a:t>Verilog </a:t>
            </a:r>
            <a:r>
              <a:rPr lang="en-US" dirty="0" smtClean="0"/>
              <a:t>Hardware description language;</a:t>
            </a:r>
          </a:p>
          <a:p>
            <a:endParaRPr lang="en-US" dirty="0"/>
          </a:p>
          <a:p>
            <a:r>
              <a:rPr lang="en-US" dirty="0" smtClean="0"/>
              <a:t>The simulation will show us the correct behavior of the implemented circuit;</a:t>
            </a:r>
          </a:p>
          <a:p>
            <a:endParaRPr lang="en-US" dirty="0"/>
          </a:p>
          <a:p>
            <a:r>
              <a:rPr lang="en-US" dirty="0" err="1" smtClean="0"/>
              <a:t>Finaly</a:t>
            </a:r>
            <a:r>
              <a:rPr lang="en-US" dirty="0" smtClean="0"/>
              <a:t> the circuit will be burned down into your hardware boards;</a:t>
            </a:r>
            <a:endParaRPr lang="en-US" dirty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9918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>
            <a:normAutofit/>
          </a:bodyPr>
          <a:lstStyle/>
          <a:p>
            <a:pPr algn="ctr"/>
            <a:r>
              <a:rPr lang="pt-PT" b="1" dirty="0" err="1" smtClean="0"/>
              <a:t>Control</a:t>
            </a:r>
            <a:r>
              <a:rPr lang="pt-PT" b="1" dirty="0" smtClean="0"/>
              <a:t> </a:t>
            </a:r>
            <a:r>
              <a:rPr lang="pt-PT" b="1" dirty="0" err="1" smtClean="0"/>
              <a:t>unit</a:t>
            </a:r>
            <a:endParaRPr lang="en-US" b="1" noProof="0" dirty="0"/>
          </a:p>
        </p:txBody>
      </p:sp>
      <p:sp>
        <p:nvSpPr>
          <p:cNvPr id="11" name="Marcador de Posição do Texto 1"/>
          <p:cNvSpPr txBox="1">
            <a:spLocks/>
          </p:cNvSpPr>
          <p:nvPr/>
        </p:nvSpPr>
        <p:spPr>
          <a:xfrm>
            <a:off x="1432992" y="1565176"/>
            <a:ext cx="8280920" cy="532859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pPr lvl="1" algn="just"/>
            <a:endParaRPr lang="en-US" kern="0" dirty="0" smtClean="0"/>
          </a:p>
          <a:p>
            <a:pPr lvl="1" algn="just"/>
            <a:endParaRPr lang="en-US" kern="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8458" y="134076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r>
              <a:rPr lang="en-US" kern="0" smtClean="0"/>
              <a:t>Coding Verilog follow the table</a:t>
            </a:r>
          </a:p>
          <a:p>
            <a:r>
              <a:rPr lang="en-US" kern="0" smtClean="0"/>
              <a:t>Create FSM as sequential statement</a:t>
            </a:r>
          </a:p>
          <a:p>
            <a:r>
              <a:rPr lang="en-US" kern="0" smtClean="0"/>
              <a:t>Generate control signal as combination logic</a:t>
            </a:r>
            <a:endParaRPr lang="en-US" kern="0" dirty="0"/>
          </a:p>
        </p:txBody>
      </p:sp>
      <p:graphicFrame>
        <p:nvGraphicFramePr>
          <p:cNvPr id="7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19985"/>
              </p:ext>
            </p:extLst>
          </p:nvPr>
        </p:nvGraphicFramePr>
        <p:xfrm>
          <a:off x="3760658" y="2864768"/>
          <a:ext cx="2895599" cy="3229978"/>
        </p:xfrm>
        <a:graphic>
          <a:graphicData uri="http://schemas.openxmlformats.org/drawingml/2006/table">
            <a:tbl>
              <a:tblPr/>
              <a:tblGrid>
                <a:gridCol w="1016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7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Current State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9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pt-PT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9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pt-PT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9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5872" marR="65872" marT="32935" marB="329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 State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9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2next</a:t>
                      </a:r>
                      <a:r>
                        <a:rPr kumimoji="0" lang="pt-PT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9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1next</a:t>
                      </a:r>
                      <a:r>
                        <a:rPr kumimoji="0" lang="pt-PT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9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0next</a:t>
                      </a:r>
                    </a:p>
                  </a:txBody>
                  <a:tcPr marL="65872" marR="65872" marT="32935" marB="32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57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pt-PT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=</a:t>
                      </a:r>
                      <a:r>
                        <a:rPr kumimoji="0" lang="pt-PT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5)’</a:t>
                      </a:r>
                    </a:p>
                  </a:txBody>
                  <a:tcPr marL="65872" marR="65872" marT="32935" marB="32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pt-P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=</a:t>
                      </a:r>
                      <a:r>
                        <a:rPr kumimoji="0" lang="pt-P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5)</a:t>
                      </a:r>
                    </a:p>
                  </a:txBody>
                  <a:tcPr marL="65872" marR="65872" marT="32935" marB="32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L="65872" marR="65872" marT="32935" marB="329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(S_extra, 001)</a:t>
                      </a:r>
                    </a:p>
                  </a:txBody>
                  <a:tcPr marL="65872" marR="65872" marT="32935" marB="32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(S_extra, 001)</a:t>
                      </a:r>
                    </a:p>
                  </a:txBody>
                  <a:tcPr marL="65872" marR="65872" marT="32935" marB="32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(S_extra, 001)</a:t>
                      </a:r>
                    </a:p>
                  </a:txBody>
                  <a:tcPr marL="65872" marR="65872" marT="32935" marB="329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(S_notequal, 010)</a:t>
                      </a:r>
                    </a:p>
                  </a:txBody>
                  <a:tcPr marL="65872" marR="65872" marT="32935" marB="32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(S_equal, 011)</a:t>
                      </a:r>
                    </a:p>
                  </a:txBody>
                  <a:tcPr marL="65872" marR="65872" marT="32935" marB="32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6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(S_notequal, 010)</a:t>
                      </a:r>
                    </a:p>
                  </a:txBody>
                  <a:tcPr marL="65872" marR="65872" marT="32935" marB="329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L="65872" marR="65872" marT="32935" marB="32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L="65872" marR="65872" marT="32935" marB="32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(S_equal, 011)</a:t>
                      </a:r>
                    </a:p>
                  </a:txBody>
                  <a:tcPr marL="65872" marR="65872" marT="32935" marB="329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L="65872" marR="65872" marT="32935" marB="32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L="65872" marR="65872" marT="32935" marB="32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6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L="65872" marR="65872" marT="32935" marB="329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L="65872" marR="65872" marT="32935" marB="32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L="65872" marR="65872" marT="32935" marB="32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7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(unused, 101)</a:t>
                      </a:r>
                    </a:p>
                  </a:txBody>
                  <a:tcPr marL="65872" marR="65872" marT="32935" marB="329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L="65872" marR="65872" marT="32935" marB="32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L="65872" marR="65872" marT="32935" marB="32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7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(unused, 110)</a:t>
                      </a:r>
                    </a:p>
                  </a:txBody>
                  <a:tcPr marL="65872" marR="65872" marT="32935" marB="329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L="65872" marR="65872" marT="32935" marB="32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L="65872" marR="65872" marT="32935" marB="32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7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(unused, 111)</a:t>
                      </a:r>
                    </a:p>
                  </a:txBody>
                  <a:tcPr marL="65872" marR="65872" marT="32935" marB="329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L="65872" marR="65872" marT="32935" marB="32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pt-PT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S_input</a:t>
                      </a:r>
                      <a:r>
                        <a:rPr kumimoji="0" lang="pt-PT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, 000)</a:t>
                      </a:r>
                    </a:p>
                  </a:txBody>
                  <a:tcPr marL="65872" marR="65872" marT="32935" marB="32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82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>
            <a:normAutofit/>
          </a:bodyPr>
          <a:lstStyle/>
          <a:p>
            <a:pPr algn="ctr"/>
            <a:r>
              <a:rPr lang="pt-PT" b="1" dirty="0" err="1" smtClean="0"/>
              <a:t>Control</a:t>
            </a:r>
            <a:r>
              <a:rPr lang="pt-PT" b="1" dirty="0" smtClean="0"/>
              <a:t> </a:t>
            </a:r>
            <a:r>
              <a:rPr lang="pt-PT" b="1" dirty="0" err="1" smtClean="0"/>
              <a:t>unit</a:t>
            </a:r>
            <a:r>
              <a:rPr lang="pt-PT" b="1" dirty="0" smtClean="0"/>
              <a:t>: </a:t>
            </a:r>
            <a:r>
              <a:rPr lang="pt-PT" b="1" dirty="0" err="1" smtClean="0"/>
              <a:t>next</a:t>
            </a:r>
            <a:r>
              <a:rPr lang="pt-PT" b="1" dirty="0" smtClean="0"/>
              <a:t> </a:t>
            </a:r>
            <a:r>
              <a:rPr lang="pt-PT" b="1" dirty="0" err="1" smtClean="0"/>
              <a:t>state</a:t>
            </a:r>
            <a:endParaRPr lang="en-US" b="1" noProof="0" dirty="0"/>
          </a:p>
        </p:txBody>
      </p:sp>
      <p:sp>
        <p:nvSpPr>
          <p:cNvPr id="11" name="Marcador de Posição do Texto 1"/>
          <p:cNvSpPr txBox="1">
            <a:spLocks/>
          </p:cNvSpPr>
          <p:nvPr/>
        </p:nvSpPr>
        <p:spPr>
          <a:xfrm>
            <a:off x="1432992" y="1565176"/>
            <a:ext cx="8280920" cy="532859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pPr lvl="1" algn="just"/>
            <a:endParaRPr lang="en-US" kern="0" dirty="0" smtClean="0"/>
          </a:p>
          <a:p>
            <a:pPr lvl="1" algn="just"/>
            <a:endParaRPr lang="en-US" kern="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8458" y="134076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184" y="1938775"/>
            <a:ext cx="314325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5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483798"/>
              </p:ext>
            </p:extLst>
          </p:nvPr>
        </p:nvGraphicFramePr>
        <p:xfrm>
          <a:off x="1437184" y="1938775"/>
          <a:ext cx="4019550" cy="4202124"/>
        </p:xfrm>
        <a:graphic>
          <a:graphicData uri="http://schemas.openxmlformats.org/drawingml/2006/table">
            <a:tbl>
              <a:tblPr/>
              <a:tblGrid>
                <a:gridCol w="1411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76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Current State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 State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2next</a:t>
                      </a: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1next</a:t>
                      </a: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0next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94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=</a:t>
                      </a: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5)’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=</a:t>
                      </a: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(S_extra, 001)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(S_extra, 001)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(S_extra, 001)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(S_notequal, 010)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(S_equal, 011)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(S_notequal, 010)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(S_equal, 011)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(unused, 101)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(unused, 110)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(unused, 111)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pt-PT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S_input</a:t>
                      </a: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, 000)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6" name="Rectangle 6"/>
          <p:cNvSpPr/>
          <p:nvPr/>
        </p:nvSpPr>
        <p:spPr>
          <a:xfrm>
            <a:off x="6390184" y="3238500"/>
            <a:ext cx="238125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1"/>
          <p:cNvSpPr/>
          <p:nvPr/>
        </p:nvSpPr>
        <p:spPr>
          <a:xfrm>
            <a:off x="6542584" y="3581400"/>
            <a:ext cx="238125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2"/>
          <p:cNvSpPr/>
          <p:nvPr/>
        </p:nvSpPr>
        <p:spPr>
          <a:xfrm>
            <a:off x="6399709" y="4667250"/>
            <a:ext cx="2381250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3"/>
          <p:cNvSpPr/>
          <p:nvPr/>
        </p:nvSpPr>
        <p:spPr>
          <a:xfrm>
            <a:off x="6542584" y="4962525"/>
            <a:ext cx="2381250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4"/>
          <p:cNvSpPr/>
          <p:nvPr/>
        </p:nvSpPr>
        <p:spPr>
          <a:xfrm>
            <a:off x="6542584" y="5267325"/>
            <a:ext cx="2381250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5"/>
          <p:cNvSpPr/>
          <p:nvPr/>
        </p:nvSpPr>
        <p:spPr>
          <a:xfrm>
            <a:off x="7228384" y="5362575"/>
            <a:ext cx="1828800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16"/>
          <p:cNvGrpSpPr/>
          <p:nvPr/>
        </p:nvGrpSpPr>
        <p:grpSpPr>
          <a:xfrm>
            <a:off x="8163036" y="1572164"/>
            <a:ext cx="1235846" cy="369332"/>
            <a:chOff x="105976" y="0"/>
            <a:chExt cx="1235846" cy="369332"/>
          </a:xfrm>
        </p:grpSpPr>
        <p:sp>
          <p:nvSpPr>
            <p:cNvPr id="43" name="Rounded Rectangle 17"/>
            <p:cNvSpPr/>
            <p:nvPr/>
          </p:nvSpPr>
          <p:spPr>
            <a:xfrm>
              <a:off x="105976" y="0"/>
              <a:ext cx="1235846" cy="36933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124005" y="18029"/>
              <a:ext cx="1199788" cy="333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22860" rIns="45720" bIns="22860" numCol="1" spcCol="1270" anchor="ctr" anchorCtr="0">
              <a:noAutofit/>
            </a:bodyPr>
            <a:lstStyle/>
            <a:p>
              <a:pPr lvl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FSM’s next state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450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>
            <a:normAutofit/>
          </a:bodyPr>
          <a:lstStyle/>
          <a:p>
            <a:pPr algn="ctr"/>
            <a:r>
              <a:rPr lang="pt-PT" b="1" dirty="0" err="1" smtClean="0"/>
              <a:t>Control</a:t>
            </a:r>
            <a:r>
              <a:rPr lang="pt-PT" b="1" dirty="0" smtClean="0"/>
              <a:t> </a:t>
            </a:r>
            <a:r>
              <a:rPr lang="pt-PT" b="1" dirty="0" err="1" smtClean="0"/>
              <a:t>unit</a:t>
            </a:r>
            <a:r>
              <a:rPr lang="pt-PT" b="1" dirty="0" smtClean="0"/>
              <a:t>: </a:t>
            </a:r>
            <a:r>
              <a:rPr lang="pt-PT" b="1" dirty="0" err="1" smtClean="0"/>
              <a:t>next</a:t>
            </a:r>
            <a:r>
              <a:rPr lang="pt-PT" b="1" dirty="0" smtClean="0"/>
              <a:t> </a:t>
            </a:r>
            <a:r>
              <a:rPr lang="pt-PT" b="1" dirty="0" err="1" smtClean="0"/>
              <a:t>state</a:t>
            </a:r>
            <a:endParaRPr lang="en-US" b="1" noProof="0" dirty="0"/>
          </a:p>
        </p:txBody>
      </p:sp>
      <p:sp>
        <p:nvSpPr>
          <p:cNvPr id="11" name="Marcador de Posição do Texto 1"/>
          <p:cNvSpPr txBox="1">
            <a:spLocks/>
          </p:cNvSpPr>
          <p:nvPr/>
        </p:nvSpPr>
        <p:spPr>
          <a:xfrm>
            <a:off x="1432992" y="1565176"/>
            <a:ext cx="8280920" cy="532859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pPr lvl="1" algn="just"/>
            <a:endParaRPr lang="en-US" kern="0" dirty="0" smtClean="0"/>
          </a:p>
          <a:p>
            <a:pPr lvl="1" algn="just"/>
            <a:endParaRPr lang="en-US" kern="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8458" y="134076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/>
          </a:p>
        </p:txBody>
      </p:sp>
      <p:sp>
        <p:nvSpPr>
          <p:cNvPr id="17" name="Date Placeholder 3"/>
          <p:cNvSpPr txBox="1">
            <a:spLocks/>
          </p:cNvSpPr>
          <p:nvPr/>
        </p:nvSpPr>
        <p:spPr>
          <a:xfrm>
            <a:off x="7110539" y="6262399"/>
            <a:ext cx="2085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992" y="1844824"/>
            <a:ext cx="314325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1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419808"/>
              </p:ext>
            </p:extLst>
          </p:nvPr>
        </p:nvGraphicFramePr>
        <p:xfrm>
          <a:off x="1432992" y="1844824"/>
          <a:ext cx="4019550" cy="4202124"/>
        </p:xfrm>
        <a:graphic>
          <a:graphicData uri="http://schemas.openxmlformats.org/drawingml/2006/table">
            <a:tbl>
              <a:tblPr/>
              <a:tblGrid>
                <a:gridCol w="1411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76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Current State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 State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2next</a:t>
                      </a: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1next</a:t>
                      </a: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0next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94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=</a:t>
                      </a: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5)’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=</a:t>
                      </a: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(S_extra, 001)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(S_extra, 001)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(S_extra, 001)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(S_notequal, 010)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(S_equal, 011)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(S_notequal, 010)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(S_equal, 011)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(unused, 101)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(unused, 110)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(unused, 111)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pt-PT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S_input</a:t>
                      </a: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, 000)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Rectangle 12"/>
          <p:cNvSpPr/>
          <p:nvPr/>
        </p:nvSpPr>
        <p:spPr>
          <a:xfrm>
            <a:off x="6538392" y="3487449"/>
            <a:ext cx="238125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/>
          <p:cNvSpPr/>
          <p:nvPr/>
        </p:nvSpPr>
        <p:spPr>
          <a:xfrm>
            <a:off x="6395517" y="4573299"/>
            <a:ext cx="2381250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/>
          <p:cNvSpPr/>
          <p:nvPr/>
        </p:nvSpPr>
        <p:spPr>
          <a:xfrm>
            <a:off x="6538392" y="4868574"/>
            <a:ext cx="2381250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/>
          <p:cNvSpPr/>
          <p:nvPr/>
        </p:nvSpPr>
        <p:spPr>
          <a:xfrm>
            <a:off x="6538392" y="5173374"/>
            <a:ext cx="2381250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/>
          <p:cNvSpPr/>
          <p:nvPr/>
        </p:nvSpPr>
        <p:spPr>
          <a:xfrm>
            <a:off x="7224192" y="5268624"/>
            <a:ext cx="1828800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7"/>
          <p:cNvGrpSpPr/>
          <p:nvPr/>
        </p:nvGrpSpPr>
        <p:grpSpPr>
          <a:xfrm>
            <a:off x="8158844" y="1475492"/>
            <a:ext cx="1235846" cy="369332"/>
            <a:chOff x="105976" y="0"/>
            <a:chExt cx="1235846" cy="369332"/>
          </a:xfrm>
        </p:grpSpPr>
        <p:sp>
          <p:nvSpPr>
            <p:cNvPr id="28" name="Rounded Rectangle 18"/>
            <p:cNvSpPr/>
            <p:nvPr/>
          </p:nvSpPr>
          <p:spPr>
            <a:xfrm>
              <a:off x="105976" y="0"/>
              <a:ext cx="1235846" cy="36933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4"/>
            <p:cNvSpPr/>
            <p:nvPr/>
          </p:nvSpPr>
          <p:spPr>
            <a:xfrm>
              <a:off x="124005" y="18029"/>
              <a:ext cx="1199788" cy="333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22860" rIns="45720" bIns="22860" numCol="1" spcCol="1270" anchor="ctr" anchorCtr="0">
              <a:noAutofit/>
            </a:bodyPr>
            <a:lstStyle/>
            <a:p>
              <a:pPr lvl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FSM’s next state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728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>
            <a:normAutofit/>
          </a:bodyPr>
          <a:lstStyle/>
          <a:p>
            <a:pPr algn="ctr"/>
            <a:r>
              <a:rPr lang="pt-PT" b="1" dirty="0" err="1" smtClean="0"/>
              <a:t>Control</a:t>
            </a:r>
            <a:r>
              <a:rPr lang="pt-PT" b="1" dirty="0" smtClean="0"/>
              <a:t> </a:t>
            </a:r>
            <a:r>
              <a:rPr lang="pt-PT" b="1" dirty="0" err="1" smtClean="0"/>
              <a:t>unit</a:t>
            </a:r>
            <a:r>
              <a:rPr lang="pt-PT" b="1" dirty="0" smtClean="0"/>
              <a:t>: </a:t>
            </a:r>
            <a:r>
              <a:rPr lang="pt-PT" b="1" dirty="0" err="1" smtClean="0"/>
              <a:t>next</a:t>
            </a:r>
            <a:r>
              <a:rPr lang="pt-PT" b="1" dirty="0" smtClean="0"/>
              <a:t> </a:t>
            </a:r>
            <a:r>
              <a:rPr lang="pt-PT" b="1" dirty="0" err="1" smtClean="0"/>
              <a:t>state</a:t>
            </a:r>
            <a:endParaRPr lang="en-US" b="1" noProof="0" dirty="0"/>
          </a:p>
        </p:txBody>
      </p:sp>
      <p:sp>
        <p:nvSpPr>
          <p:cNvPr id="11" name="Marcador de Posição do Texto 1"/>
          <p:cNvSpPr txBox="1">
            <a:spLocks/>
          </p:cNvSpPr>
          <p:nvPr/>
        </p:nvSpPr>
        <p:spPr>
          <a:xfrm>
            <a:off x="1432992" y="1565176"/>
            <a:ext cx="8280920" cy="532859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pPr lvl="1" algn="just"/>
            <a:endParaRPr lang="en-US" kern="0" dirty="0" smtClean="0"/>
          </a:p>
          <a:p>
            <a:pPr lvl="1" algn="just"/>
            <a:endParaRPr lang="en-US" kern="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8458" y="134076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/>
          </a:p>
        </p:txBody>
      </p:sp>
      <p:sp>
        <p:nvSpPr>
          <p:cNvPr id="17" name="Date Placeholder 3"/>
          <p:cNvSpPr txBox="1">
            <a:spLocks/>
          </p:cNvSpPr>
          <p:nvPr/>
        </p:nvSpPr>
        <p:spPr>
          <a:xfrm>
            <a:off x="7110539" y="6262399"/>
            <a:ext cx="2085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13"/>
          <p:cNvSpPr/>
          <p:nvPr/>
        </p:nvSpPr>
        <p:spPr>
          <a:xfrm>
            <a:off x="6395517" y="4573299"/>
            <a:ext cx="2381250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/>
          <p:cNvSpPr/>
          <p:nvPr/>
        </p:nvSpPr>
        <p:spPr>
          <a:xfrm>
            <a:off x="6538392" y="4868574"/>
            <a:ext cx="2381250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/>
          <p:cNvSpPr/>
          <p:nvPr/>
        </p:nvSpPr>
        <p:spPr>
          <a:xfrm>
            <a:off x="6538392" y="5173374"/>
            <a:ext cx="2381250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/>
          <p:cNvSpPr/>
          <p:nvPr/>
        </p:nvSpPr>
        <p:spPr>
          <a:xfrm>
            <a:off x="7224192" y="5268624"/>
            <a:ext cx="1828800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075" y="1938775"/>
            <a:ext cx="314325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0792"/>
              </p:ext>
            </p:extLst>
          </p:nvPr>
        </p:nvGraphicFramePr>
        <p:xfrm>
          <a:off x="1286075" y="1938775"/>
          <a:ext cx="4019550" cy="4202124"/>
        </p:xfrm>
        <a:graphic>
          <a:graphicData uri="http://schemas.openxmlformats.org/drawingml/2006/table">
            <a:tbl>
              <a:tblPr/>
              <a:tblGrid>
                <a:gridCol w="1411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76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Current State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 State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2next</a:t>
                      </a: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1next</a:t>
                      </a: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0next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94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=</a:t>
                      </a: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5)’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=</a:t>
                      </a: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(S_extra, 001)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(S_extra, 001)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(S_extra, 001)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(S_notequal, 010)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(S_equal, 011)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(S_notequal, 010)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(S_equal, 011)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(unused, 101)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(unused, 110)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(unused, 111)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pt-PT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S_input</a:t>
                      </a: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, 000)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3" name="Rectangle 13"/>
          <p:cNvSpPr/>
          <p:nvPr/>
        </p:nvSpPr>
        <p:spPr>
          <a:xfrm>
            <a:off x="6248600" y="4667250"/>
            <a:ext cx="2381250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4"/>
          <p:cNvSpPr/>
          <p:nvPr/>
        </p:nvSpPr>
        <p:spPr>
          <a:xfrm>
            <a:off x="6391475" y="4962525"/>
            <a:ext cx="2381250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5"/>
          <p:cNvSpPr/>
          <p:nvPr/>
        </p:nvSpPr>
        <p:spPr>
          <a:xfrm>
            <a:off x="6391475" y="5267325"/>
            <a:ext cx="2381250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6"/>
          <p:cNvSpPr/>
          <p:nvPr/>
        </p:nvSpPr>
        <p:spPr>
          <a:xfrm>
            <a:off x="7077275" y="5362575"/>
            <a:ext cx="1828800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17"/>
          <p:cNvGrpSpPr/>
          <p:nvPr/>
        </p:nvGrpSpPr>
        <p:grpSpPr>
          <a:xfrm>
            <a:off x="8011927" y="1574886"/>
            <a:ext cx="1235846" cy="369332"/>
            <a:chOff x="105976" y="0"/>
            <a:chExt cx="1235846" cy="369332"/>
          </a:xfrm>
        </p:grpSpPr>
        <p:sp>
          <p:nvSpPr>
            <p:cNvPr id="38" name="Rounded Rectangle 18"/>
            <p:cNvSpPr/>
            <p:nvPr/>
          </p:nvSpPr>
          <p:spPr>
            <a:xfrm>
              <a:off x="105976" y="0"/>
              <a:ext cx="1235846" cy="36933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124005" y="18029"/>
              <a:ext cx="1199788" cy="333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22860" rIns="45720" bIns="22860" numCol="1" spcCol="1270" anchor="ctr" anchorCtr="0">
              <a:noAutofit/>
            </a:bodyPr>
            <a:lstStyle/>
            <a:p>
              <a:pPr lvl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FSM’s next state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868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>
            <a:normAutofit/>
          </a:bodyPr>
          <a:lstStyle/>
          <a:p>
            <a:pPr algn="ctr"/>
            <a:r>
              <a:rPr lang="pt-PT" b="1" dirty="0" err="1" smtClean="0"/>
              <a:t>Control</a:t>
            </a:r>
            <a:r>
              <a:rPr lang="pt-PT" b="1" dirty="0" smtClean="0"/>
              <a:t> </a:t>
            </a:r>
            <a:r>
              <a:rPr lang="pt-PT" b="1" dirty="0" err="1" smtClean="0"/>
              <a:t>unit</a:t>
            </a:r>
            <a:r>
              <a:rPr lang="pt-PT" b="1" dirty="0" smtClean="0"/>
              <a:t>: </a:t>
            </a:r>
            <a:r>
              <a:rPr lang="pt-PT" b="1" dirty="0" err="1" smtClean="0"/>
              <a:t>next</a:t>
            </a:r>
            <a:r>
              <a:rPr lang="pt-PT" b="1" dirty="0" smtClean="0"/>
              <a:t> </a:t>
            </a:r>
            <a:r>
              <a:rPr lang="pt-PT" b="1" dirty="0" err="1" smtClean="0"/>
              <a:t>state</a:t>
            </a:r>
            <a:endParaRPr lang="en-US" b="1" noProof="0" dirty="0"/>
          </a:p>
        </p:txBody>
      </p:sp>
      <p:sp>
        <p:nvSpPr>
          <p:cNvPr id="11" name="Marcador de Posição do Texto 1"/>
          <p:cNvSpPr txBox="1">
            <a:spLocks/>
          </p:cNvSpPr>
          <p:nvPr/>
        </p:nvSpPr>
        <p:spPr>
          <a:xfrm>
            <a:off x="1432992" y="1565176"/>
            <a:ext cx="8280920" cy="532859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pPr lvl="1" algn="just"/>
            <a:endParaRPr lang="en-US" kern="0" dirty="0" smtClean="0"/>
          </a:p>
          <a:p>
            <a:pPr lvl="1" algn="just"/>
            <a:endParaRPr lang="en-US" kern="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8458" y="134076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/>
          </a:p>
        </p:txBody>
      </p:sp>
      <p:sp>
        <p:nvSpPr>
          <p:cNvPr id="17" name="Date Placeholder 3"/>
          <p:cNvSpPr txBox="1">
            <a:spLocks/>
          </p:cNvSpPr>
          <p:nvPr/>
        </p:nvSpPr>
        <p:spPr>
          <a:xfrm>
            <a:off x="7110539" y="6262399"/>
            <a:ext cx="2085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91" y="1938775"/>
            <a:ext cx="314325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110040"/>
              </p:ext>
            </p:extLst>
          </p:nvPr>
        </p:nvGraphicFramePr>
        <p:xfrm>
          <a:off x="1430091" y="1938775"/>
          <a:ext cx="4019550" cy="4202124"/>
        </p:xfrm>
        <a:graphic>
          <a:graphicData uri="http://schemas.openxmlformats.org/drawingml/2006/table">
            <a:tbl>
              <a:tblPr/>
              <a:tblGrid>
                <a:gridCol w="1411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76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Current State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 State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2next</a:t>
                      </a: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1next</a:t>
                      </a: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0next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94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=</a:t>
                      </a: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5)’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=</a:t>
                      </a: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(S_extra, 001)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(S_extra, 001)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(S_extra, 001)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(S_notequal, 010)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(S_equal, 011)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(S_notequal, 010)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(S_equal, 011)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(unused, 101)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(unused, 110)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(unused, 111)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pt-PT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S_input</a:t>
                      </a: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, 000)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9" name="Rectangle 15"/>
          <p:cNvSpPr/>
          <p:nvPr/>
        </p:nvSpPr>
        <p:spPr>
          <a:xfrm>
            <a:off x="6535491" y="5267325"/>
            <a:ext cx="2381250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6"/>
          <p:cNvSpPr/>
          <p:nvPr/>
        </p:nvSpPr>
        <p:spPr>
          <a:xfrm>
            <a:off x="7221291" y="5362575"/>
            <a:ext cx="1828800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20"/>
          <p:cNvGrpSpPr/>
          <p:nvPr/>
        </p:nvGrpSpPr>
        <p:grpSpPr>
          <a:xfrm>
            <a:off x="8146418" y="1569443"/>
            <a:ext cx="1235846" cy="369332"/>
            <a:chOff x="105976" y="0"/>
            <a:chExt cx="1235846" cy="369332"/>
          </a:xfrm>
        </p:grpSpPr>
        <p:sp>
          <p:nvSpPr>
            <p:cNvPr id="41" name="Rounded Rectangle 21"/>
            <p:cNvSpPr/>
            <p:nvPr/>
          </p:nvSpPr>
          <p:spPr>
            <a:xfrm>
              <a:off x="105976" y="0"/>
              <a:ext cx="1235846" cy="36933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4"/>
            <p:cNvSpPr/>
            <p:nvPr/>
          </p:nvSpPr>
          <p:spPr>
            <a:xfrm>
              <a:off x="124005" y="18029"/>
              <a:ext cx="1199788" cy="333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22860" rIns="45720" bIns="22860" numCol="1" spcCol="1270" anchor="ctr" anchorCtr="0">
              <a:noAutofit/>
            </a:bodyPr>
            <a:lstStyle/>
            <a:p>
              <a:pPr lvl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FSM’s next state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9459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>
            <a:normAutofit/>
          </a:bodyPr>
          <a:lstStyle/>
          <a:p>
            <a:pPr algn="ctr"/>
            <a:r>
              <a:rPr lang="pt-PT" b="1" dirty="0" err="1" smtClean="0"/>
              <a:t>Control</a:t>
            </a:r>
            <a:r>
              <a:rPr lang="pt-PT" b="1" dirty="0" smtClean="0"/>
              <a:t> </a:t>
            </a:r>
            <a:r>
              <a:rPr lang="pt-PT" b="1" dirty="0" err="1" smtClean="0"/>
              <a:t>unit</a:t>
            </a:r>
            <a:r>
              <a:rPr lang="pt-PT" b="1" dirty="0" smtClean="0"/>
              <a:t>: </a:t>
            </a:r>
            <a:r>
              <a:rPr lang="pt-PT" b="1" dirty="0" err="1" smtClean="0"/>
              <a:t>next</a:t>
            </a:r>
            <a:r>
              <a:rPr lang="pt-PT" b="1" dirty="0" smtClean="0"/>
              <a:t> </a:t>
            </a:r>
            <a:r>
              <a:rPr lang="pt-PT" b="1" dirty="0" err="1" smtClean="0"/>
              <a:t>state</a:t>
            </a:r>
            <a:endParaRPr lang="en-US" b="1" noProof="0" dirty="0"/>
          </a:p>
        </p:txBody>
      </p:sp>
      <p:sp>
        <p:nvSpPr>
          <p:cNvPr id="11" name="Marcador de Posição do Texto 1"/>
          <p:cNvSpPr txBox="1">
            <a:spLocks/>
          </p:cNvSpPr>
          <p:nvPr/>
        </p:nvSpPr>
        <p:spPr>
          <a:xfrm>
            <a:off x="1432992" y="1565176"/>
            <a:ext cx="8280920" cy="532859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pPr lvl="1" algn="just"/>
            <a:endParaRPr lang="en-US" kern="0" dirty="0" smtClean="0"/>
          </a:p>
          <a:p>
            <a:pPr lvl="1" algn="just"/>
            <a:endParaRPr lang="en-US" kern="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8458" y="134076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/>
          </a:p>
        </p:txBody>
      </p:sp>
      <p:sp>
        <p:nvSpPr>
          <p:cNvPr id="17" name="Date Placeholder 3"/>
          <p:cNvSpPr txBox="1">
            <a:spLocks/>
          </p:cNvSpPr>
          <p:nvPr/>
        </p:nvSpPr>
        <p:spPr>
          <a:xfrm>
            <a:off x="7110539" y="6262399"/>
            <a:ext cx="2085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075" y="1938775"/>
            <a:ext cx="314325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688516"/>
              </p:ext>
            </p:extLst>
          </p:nvPr>
        </p:nvGraphicFramePr>
        <p:xfrm>
          <a:off x="1286075" y="1938775"/>
          <a:ext cx="4019550" cy="4202124"/>
        </p:xfrm>
        <a:graphic>
          <a:graphicData uri="http://schemas.openxmlformats.org/drawingml/2006/table">
            <a:tbl>
              <a:tblPr/>
              <a:tblGrid>
                <a:gridCol w="1411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76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Current State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 State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2next</a:t>
                      </a: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1next</a:t>
                      </a:r>
                      <a:r>
                        <a:rPr kumimoji="0" lang="pt-P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pt-PT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0next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94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=</a:t>
                      </a: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5)’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=</a:t>
                      </a: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(S_extra, 001)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(S_extra, 001)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(S_extra, 001)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(S_notequal, 010)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(S_equal, 011)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(S_notequal, 010)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(S_equal, 011)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(S_output, 100)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(unused, 101)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(unused, 110)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(unused, 111)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(S_input, 000)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pt-PT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S_input</a:t>
                      </a: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, 000)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0" name="Diagram 10"/>
          <p:cNvGraphicFramePr/>
          <p:nvPr>
            <p:extLst>
              <p:ext uri="{D42A27DB-BD31-4B8C-83A1-F6EECF244321}">
                <p14:modId xmlns:p14="http://schemas.microsoft.com/office/powerpoint/2010/main" val="639082409"/>
              </p:ext>
            </p:extLst>
          </p:nvPr>
        </p:nvGraphicFramePr>
        <p:xfrm>
          <a:off x="7839275" y="1569443"/>
          <a:ext cx="1447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Rectangle 16"/>
          <p:cNvSpPr/>
          <p:nvPr/>
        </p:nvSpPr>
        <p:spPr>
          <a:xfrm>
            <a:off x="7077275" y="5362575"/>
            <a:ext cx="1828800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>
            <a:normAutofit/>
          </a:bodyPr>
          <a:lstStyle/>
          <a:p>
            <a:pPr algn="ctr"/>
            <a:r>
              <a:rPr lang="pt-PT" b="1" dirty="0" err="1" smtClean="0"/>
              <a:t>Control</a:t>
            </a:r>
            <a:r>
              <a:rPr lang="pt-PT" b="1" dirty="0" smtClean="0"/>
              <a:t> </a:t>
            </a:r>
            <a:r>
              <a:rPr lang="pt-PT" b="1" dirty="0" err="1" smtClean="0"/>
              <a:t>unit</a:t>
            </a:r>
            <a:r>
              <a:rPr lang="pt-PT" b="1" dirty="0" smtClean="0"/>
              <a:t>: FSM output</a:t>
            </a:r>
            <a:endParaRPr lang="en-US" b="1" noProof="0" dirty="0"/>
          </a:p>
        </p:txBody>
      </p:sp>
      <p:sp>
        <p:nvSpPr>
          <p:cNvPr id="11" name="Marcador de Posição do Texto 1"/>
          <p:cNvSpPr txBox="1">
            <a:spLocks/>
          </p:cNvSpPr>
          <p:nvPr/>
        </p:nvSpPr>
        <p:spPr>
          <a:xfrm>
            <a:off x="1432992" y="1565176"/>
            <a:ext cx="8280920" cy="532859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pPr lvl="1" algn="just"/>
            <a:endParaRPr lang="en-US" kern="0" dirty="0" smtClean="0"/>
          </a:p>
          <a:p>
            <a:pPr lvl="1" algn="just"/>
            <a:endParaRPr lang="en-US" kern="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8458" y="134076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/>
          </a:p>
        </p:txBody>
      </p:sp>
      <p:sp>
        <p:nvSpPr>
          <p:cNvPr id="17" name="Date Placeholder 3"/>
          <p:cNvSpPr txBox="1">
            <a:spLocks/>
          </p:cNvSpPr>
          <p:nvPr/>
        </p:nvSpPr>
        <p:spPr>
          <a:xfrm>
            <a:off x="7110539" y="6262399"/>
            <a:ext cx="2085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Rectangle 16"/>
          <p:cNvSpPr/>
          <p:nvPr/>
        </p:nvSpPr>
        <p:spPr>
          <a:xfrm>
            <a:off x="7077275" y="5362575"/>
            <a:ext cx="1828800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28293" y="1600200"/>
            <a:ext cx="4724400" cy="452596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r>
              <a:rPr lang="en-US" kern="0" smtClean="0"/>
              <a:t>How to implement a control unit output signals in Verilog</a:t>
            </a:r>
            <a:endParaRPr lang="en-US" kern="0" dirty="0"/>
          </a:p>
        </p:txBody>
      </p:sp>
      <p:graphicFrame>
        <p:nvGraphicFramePr>
          <p:cNvPr id="16" name="Group 2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561374"/>
              </p:ext>
            </p:extLst>
          </p:nvPr>
        </p:nvGraphicFramePr>
        <p:xfrm>
          <a:off x="776536" y="3230435"/>
          <a:ext cx="4337959" cy="2248025"/>
        </p:xfrm>
        <a:graphic>
          <a:graphicData uri="http://schemas.openxmlformats.org/drawingml/2006/table">
            <a:tbl>
              <a:tblPr/>
              <a:tblGrid>
                <a:gridCol w="606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6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000" b="1" i="0" u="none" strike="noStrike" cap="none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000" b="1" i="0" u="none" strike="noStrike" cap="none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000" b="1" i="0" u="none" strike="noStrike" cap="none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092" marR="75092" marT="37546" marB="3754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RT Operation 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Control Signal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092" marR="75092" marT="37546" marB="3754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ALoad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Muxsel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BLoad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Out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000</a:t>
                      </a:r>
                    </a:p>
                  </a:txBody>
                  <a:tcPr marL="75092" marR="75092" marT="37546" marB="375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INPUT A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001</a:t>
                      </a:r>
                    </a:p>
                  </a:txBody>
                  <a:tcPr marL="75092" marR="75092" marT="37546" marB="375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NOP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</a:rPr>
                        <a:t>01</a:t>
                      </a: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092" marR="75092" marT="37546" marB="375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 = 8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</a:rPr>
                        <a:t>01</a:t>
                      </a: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5092" marR="75092" marT="37546" marB="375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 = 13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L="75092" marR="75092" marT="37546" marB="375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OUTPUT B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marL="75092" marR="75092" marT="37546" marB="375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NOP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marL="75092" marR="75092" marT="37546" marB="375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NOP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111</a:t>
                      </a:r>
                    </a:p>
                  </a:txBody>
                  <a:tcPr marL="75092" marR="75092" marT="37546" marB="375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NOP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092" marR="75092" marT="37546" marB="375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493" y="3369129"/>
            <a:ext cx="4953000" cy="1984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8"/>
          <p:cNvGrpSpPr/>
          <p:nvPr/>
        </p:nvGrpSpPr>
        <p:grpSpPr>
          <a:xfrm>
            <a:off x="8458970" y="2121932"/>
            <a:ext cx="1235846" cy="369332"/>
            <a:chOff x="105976" y="0"/>
            <a:chExt cx="1235846" cy="369332"/>
          </a:xfrm>
        </p:grpSpPr>
        <p:sp>
          <p:nvSpPr>
            <p:cNvPr id="24" name="Rounded Rectangle 9"/>
            <p:cNvSpPr/>
            <p:nvPr/>
          </p:nvSpPr>
          <p:spPr>
            <a:xfrm>
              <a:off x="105976" y="0"/>
              <a:ext cx="1235846" cy="36933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124005" y="18029"/>
              <a:ext cx="1199788" cy="333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22860" rIns="45720" bIns="22860" numCol="1" spcCol="1270" anchor="ctr" anchorCtr="0">
              <a:noAutofit/>
            </a:bodyPr>
            <a:lstStyle/>
            <a:p>
              <a:pPr lvl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FSM’s output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169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>
            <a:normAutofit/>
          </a:bodyPr>
          <a:lstStyle/>
          <a:p>
            <a:pPr algn="ctr"/>
            <a:r>
              <a:rPr lang="pt-PT" b="1" dirty="0" err="1" smtClean="0"/>
              <a:t>Control</a:t>
            </a:r>
            <a:r>
              <a:rPr lang="pt-PT" b="1" dirty="0" smtClean="0"/>
              <a:t> </a:t>
            </a:r>
            <a:r>
              <a:rPr lang="pt-PT" b="1" dirty="0" err="1" smtClean="0"/>
              <a:t>unit</a:t>
            </a:r>
            <a:r>
              <a:rPr lang="pt-PT" b="1" dirty="0" smtClean="0"/>
              <a:t>: interface</a:t>
            </a:r>
            <a:endParaRPr lang="en-US" b="1" noProof="0" dirty="0"/>
          </a:p>
        </p:txBody>
      </p:sp>
      <p:sp>
        <p:nvSpPr>
          <p:cNvPr id="11" name="Marcador de Posição do Texto 1"/>
          <p:cNvSpPr txBox="1">
            <a:spLocks/>
          </p:cNvSpPr>
          <p:nvPr/>
        </p:nvSpPr>
        <p:spPr>
          <a:xfrm>
            <a:off x="1432992" y="1565176"/>
            <a:ext cx="8280920" cy="532859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pPr lvl="1" algn="just"/>
            <a:endParaRPr lang="en-US" kern="0" dirty="0" smtClean="0"/>
          </a:p>
          <a:p>
            <a:pPr lvl="1" algn="just"/>
            <a:endParaRPr lang="en-US" kern="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8458" y="134076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/>
          </a:p>
        </p:txBody>
      </p:sp>
      <p:sp>
        <p:nvSpPr>
          <p:cNvPr id="17" name="Date Placeholder 3"/>
          <p:cNvSpPr txBox="1">
            <a:spLocks/>
          </p:cNvSpPr>
          <p:nvPr/>
        </p:nvSpPr>
        <p:spPr>
          <a:xfrm>
            <a:off x="7110539" y="6262399"/>
            <a:ext cx="2085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Rectangle 16"/>
          <p:cNvSpPr/>
          <p:nvPr/>
        </p:nvSpPr>
        <p:spPr>
          <a:xfrm>
            <a:off x="7077275" y="5362575"/>
            <a:ext cx="1828800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312604" y="142116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r>
              <a:rPr lang="en-US" kern="0" smtClean="0"/>
              <a:t>After synthesizing, we got the control unit module</a:t>
            </a:r>
          </a:p>
          <a:p>
            <a:r>
              <a:rPr lang="en-US" kern="0" smtClean="0"/>
              <a:t>What are the expected synthesizer outputs ?</a:t>
            </a:r>
            <a:endParaRPr lang="en-US" kern="0" dirty="0"/>
          </a:p>
        </p:txBody>
      </p:sp>
      <p:pic>
        <p:nvPicPr>
          <p:cNvPr id="15" name="Picture 4" descr="C:\Users\SARAT\AppData\Local\Temp\SNAGHTML215d43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404" y="3272558"/>
            <a:ext cx="3152775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ight Arrow 6"/>
          <p:cNvSpPr/>
          <p:nvPr/>
        </p:nvSpPr>
        <p:spPr>
          <a:xfrm>
            <a:off x="5046404" y="3859561"/>
            <a:ext cx="1066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242" y="3341617"/>
            <a:ext cx="2088061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7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>
            <a:normAutofit/>
          </a:bodyPr>
          <a:lstStyle/>
          <a:p>
            <a:pPr algn="ctr"/>
            <a:r>
              <a:rPr lang="pt-PT" b="1" dirty="0" err="1" smtClean="0"/>
              <a:t>Control</a:t>
            </a:r>
            <a:r>
              <a:rPr lang="pt-PT" b="1" dirty="0" smtClean="0"/>
              <a:t> </a:t>
            </a:r>
            <a:r>
              <a:rPr lang="pt-PT" b="1" dirty="0" err="1" smtClean="0"/>
              <a:t>unit</a:t>
            </a:r>
            <a:r>
              <a:rPr lang="pt-PT" b="1" dirty="0" smtClean="0"/>
              <a:t>: </a:t>
            </a:r>
            <a:r>
              <a:rPr lang="pt-PT" b="1" dirty="0" err="1" smtClean="0"/>
              <a:t>internal</a:t>
            </a:r>
            <a:r>
              <a:rPr lang="pt-PT" b="1" dirty="0" smtClean="0"/>
              <a:t> </a:t>
            </a:r>
            <a:r>
              <a:rPr lang="pt-PT" b="1" dirty="0" err="1" smtClean="0"/>
              <a:t>logic</a:t>
            </a:r>
            <a:endParaRPr lang="en-US" b="1" noProof="0" dirty="0"/>
          </a:p>
        </p:txBody>
      </p:sp>
      <p:sp>
        <p:nvSpPr>
          <p:cNvPr id="11" name="Marcador de Posição do Texto 1"/>
          <p:cNvSpPr txBox="1">
            <a:spLocks/>
          </p:cNvSpPr>
          <p:nvPr/>
        </p:nvSpPr>
        <p:spPr>
          <a:xfrm>
            <a:off x="1432992" y="1565176"/>
            <a:ext cx="8280920" cy="532859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pPr lvl="1" algn="just"/>
            <a:endParaRPr lang="en-US" kern="0" dirty="0" smtClean="0"/>
          </a:p>
          <a:p>
            <a:pPr lvl="1" algn="just"/>
            <a:endParaRPr lang="en-US" kern="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8458" y="134076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/>
          </a:p>
        </p:txBody>
      </p:sp>
      <p:sp>
        <p:nvSpPr>
          <p:cNvPr id="17" name="Date Placeholder 3"/>
          <p:cNvSpPr txBox="1">
            <a:spLocks/>
          </p:cNvSpPr>
          <p:nvPr/>
        </p:nvSpPr>
        <p:spPr>
          <a:xfrm>
            <a:off x="7110539" y="6262399"/>
            <a:ext cx="2085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Rectangle 16"/>
          <p:cNvSpPr/>
          <p:nvPr/>
        </p:nvSpPr>
        <p:spPr>
          <a:xfrm>
            <a:off x="7077275" y="5362575"/>
            <a:ext cx="1828800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92" y="2495952"/>
            <a:ext cx="8312225" cy="273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>
            <a:normAutofit/>
          </a:bodyPr>
          <a:lstStyle/>
          <a:p>
            <a:pPr algn="ctr"/>
            <a:r>
              <a:rPr lang="pt-PT" b="1" dirty="0" err="1" smtClean="0"/>
              <a:t>Control</a:t>
            </a:r>
            <a:r>
              <a:rPr lang="pt-PT" b="1" dirty="0" smtClean="0"/>
              <a:t> </a:t>
            </a:r>
            <a:r>
              <a:rPr lang="pt-PT" b="1" dirty="0" err="1" smtClean="0"/>
              <a:t>unit</a:t>
            </a:r>
            <a:r>
              <a:rPr lang="pt-PT" b="1" dirty="0" smtClean="0"/>
              <a:t> + </a:t>
            </a:r>
            <a:r>
              <a:rPr lang="pt-PT" b="1" dirty="0" err="1" smtClean="0"/>
              <a:t>datapath</a:t>
            </a:r>
            <a:endParaRPr lang="en-US" b="1" noProof="0" dirty="0"/>
          </a:p>
        </p:txBody>
      </p:sp>
      <p:sp>
        <p:nvSpPr>
          <p:cNvPr id="11" name="Marcador de Posição do Texto 1"/>
          <p:cNvSpPr txBox="1">
            <a:spLocks/>
          </p:cNvSpPr>
          <p:nvPr/>
        </p:nvSpPr>
        <p:spPr>
          <a:xfrm>
            <a:off x="1432992" y="1565176"/>
            <a:ext cx="8280920" cy="532859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pPr lvl="1" algn="just"/>
            <a:endParaRPr lang="en-US" kern="0" dirty="0" smtClean="0"/>
          </a:p>
          <a:p>
            <a:pPr lvl="1" algn="just"/>
            <a:endParaRPr lang="en-US" kern="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8458" y="134076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/>
          </a:p>
        </p:txBody>
      </p:sp>
      <p:sp>
        <p:nvSpPr>
          <p:cNvPr id="17" name="Date Placeholder 3"/>
          <p:cNvSpPr txBox="1">
            <a:spLocks/>
          </p:cNvSpPr>
          <p:nvPr/>
        </p:nvSpPr>
        <p:spPr>
          <a:xfrm>
            <a:off x="7110539" y="6262399"/>
            <a:ext cx="2085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Rectangle 16"/>
          <p:cNvSpPr/>
          <p:nvPr/>
        </p:nvSpPr>
        <p:spPr>
          <a:xfrm>
            <a:off x="7077275" y="5362575"/>
            <a:ext cx="1828800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90646" y="139376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r>
              <a:rPr lang="en-US" kern="0" smtClean="0"/>
              <a:t>Finally, the microprocessor will be build by connecting the control unit to the datapath through control and status signals </a:t>
            </a:r>
            <a:endParaRPr lang="en-US" kern="0" dirty="0"/>
          </a:p>
        </p:txBody>
      </p: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2105158" y="2606612"/>
            <a:ext cx="6259513" cy="3517900"/>
            <a:chOff x="1011" y="1699"/>
            <a:chExt cx="3943" cy="2216"/>
          </a:xfrm>
        </p:grpSpPr>
        <p:grpSp>
          <p:nvGrpSpPr>
            <p:cNvPr id="10" name="Group 58"/>
            <p:cNvGrpSpPr>
              <a:grpSpLocks/>
            </p:cNvGrpSpPr>
            <p:nvPr/>
          </p:nvGrpSpPr>
          <p:grpSpPr bwMode="auto">
            <a:xfrm>
              <a:off x="1011" y="1699"/>
              <a:ext cx="3943" cy="2216"/>
              <a:chOff x="1011" y="1699"/>
              <a:chExt cx="3943" cy="2216"/>
            </a:xfrm>
          </p:grpSpPr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1696" y="2078"/>
                <a:ext cx="879" cy="12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15" name="Text Box 8"/>
              <p:cNvSpPr txBox="1">
                <a:spLocks noChangeArrowheads="1"/>
              </p:cNvSpPr>
              <p:nvPr/>
            </p:nvSpPr>
            <p:spPr bwMode="auto">
              <a:xfrm>
                <a:off x="2254" y="2949"/>
                <a:ext cx="29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PT" sz="1200" b="1">
                    <a:latin typeface="Times New Roman" pitchFamily="18" charset="0"/>
                  </a:rPr>
                  <a:t>(A = 5)</a:t>
                </a:r>
              </a:p>
            </p:txBody>
          </p:sp>
          <p:sp>
            <p:nvSpPr>
              <p:cNvPr id="16" name="Text Box 9"/>
              <p:cNvSpPr txBox="1">
                <a:spLocks noChangeArrowheads="1"/>
              </p:cNvSpPr>
              <p:nvPr/>
            </p:nvSpPr>
            <p:spPr bwMode="auto">
              <a:xfrm>
                <a:off x="1732" y="2588"/>
                <a:ext cx="40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200" b="1" dirty="0">
                    <a:solidFill>
                      <a:schemeClr val="accent2"/>
                    </a:solidFill>
                    <a:latin typeface="Times New Roman" pitchFamily="18" charset="0"/>
                  </a:rPr>
                  <a:t>Unit Control</a:t>
                </a:r>
              </a:p>
            </p:txBody>
          </p:sp>
          <p:sp>
            <p:nvSpPr>
              <p:cNvPr id="18" name="Text Box 10"/>
              <p:cNvSpPr txBox="1">
                <a:spLocks noChangeArrowheads="1"/>
              </p:cNvSpPr>
              <p:nvPr/>
            </p:nvSpPr>
            <p:spPr bwMode="auto">
              <a:xfrm>
                <a:off x="1710" y="2959"/>
                <a:ext cx="24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PT" sz="1200" b="1">
                    <a:latin typeface="Times New Roman" pitchFamily="18" charset="0"/>
                  </a:rPr>
                  <a:t>Clock</a:t>
                </a:r>
              </a:p>
            </p:txBody>
          </p:sp>
          <p:sp>
            <p:nvSpPr>
              <p:cNvPr id="19" name="Text Box 11"/>
              <p:cNvSpPr txBox="1">
                <a:spLocks noChangeArrowheads="1"/>
              </p:cNvSpPr>
              <p:nvPr/>
            </p:nvSpPr>
            <p:spPr bwMode="auto">
              <a:xfrm>
                <a:off x="1725" y="3118"/>
                <a:ext cx="29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PT" sz="1200" b="1">
                    <a:latin typeface="Times New Roman" pitchFamily="18" charset="0"/>
                  </a:rPr>
                  <a:t>Reset</a:t>
                </a:r>
              </a:p>
            </p:txBody>
          </p:sp>
          <p:grpSp>
            <p:nvGrpSpPr>
              <p:cNvPr id="20" name="Group 12"/>
              <p:cNvGrpSpPr>
                <a:grpSpLocks/>
              </p:cNvGrpSpPr>
              <p:nvPr/>
            </p:nvGrpSpPr>
            <p:grpSpPr bwMode="auto">
              <a:xfrm>
                <a:off x="2219" y="2223"/>
                <a:ext cx="327" cy="476"/>
                <a:chOff x="3197" y="2149"/>
                <a:chExt cx="327" cy="476"/>
              </a:xfrm>
            </p:grpSpPr>
            <p:sp>
              <p:nvSpPr>
                <p:cNvPr id="6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216" y="2149"/>
                  <a:ext cx="296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pt-PT" sz="1200" b="1">
                      <a:latin typeface="Times New Roman" pitchFamily="18" charset="0"/>
                    </a:rPr>
                    <a:t>ALoad</a:t>
                  </a:r>
                </a:p>
              </p:txBody>
            </p:sp>
            <p:sp>
              <p:nvSpPr>
                <p:cNvPr id="6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197" y="2268"/>
                  <a:ext cx="32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pt-PT" sz="1200" b="1">
                      <a:latin typeface="Times New Roman" pitchFamily="18" charset="0"/>
                    </a:rPr>
                    <a:t>Muxsel</a:t>
                  </a:r>
                </a:p>
              </p:txBody>
            </p:sp>
            <p:sp>
              <p:nvSpPr>
                <p:cNvPr id="6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228" y="2393"/>
                  <a:ext cx="2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pt-PT" sz="1200" b="1">
                      <a:latin typeface="Times New Roman" pitchFamily="18" charset="0"/>
                    </a:rPr>
                    <a:t>BLoad</a:t>
                  </a:r>
                </a:p>
              </p:txBody>
            </p:sp>
            <p:sp>
              <p:nvSpPr>
                <p:cNvPr id="6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329" y="2510"/>
                  <a:ext cx="179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pt-PT" sz="1200" b="1">
                      <a:latin typeface="Times New Roman" pitchFamily="18" charset="0"/>
                    </a:rPr>
                    <a:t>Out</a:t>
                  </a:r>
                </a:p>
              </p:txBody>
            </p:sp>
          </p:grpSp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3927" y="1699"/>
                <a:ext cx="45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PT" sz="1200" b="1">
                    <a:latin typeface="Times New Roman" pitchFamily="18" charset="0"/>
                  </a:rPr>
                  <a:t>INPUT A</a:t>
                </a:r>
              </a:p>
            </p:txBody>
          </p: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>
                <a:off x="3989" y="3800"/>
                <a:ext cx="50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PT" sz="1200" b="1">
                    <a:latin typeface="Times New Roman" pitchFamily="18" charset="0"/>
                  </a:rPr>
                  <a:t>OUTPUT B</a:t>
                </a:r>
              </a:p>
            </p:txBody>
          </p:sp>
          <p:sp>
            <p:nvSpPr>
              <p:cNvPr id="24" name="Rectangle 19"/>
              <p:cNvSpPr>
                <a:spLocks noChangeArrowheads="1"/>
              </p:cNvSpPr>
              <p:nvPr/>
            </p:nvSpPr>
            <p:spPr bwMode="auto">
              <a:xfrm>
                <a:off x="3743" y="2084"/>
                <a:ext cx="879" cy="12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" name="Text Box 20"/>
              <p:cNvSpPr txBox="1">
                <a:spLocks noChangeArrowheads="1"/>
              </p:cNvSpPr>
              <p:nvPr/>
            </p:nvSpPr>
            <p:spPr bwMode="auto">
              <a:xfrm>
                <a:off x="3801" y="2219"/>
                <a:ext cx="29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PT" sz="1200" b="1">
                    <a:latin typeface="Times New Roman" pitchFamily="18" charset="0"/>
                  </a:rPr>
                  <a:t>ALoad</a:t>
                </a:r>
              </a:p>
            </p:txBody>
          </p:sp>
          <p:sp>
            <p:nvSpPr>
              <p:cNvPr id="26" name="Text Box 21"/>
              <p:cNvSpPr txBox="1">
                <a:spLocks noChangeArrowheads="1"/>
              </p:cNvSpPr>
              <p:nvPr/>
            </p:nvSpPr>
            <p:spPr bwMode="auto">
              <a:xfrm>
                <a:off x="3798" y="2338"/>
                <a:ext cx="3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PT" sz="1200" b="1">
                    <a:latin typeface="Times New Roman" pitchFamily="18" charset="0"/>
                  </a:rPr>
                  <a:t>Muxsel</a:t>
                </a:r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3805" y="2463"/>
                <a:ext cx="2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PT" sz="1200" b="1">
                    <a:latin typeface="Times New Roman" pitchFamily="18" charset="0"/>
                  </a:rPr>
                  <a:t>BLoad</a:t>
                </a:r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3802" y="2580"/>
                <a:ext cx="17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PT" sz="1200" b="1">
                    <a:latin typeface="Times New Roman" pitchFamily="18" charset="0"/>
                  </a:rPr>
                  <a:t>Out</a:t>
                </a:r>
              </a:p>
            </p:txBody>
          </p:sp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3781" y="2955"/>
                <a:ext cx="29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PT" sz="1200" b="1">
                    <a:latin typeface="Times New Roman" pitchFamily="18" charset="0"/>
                  </a:rPr>
                  <a:t>(A = 5)</a:t>
                </a:r>
              </a:p>
            </p:txBody>
          </p:sp>
          <p:sp>
            <p:nvSpPr>
              <p:cNvPr id="30" name="Text Box 25"/>
              <p:cNvSpPr txBox="1">
                <a:spLocks noChangeArrowheads="1"/>
              </p:cNvSpPr>
              <p:nvPr/>
            </p:nvSpPr>
            <p:spPr bwMode="auto">
              <a:xfrm>
                <a:off x="4195" y="2594"/>
                <a:ext cx="40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PT" sz="1200" b="1">
                    <a:solidFill>
                      <a:schemeClr val="accent2"/>
                    </a:solidFill>
                    <a:latin typeface="Times New Roman" pitchFamily="18" charset="0"/>
                  </a:rPr>
                  <a:t>Datapath</a:t>
                </a:r>
              </a:p>
            </p:txBody>
          </p:sp>
          <p:sp>
            <p:nvSpPr>
              <p:cNvPr id="31" name="Text Box 26"/>
              <p:cNvSpPr txBox="1">
                <a:spLocks noChangeArrowheads="1"/>
              </p:cNvSpPr>
              <p:nvPr/>
            </p:nvSpPr>
            <p:spPr bwMode="auto">
              <a:xfrm>
                <a:off x="4333" y="2965"/>
                <a:ext cx="24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PT" sz="1200" b="1">
                    <a:latin typeface="Times New Roman" pitchFamily="18" charset="0"/>
                  </a:rPr>
                  <a:t>Clock</a:t>
                </a:r>
              </a:p>
            </p:txBody>
          </p:sp>
          <p:sp>
            <p:nvSpPr>
              <p:cNvPr id="32" name="Text Box 27"/>
              <p:cNvSpPr txBox="1">
                <a:spLocks noChangeArrowheads="1"/>
              </p:cNvSpPr>
              <p:nvPr/>
            </p:nvSpPr>
            <p:spPr bwMode="auto">
              <a:xfrm>
                <a:off x="4348" y="3124"/>
                <a:ext cx="29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PT" sz="1200" b="1">
                    <a:latin typeface="Times New Roman" pitchFamily="18" charset="0"/>
                  </a:rPr>
                  <a:t>Reset</a:t>
                </a:r>
              </a:p>
            </p:txBody>
          </p:sp>
          <p:sp>
            <p:nvSpPr>
              <p:cNvPr id="33" name="Text Box 28"/>
              <p:cNvSpPr txBox="1">
                <a:spLocks noChangeArrowheads="1"/>
              </p:cNvSpPr>
              <p:nvPr/>
            </p:nvSpPr>
            <p:spPr bwMode="auto">
              <a:xfrm>
                <a:off x="4056" y="2078"/>
                <a:ext cx="25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PT" sz="1200" b="1">
                    <a:latin typeface="Times New Roman" pitchFamily="18" charset="0"/>
                  </a:rPr>
                  <a:t>Input</a:t>
                </a:r>
              </a:p>
            </p:txBody>
          </p:sp>
          <p:grpSp>
            <p:nvGrpSpPr>
              <p:cNvPr id="34" name="Group 29"/>
              <p:cNvGrpSpPr>
                <a:grpSpLocks/>
              </p:cNvGrpSpPr>
              <p:nvPr/>
            </p:nvGrpSpPr>
            <p:grpSpPr bwMode="auto">
              <a:xfrm>
                <a:off x="4041" y="3324"/>
                <a:ext cx="208" cy="459"/>
                <a:chOff x="2960" y="3254"/>
                <a:chExt cx="208" cy="459"/>
              </a:xfrm>
            </p:grpSpPr>
            <p:sp>
              <p:nvSpPr>
                <p:cNvPr id="58" name="Line 30"/>
                <p:cNvSpPr>
                  <a:spLocks noChangeShapeType="1"/>
                </p:cNvSpPr>
                <p:nvPr/>
              </p:nvSpPr>
              <p:spPr bwMode="auto">
                <a:xfrm>
                  <a:off x="3098" y="3254"/>
                  <a:ext cx="8" cy="45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043" y="3503"/>
                  <a:ext cx="125" cy="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960" y="3526"/>
                  <a:ext cx="7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pt-PT" sz="1200" b="1"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3975" y="1809"/>
                <a:ext cx="208" cy="280"/>
                <a:chOff x="4505" y="2020"/>
                <a:chExt cx="208" cy="280"/>
              </a:xfrm>
            </p:grpSpPr>
            <p:sp>
              <p:nvSpPr>
                <p:cNvPr id="55" name="Line 34"/>
                <p:cNvSpPr>
                  <a:spLocks noChangeShapeType="1"/>
                </p:cNvSpPr>
                <p:nvPr/>
              </p:nvSpPr>
              <p:spPr bwMode="auto">
                <a:xfrm>
                  <a:off x="4643" y="2020"/>
                  <a:ext cx="8" cy="2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4588" y="2090"/>
                  <a:ext cx="125" cy="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505" y="2113"/>
                  <a:ext cx="7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pt-PT" sz="1200" b="1"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sp>
            <p:nvSpPr>
              <p:cNvPr id="36" name="Line 37"/>
              <p:cNvSpPr>
                <a:spLocks noChangeShapeType="1"/>
              </p:cNvSpPr>
              <p:nvPr/>
            </p:nvSpPr>
            <p:spPr bwMode="auto">
              <a:xfrm>
                <a:off x="2576" y="2288"/>
                <a:ext cx="1175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38"/>
              <p:cNvSpPr>
                <a:spLocks noChangeShapeType="1"/>
              </p:cNvSpPr>
              <p:nvPr/>
            </p:nvSpPr>
            <p:spPr bwMode="auto">
              <a:xfrm>
                <a:off x="2576" y="2400"/>
                <a:ext cx="1175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39"/>
              <p:cNvSpPr>
                <a:spLocks noChangeShapeType="1"/>
              </p:cNvSpPr>
              <p:nvPr/>
            </p:nvSpPr>
            <p:spPr bwMode="auto">
              <a:xfrm>
                <a:off x="2576" y="2528"/>
                <a:ext cx="1175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40"/>
              <p:cNvSpPr>
                <a:spLocks noChangeShapeType="1"/>
              </p:cNvSpPr>
              <p:nvPr/>
            </p:nvSpPr>
            <p:spPr bwMode="auto">
              <a:xfrm>
                <a:off x="2576" y="2640"/>
                <a:ext cx="1175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41"/>
              <p:cNvSpPr>
                <a:spLocks noChangeShapeType="1"/>
              </p:cNvSpPr>
              <p:nvPr/>
            </p:nvSpPr>
            <p:spPr bwMode="auto">
              <a:xfrm flipH="1">
                <a:off x="2568" y="3020"/>
                <a:ext cx="116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42"/>
              <p:cNvSpPr>
                <a:spLocks noChangeShapeType="1"/>
              </p:cNvSpPr>
              <p:nvPr/>
            </p:nvSpPr>
            <p:spPr bwMode="auto">
              <a:xfrm>
                <a:off x="1277" y="3191"/>
                <a:ext cx="4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43"/>
              <p:cNvSpPr>
                <a:spLocks noChangeShapeType="1"/>
              </p:cNvSpPr>
              <p:nvPr/>
            </p:nvSpPr>
            <p:spPr bwMode="auto">
              <a:xfrm>
                <a:off x="1277" y="3023"/>
                <a:ext cx="4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44"/>
              <p:cNvSpPr>
                <a:spLocks noChangeShapeType="1"/>
              </p:cNvSpPr>
              <p:nvPr/>
            </p:nvSpPr>
            <p:spPr bwMode="auto">
              <a:xfrm flipH="1">
                <a:off x="4616" y="3028"/>
                <a:ext cx="3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45"/>
              <p:cNvSpPr>
                <a:spLocks noChangeShapeType="1"/>
              </p:cNvSpPr>
              <p:nvPr/>
            </p:nvSpPr>
            <p:spPr bwMode="auto">
              <a:xfrm flipH="1">
                <a:off x="4616" y="3180"/>
                <a:ext cx="1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46"/>
              <p:cNvSpPr>
                <a:spLocks noChangeShapeType="1"/>
              </p:cNvSpPr>
              <p:nvPr/>
            </p:nvSpPr>
            <p:spPr bwMode="auto">
              <a:xfrm>
                <a:off x="1541" y="3184"/>
                <a:ext cx="0" cy="2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47"/>
              <p:cNvSpPr>
                <a:spLocks noChangeShapeType="1"/>
              </p:cNvSpPr>
              <p:nvPr/>
            </p:nvSpPr>
            <p:spPr bwMode="auto">
              <a:xfrm>
                <a:off x="1541" y="3425"/>
                <a:ext cx="32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48"/>
              <p:cNvSpPr>
                <a:spLocks noChangeShapeType="1"/>
              </p:cNvSpPr>
              <p:nvPr/>
            </p:nvSpPr>
            <p:spPr bwMode="auto">
              <a:xfrm flipV="1">
                <a:off x="4803" y="3176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Oval 49"/>
              <p:cNvSpPr>
                <a:spLocks noChangeArrowheads="1"/>
              </p:cNvSpPr>
              <p:nvPr/>
            </p:nvSpPr>
            <p:spPr bwMode="auto">
              <a:xfrm flipH="1">
                <a:off x="1514" y="3169"/>
                <a:ext cx="42" cy="4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49" name="Oval 50"/>
              <p:cNvSpPr>
                <a:spLocks noChangeArrowheads="1"/>
              </p:cNvSpPr>
              <p:nvPr/>
            </p:nvSpPr>
            <p:spPr bwMode="auto">
              <a:xfrm flipH="1">
                <a:off x="1350" y="3002"/>
                <a:ext cx="42" cy="4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50" name="Line 51"/>
              <p:cNvSpPr>
                <a:spLocks noChangeShapeType="1"/>
              </p:cNvSpPr>
              <p:nvPr/>
            </p:nvSpPr>
            <p:spPr bwMode="auto">
              <a:xfrm>
                <a:off x="1372" y="3028"/>
                <a:ext cx="0" cy="4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52"/>
              <p:cNvSpPr>
                <a:spLocks noChangeShapeType="1"/>
              </p:cNvSpPr>
              <p:nvPr/>
            </p:nvSpPr>
            <p:spPr bwMode="auto">
              <a:xfrm>
                <a:off x="4954" y="3031"/>
                <a:ext cx="0" cy="4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53"/>
              <p:cNvSpPr>
                <a:spLocks noChangeShapeType="1"/>
              </p:cNvSpPr>
              <p:nvPr/>
            </p:nvSpPr>
            <p:spPr bwMode="auto">
              <a:xfrm>
                <a:off x="1372" y="3520"/>
                <a:ext cx="35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Text Box 54"/>
              <p:cNvSpPr txBox="1">
                <a:spLocks noChangeArrowheads="1"/>
              </p:cNvSpPr>
              <p:nvPr/>
            </p:nvSpPr>
            <p:spPr bwMode="auto">
              <a:xfrm>
                <a:off x="1011" y="2954"/>
                <a:ext cx="24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PT" sz="1200" b="1">
                    <a:latin typeface="Times New Roman" pitchFamily="18" charset="0"/>
                  </a:rPr>
                  <a:t>Clock</a:t>
                </a:r>
              </a:p>
            </p:txBody>
          </p:sp>
          <p:sp>
            <p:nvSpPr>
              <p:cNvPr id="54" name="Text Box 55"/>
              <p:cNvSpPr txBox="1">
                <a:spLocks noChangeArrowheads="1"/>
              </p:cNvSpPr>
              <p:nvPr/>
            </p:nvSpPr>
            <p:spPr bwMode="auto">
              <a:xfrm>
                <a:off x="1022" y="3119"/>
                <a:ext cx="24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PT" sz="1200" b="1">
                    <a:latin typeface="Times New Roman" pitchFamily="18" charset="0"/>
                  </a:rPr>
                  <a:t>Reset</a:t>
                </a:r>
              </a:p>
            </p:txBody>
          </p:sp>
        </p:grpSp>
        <p:sp>
          <p:nvSpPr>
            <p:cNvPr id="12" name="Text Box 56"/>
            <p:cNvSpPr txBox="1">
              <a:spLocks noChangeArrowheads="1"/>
            </p:cNvSpPr>
            <p:nvPr/>
          </p:nvSpPr>
          <p:spPr bwMode="auto">
            <a:xfrm>
              <a:off x="2847" y="2905"/>
              <a:ext cx="65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PT" sz="1200">
                  <a:latin typeface="Times New Roman" pitchFamily="18" charset="0"/>
                </a:rPr>
                <a:t>Status signal</a:t>
              </a:r>
            </a:p>
          </p:txBody>
        </p:sp>
        <p:sp>
          <p:nvSpPr>
            <p:cNvPr id="13" name="Text Box 57"/>
            <p:cNvSpPr txBox="1">
              <a:spLocks noChangeArrowheads="1"/>
            </p:cNvSpPr>
            <p:nvPr/>
          </p:nvSpPr>
          <p:spPr bwMode="auto">
            <a:xfrm>
              <a:off x="2909" y="2288"/>
              <a:ext cx="41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PT" sz="1200">
                  <a:latin typeface="Times New Roman" pitchFamily="18" charset="0"/>
                </a:rPr>
                <a:t>Control Signals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85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/>
          <a:lstStyle/>
          <a:p>
            <a:pPr algn="ctr"/>
            <a:r>
              <a:rPr lang="pt-PT" b="1" dirty="0" err="1" smtClean="0"/>
              <a:t>Introduction</a:t>
            </a:r>
            <a:endParaRPr lang="en-US" b="1" noProof="0" dirty="0"/>
          </a:p>
        </p:txBody>
      </p:sp>
      <p:sp>
        <p:nvSpPr>
          <p:cNvPr id="5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1280592" y="1412776"/>
            <a:ext cx="8280920" cy="5328591"/>
          </a:xfrm>
        </p:spPr>
        <p:txBody>
          <a:bodyPr>
            <a:normAutofit/>
          </a:bodyPr>
          <a:lstStyle/>
          <a:p>
            <a:r>
              <a:rPr lang="en-US" dirty="0" smtClean="0"/>
              <a:t>Verilog</a:t>
            </a:r>
            <a:endParaRPr lang="en-US" dirty="0"/>
          </a:p>
          <a:p>
            <a:pPr lvl="1" algn="just"/>
            <a:r>
              <a:rPr lang="en-US" dirty="0"/>
              <a:t>The Verilog HDL is an IEEE standard hardware description language. It is widely used in the design of digital integrated circuits</a:t>
            </a:r>
            <a:r>
              <a:rPr lang="en-US" dirty="0" smtClean="0"/>
              <a:t>.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dirty="0" smtClean="0"/>
              <a:t>Design Flow</a:t>
            </a:r>
            <a:endParaRPr lang="en-US" dirty="0"/>
          </a:p>
          <a:p>
            <a:pPr lvl="1" algn="just"/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880" y="3268910"/>
            <a:ext cx="3810000" cy="3440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249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>
            <a:normAutofit/>
          </a:bodyPr>
          <a:lstStyle/>
          <a:p>
            <a:pPr algn="ctr"/>
            <a:r>
              <a:rPr lang="pt-PT" b="1" dirty="0" err="1" smtClean="0"/>
              <a:t>Control</a:t>
            </a:r>
            <a:r>
              <a:rPr lang="pt-PT" b="1" dirty="0" smtClean="0"/>
              <a:t> </a:t>
            </a:r>
            <a:r>
              <a:rPr lang="pt-PT" b="1" dirty="0" err="1" smtClean="0"/>
              <a:t>unit</a:t>
            </a:r>
            <a:r>
              <a:rPr lang="pt-PT" b="1" dirty="0" smtClean="0"/>
              <a:t> + </a:t>
            </a:r>
            <a:r>
              <a:rPr lang="pt-PT" b="1" dirty="0" err="1" smtClean="0"/>
              <a:t>datapath</a:t>
            </a:r>
            <a:endParaRPr lang="en-US" b="1" noProof="0" dirty="0"/>
          </a:p>
        </p:txBody>
      </p:sp>
      <p:sp>
        <p:nvSpPr>
          <p:cNvPr id="11" name="Marcador de Posição do Texto 1"/>
          <p:cNvSpPr txBox="1">
            <a:spLocks/>
          </p:cNvSpPr>
          <p:nvPr/>
        </p:nvSpPr>
        <p:spPr>
          <a:xfrm>
            <a:off x="1432992" y="1565176"/>
            <a:ext cx="8280920" cy="532859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pPr lvl="1" algn="just"/>
            <a:endParaRPr lang="en-US" kern="0" dirty="0" smtClean="0"/>
          </a:p>
          <a:p>
            <a:pPr lvl="1" algn="just"/>
            <a:endParaRPr lang="en-US" kern="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8458" y="134076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/>
          </a:p>
        </p:txBody>
      </p:sp>
      <p:sp>
        <p:nvSpPr>
          <p:cNvPr id="17" name="Date Placeholder 3"/>
          <p:cNvSpPr txBox="1">
            <a:spLocks/>
          </p:cNvSpPr>
          <p:nvPr/>
        </p:nvSpPr>
        <p:spPr>
          <a:xfrm>
            <a:off x="7110539" y="6262399"/>
            <a:ext cx="2085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Rectangle 16"/>
          <p:cNvSpPr/>
          <p:nvPr/>
        </p:nvSpPr>
        <p:spPr>
          <a:xfrm>
            <a:off x="7077275" y="5362575"/>
            <a:ext cx="1828800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90646" y="139376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r>
              <a:rPr lang="en-US" kern="0" dirty="0" smtClean="0"/>
              <a:t>Map two modules together:</a:t>
            </a:r>
            <a:endParaRPr lang="en-US" kern="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173" y="1844824"/>
            <a:ext cx="5998020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>
            <a:normAutofit/>
          </a:bodyPr>
          <a:lstStyle/>
          <a:p>
            <a:pPr algn="ctr"/>
            <a:r>
              <a:rPr lang="pt-PT" b="1" dirty="0" err="1" smtClean="0"/>
              <a:t>Control</a:t>
            </a:r>
            <a:r>
              <a:rPr lang="pt-PT" b="1" dirty="0" smtClean="0"/>
              <a:t> </a:t>
            </a:r>
            <a:r>
              <a:rPr lang="pt-PT" b="1" dirty="0" err="1" smtClean="0"/>
              <a:t>unit</a:t>
            </a:r>
            <a:r>
              <a:rPr lang="pt-PT" b="1" dirty="0" smtClean="0"/>
              <a:t> + </a:t>
            </a:r>
            <a:r>
              <a:rPr lang="pt-PT" b="1" dirty="0" err="1" smtClean="0"/>
              <a:t>datapath</a:t>
            </a:r>
            <a:endParaRPr lang="en-US" b="1" noProof="0" dirty="0"/>
          </a:p>
        </p:txBody>
      </p:sp>
      <p:sp>
        <p:nvSpPr>
          <p:cNvPr id="11" name="Marcador de Posição do Texto 1"/>
          <p:cNvSpPr txBox="1">
            <a:spLocks/>
          </p:cNvSpPr>
          <p:nvPr/>
        </p:nvSpPr>
        <p:spPr>
          <a:xfrm>
            <a:off x="1432992" y="1565176"/>
            <a:ext cx="8280920" cy="532859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pPr lvl="1" algn="just"/>
            <a:endParaRPr lang="en-US" kern="0" dirty="0" smtClean="0"/>
          </a:p>
          <a:p>
            <a:pPr lvl="1" algn="just"/>
            <a:endParaRPr lang="en-US" kern="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8458" y="134076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/>
          </a:p>
        </p:txBody>
      </p:sp>
      <p:sp>
        <p:nvSpPr>
          <p:cNvPr id="17" name="Date Placeholder 3"/>
          <p:cNvSpPr txBox="1">
            <a:spLocks/>
          </p:cNvSpPr>
          <p:nvPr/>
        </p:nvSpPr>
        <p:spPr>
          <a:xfrm>
            <a:off x="7110539" y="6262399"/>
            <a:ext cx="2085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90646" y="139376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r>
              <a:rPr lang="en-US" kern="0" dirty="0" smtClean="0"/>
              <a:t>Result:</a:t>
            </a:r>
            <a:endParaRPr lang="en-US" kern="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952" y="1339873"/>
            <a:ext cx="4898230" cy="27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596" y="3656742"/>
            <a:ext cx="5151206" cy="318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04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>
            <a:normAutofit/>
          </a:bodyPr>
          <a:lstStyle/>
          <a:p>
            <a:pPr algn="ctr"/>
            <a:r>
              <a:rPr lang="pt-PT" b="1" smtClean="0"/>
              <a:t>Simulation</a:t>
            </a:r>
            <a:endParaRPr lang="en-US" b="1" noProof="0" dirty="0"/>
          </a:p>
        </p:txBody>
      </p:sp>
      <p:sp>
        <p:nvSpPr>
          <p:cNvPr id="11" name="Marcador de Posição do Texto 1"/>
          <p:cNvSpPr txBox="1">
            <a:spLocks/>
          </p:cNvSpPr>
          <p:nvPr/>
        </p:nvSpPr>
        <p:spPr>
          <a:xfrm>
            <a:off x="1290646" y="1529409"/>
            <a:ext cx="8280920" cy="532859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pPr lvl="1" algn="just"/>
            <a:endParaRPr lang="en-US" kern="0" dirty="0" smtClean="0"/>
          </a:p>
          <a:p>
            <a:pPr lvl="1" algn="just"/>
            <a:endParaRPr lang="en-US" kern="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8458" y="134076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/>
          </a:p>
        </p:txBody>
      </p:sp>
      <p:sp>
        <p:nvSpPr>
          <p:cNvPr id="17" name="Date Placeholder 3"/>
          <p:cNvSpPr txBox="1">
            <a:spLocks/>
          </p:cNvSpPr>
          <p:nvPr/>
        </p:nvSpPr>
        <p:spPr>
          <a:xfrm>
            <a:off x="7110539" y="6262399"/>
            <a:ext cx="2085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90646" y="139376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pPr algn="just"/>
            <a:r>
              <a:rPr lang="en-US" kern="0" dirty="0" smtClean="0"/>
              <a:t>Add the following </a:t>
            </a:r>
            <a:r>
              <a:rPr lang="en-US" kern="0" dirty="0" err="1" smtClean="0"/>
              <a:t>testbench</a:t>
            </a:r>
            <a:r>
              <a:rPr lang="en-US" kern="0" dirty="0" smtClean="0"/>
              <a:t> to your project and then verify its behavior: </a:t>
            </a:r>
            <a:endParaRPr lang="en-US" kern="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856" y="2387310"/>
            <a:ext cx="2952328" cy="441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4817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>
            <a:normAutofit/>
          </a:bodyPr>
          <a:lstStyle/>
          <a:p>
            <a:pPr algn="ctr"/>
            <a:r>
              <a:rPr lang="pt-PT" b="1" smtClean="0"/>
              <a:t>Simulation</a:t>
            </a:r>
            <a:endParaRPr lang="en-US" b="1" noProof="0" dirty="0"/>
          </a:p>
        </p:txBody>
      </p:sp>
      <p:sp>
        <p:nvSpPr>
          <p:cNvPr id="11" name="Marcador de Posição do Texto 1"/>
          <p:cNvSpPr txBox="1">
            <a:spLocks/>
          </p:cNvSpPr>
          <p:nvPr/>
        </p:nvSpPr>
        <p:spPr>
          <a:xfrm>
            <a:off x="1290646" y="1529409"/>
            <a:ext cx="8280920" cy="532859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pPr lvl="1" algn="just"/>
            <a:endParaRPr lang="en-US" kern="0" dirty="0" smtClean="0"/>
          </a:p>
          <a:p>
            <a:pPr lvl="1" algn="just"/>
            <a:endParaRPr lang="en-US" kern="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8458" y="134076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/>
          </a:p>
        </p:txBody>
      </p:sp>
      <p:sp>
        <p:nvSpPr>
          <p:cNvPr id="17" name="Date Placeholder 3"/>
          <p:cNvSpPr txBox="1">
            <a:spLocks/>
          </p:cNvSpPr>
          <p:nvPr/>
        </p:nvSpPr>
        <p:spPr>
          <a:xfrm>
            <a:off x="7110539" y="6262399"/>
            <a:ext cx="2085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90646" y="139376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pPr algn="just"/>
            <a:r>
              <a:rPr lang="en-US" kern="0" dirty="0" smtClean="0"/>
              <a:t>Run simulation and observe the outputted waveform:</a:t>
            </a:r>
            <a:endParaRPr lang="en-US" kern="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3347559"/>
            <a:ext cx="8985448" cy="233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98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>
            <a:normAutofit/>
          </a:bodyPr>
          <a:lstStyle/>
          <a:p>
            <a:pPr algn="ctr"/>
            <a:r>
              <a:rPr lang="pt-PT" b="1" dirty="0" err="1" smtClean="0"/>
              <a:t>Xilinx</a:t>
            </a:r>
            <a:r>
              <a:rPr lang="pt-PT" b="1" dirty="0" smtClean="0"/>
              <a:t> </a:t>
            </a:r>
            <a:r>
              <a:rPr lang="pt-PT" b="1" dirty="0" err="1" smtClean="0"/>
              <a:t>description</a:t>
            </a:r>
            <a:r>
              <a:rPr lang="pt-PT" b="1" dirty="0" smtClean="0"/>
              <a:t> file</a:t>
            </a:r>
            <a:endParaRPr lang="en-US" b="1" noProof="0" dirty="0"/>
          </a:p>
        </p:txBody>
      </p:sp>
      <p:sp>
        <p:nvSpPr>
          <p:cNvPr id="11" name="Marcador de Posição do Texto 1"/>
          <p:cNvSpPr txBox="1">
            <a:spLocks/>
          </p:cNvSpPr>
          <p:nvPr/>
        </p:nvSpPr>
        <p:spPr>
          <a:xfrm>
            <a:off x="1290646" y="1529409"/>
            <a:ext cx="8280920" cy="532859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pPr lvl="1" algn="just"/>
            <a:endParaRPr lang="en-US" kern="0" dirty="0" smtClean="0"/>
          </a:p>
          <a:p>
            <a:pPr lvl="1" algn="just"/>
            <a:endParaRPr lang="en-US" kern="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8458" y="134076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/>
          </a:p>
        </p:txBody>
      </p:sp>
      <p:sp>
        <p:nvSpPr>
          <p:cNvPr id="17" name="Date Placeholder 3"/>
          <p:cNvSpPr txBox="1">
            <a:spLocks/>
          </p:cNvSpPr>
          <p:nvPr/>
        </p:nvSpPr>
        <p:spPr>
          <a:xfrm>
            <a:off x="7110539" y="6262399"/>
            <a:ext cx="2085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90646" y="139376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pPr algn="just"/>
            <a:r>
              <a:rPr lang="en-US" kern="0" dirty="0" smtClean="0"/>
              <a:t>Check the *.</a:t>
            </a:r>
            <a:r>
              <a:rPr lang="en-US" kern="0" dirty="0" err="1" smtClean="0"/>
              <a:t>xdc</a:t>
            </a:r>
            <a:r>
              <a:rPr lang="en-US" kern="0" dirty="0" smtClean="0"/>
              <a:t> file:</a:t>
            </a:r>
            <a:endParaRPr lang="en-US" kern="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075" y="1916832"/>
            <a:ext cx="4270897" cy="482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26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>
            <a:normAutofit/>
          </a:bodyPr>
          <a:lstStyle/>
          <a:p>
            <a:pPr algn="ctr"/>
            <a:r>
              <a:rPr lang="pt-PT" b="1" dirty="0" err="1" smtClean="0"/>
              <a:t>Bitstream</a:t>
            </a:r>
            <a:endParaRPr lang="en-US" b="1" noProof="0" dirty="0"/>
          </a:p>
        </p:txBody>
      </p:sp>
      <p:sp>
        <p:nvSpPr>
          <p:cNvPr id="11" name="Marcador de Posição do Texto 1"/>
          <p:cNvSpPr txBox="1">
            <a:spLocks/>
          </p:cNvSpPr>
          <p:nvPr/>
        </p:nvSpPr>
        <p:spPr>
          <a:xfrm>
            <a:off x="1290646" y="1529409"/>
            <a:ext cx="8280920" cy="532859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pPr lvl="1" algn="just"/>
            <a:endParaRPr lang="en-US" kern="0" dirty="0" smtClean="0"/>
          </a:p>
          <a:p>
            <a:pPr lvl="1" algn="just"/>
            <a:endParaRPr lang="en-US" kern="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8458" y="134076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endParaRPr lang="en-US" kern="0" dirty="0"/>
          </a:p>
        </p:txBody>
      </p:sp>
      <p:sp>
        <p:nvSpPr>
          <p:cNvPr id="17" name="Date Placeholder 3"/>
          <p:cNvSpPr txBox="1">
            <a:spLocks/>
          </p:cNvSpPr>
          <p:nvPr/>
        </p:nvSpPr>
        <p:spPr>
          <a:xfrm>
            <a:off x="7110539" y="6262399"/>
            <a:ext cx="2085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90646" y="139376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pt-PT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pt-PT" sz="2800">
                <a:solidFill>
                  <a:srgbClr val="373E48"/>
                </a:solidFill>
                <a:latin typeface="+mn-lt"/>
              </a:defRPr>
            </a:lvl1pPr>
            <a:lvl2pPr marL="742950" indent="-285750" eaLnBrk="1" hangingPunct="1">
              <a:buChar char="–"/>
              <a:defRPr lang="pt-PT" sz="2400">
                <a:solidFill>
                  <a:srgbClr val="00A2D3"/>
                </a:solidFill>
                <a:latin typeface="+mn-lt"/>
              </a:defRPr>
            </a:lvl2pPr>
            <a:lvl3pPr marL="1143000" indent="-228600" eaLnBrk="1" hangingPunct="1">
              <a:buChar char="•"/>
              <a:defRPr lang="pt-PT" sz="2400">
                <a:solidFill>
                  <a:srgbClr val="373E48"/>
                </a:solidFill>
                <a:latin typeface="+mn-lt"/>
              </a:defRPr>
            </a:lvl3pPr>
            <a:lvl4pPr marL="1600200" indent="-228600" eaLnBrk="1" hangingPunct="1">
              <a:buChar char="–"/>
              <a:defRPr lang="pt-PT" sz="2000">
                <a:latin typeface="+mn-lt"/>
              </a:defRPr>
            </a:lvl4pPr>
            <a:lvl5pPr marL="2057400" indent="-228600" eaLnBrk="1" hangingPunct="1">
              <a:buChar char="»"/>
              <a:defRPr lang="pt-PT" sz="2000">
                <a:latin typeface="+mn-lt"/>
              </a:defRPr>
            </a:lvl5pPr>
            <a:lvl6pPr marL="2514600" indent="-228600" eaLnBrk="1" hangingPunct="1">
              <a:buChar char="•"/>
              <a:defRPr lang="pt-PT" sz="2000"/>
            </a:lvl6pPr>
            <a:lvl7pPr marL="2971800" indent="-228600" eaLnBrk="1" hangingPunct="1">
              <a:buChar char="•"/>
              <a:defRPr lang="pt-PT" sz="2000"/>
            </a:lvl7pPr>
            <a:lvl8pPr marL="3429000" indent="-228600" eaLnBrk="1" hangingPunct="1">
              <a:buChar char="•"/>
              <a:defRPr lang="pt-PT" sz="2000"/>
            </a:lvl8pPr>
            <a:lvl9pPr marL="3886200" indent="-228600" eaLnBrk="1" hangingPunct="1">
              <a:buChar char="•"/>
              <a:defRPr lang="pt-PT" sz="2000"/>
            </a:lvl9pPr>
          </a:lstStyle>
          <a:p>
            <a:pPr algn="just"/>
            <a:r>
              <a:rPr lang="en-US" kern="0" dirty="0" smtClean="0"/>
              <a:t>Create the </a:t>
            </a:r>
            <a:r>
              <a:rPr lang="en-US" kern="0" dirty="0" err="1" smtClean="0"/>
              <a:t>bitstream</a:t>
            </a:r>
            <a:r>
              <a:rPr lang="en-US" kern="0" dirty="0" smtClean="0"/>
              <a:t> and burn it into your </a:t>
            </a:r>
            <a:r>
              <a:rPr lang="en-US" kern="0" dirty="0" err="1" smtClean="0"/>
              <a:t>Zybo</a:t>
            </a:r>
            <a:r>
              <a:rPr lang="en-US" kern="0" dirty="0" smtClean="0"/>
              <a:t> device;</a:t>
            </a:r>
          </a:p>
          <a:p>
            <a:pPr algn="just"/>
            <a:r>
              <a:rPr lang="en-US" kern="0" dirty="0" smtClean="0"/>
              <a:t>Check the functionality on the hardware; </a:t>
            </a:r>
            <a:endParaRPr lang="en-US" kern="0" dirty="0"/>
          </a:p>
        </p:txBody>
      </p:sp>
      <p:grpSp>
        <p:nvGrpSpPr>
          <p:cNvPr id="14" name="Grupo 13"/>
          <p:cNvGrpSpPr/>
          <p:nvPr/>
        </p:nvGrpSpPr>
        <p:grpSpPr>
          <a:xfrm>
            <a:off x="1220381" y="2852936"/>
            <a:ext cx="8585754" cy="3915466"/>
            <a:chOff x="1267669" y="2060848"/>
            <a:chExt cx="8585754" cy="3915466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8624" y="2865665"/>
              <a:ext cx="2880610" cy="1714649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2200" y="4520768"/>
              <a:ext cx="2812024" cy="1455546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800" y="2865665"/>
              <a:ext cx="4645623" cy="178486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669" y="2060848"/>
              <a:ext cx="2126164" cy="845893"/>
            </a:xfrm>
            <a:prstGeom prst="rect">
              <a:avLst/>
            </a:prstGeom>
          </p:spPr>
        </p:pic>
        <p:sp>
          <p:nvSpPr>
            <p:cNvPr id="12" name="Seta curvada à direita 11"/>
            <p:cNvSpPr/>
            <p:nvPr/>
          </p:nvSpPr>
          <p:spPr>
            <a:xfrm rot="14167581">
              <a:off x="5299439" y="4522953"/>
              <a:ext cx="442102" cy="190821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13" name="Seta curvada à esquerda 12"/>
            <p:cNvSpPr/>
            <p:nvPr/>
          </p:nvSpPr>
          <p:spPr>
            <a:xfrm rot="18289484">
              <a:off x="3615686" y="2221171"/>
              <a:ext cx="432048" cy="646992"/>
            </a:xfrm>
            <a:prstGeom prst="curvedLeftArrow">
              <a:avLst>
                <a:gd name="adj1" fmla="val 25000"/>
                <a:gd name="adj2" fmla="val 4713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15" name="Seta curvada à esquerda 14"/>
            <p:cNvSpPr/>
            <p:nvPr/>
          </p:nvSpPr>
          <p:spPr>
            <a:xfrm rot="18289484">
              <a:off x="3509270" y="3206002"/>
              <a:ext cx="432048" cy="646992"/>
            </a:xfrm>
            <a:prstGeom prst="curvedLeftArrow">
              <a:avLst>
                <a:gd name="adj1" fmla="val 25000"/>
                <a:gd name="adj2" fmla="val 4713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16" name="Seta curvada à esquerda 15"/>
            <p:cNvSpPr/>
            <p:nvPr/>
          </p:nvSpPr>
          <p:spPr>
            <a:xfrm rot="20269345">
              <a:off x="4301959" y="4238347"/>
              <a:ext cx="432048" cy="646992"/>
            </a:xfrm>
            <a:prstGeom prst="curvedLeftArrow">
              <a:avLst>
                <a:gd name="adj1" fmla="val 25000"/>
                <a:gd name="adj2" fmla="val 4713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2565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doubts ????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61" y="1988840"/>
            <a:ext cx="4915137" cy="404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7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/>
          <a:lstStyle/>
          <a:p>
            <a:pPr algn="ctr"/>
            <a:r>
              <a:rPr lang="pt-PT" b="1" dirty="0" err="1" smtClean="0"/>
              <a:t>Introduction</a:t>
            </a:r>
            <a:endParaRPr lang="en-US" b="1" noProof="0" dirty="0"/>
          </a:p>
        </p:txBody>
      </p:sp>
      <p:sp>
        <p:nvSpPr>
          <p:cNvPr id="5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1280592" y="1916832"/>
            <a:ext cx="8280920" cy="4824535"/>
          </a:xfrm>
        </p:spPr>
        <p:txBody>
          <a:bodyPr>
            <a:normAutofit/>
          </a:bodyPr>
          <a:lstStyle/>
          <a:p>
            <a:r>
              <a:rPr lang="en-US" dirty="0" smtClean="0"/>
              <a:t>Tool</a:t>
            </a:r>
            <a:endParaRPr lang="en-US" dirty="0"/>
          </a:p>
          <a:p>
            <a:pPr lvl="1" algn="just"/>
            <a:r>
              <a:rPr lang="en-US" dirty="0" err="1" smtClean="0"/>
              <a:t>Vivado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Logic synthesize</a:t>
            </a:r>
          </a:p>
          <a:p>
            <a:pPr lvl="1" algn="just"/>
            <a:r>
              <a:rPr lang="en-US" dirty="0" smtClean="0">
                <a:sym typeface="Wingdings" panose="05000000000000000000" pitchFamily="2" charset="2"/>
              </a:rPr>
              <a:t>ISIM simulator  Built-in </a:t>
            </a:r>
            <a:r>
              <a:rPr lang="en-US" dirty="0" err="1" smtClean="0">
                <a:sym typeface="Wingdings" panose="05000000000000000000" pitchFamily="2" charset="2"/>
              </a:rPr>
              <a:t>Vivado</a:t>
            </a:r>
            <a:r>
              <a:rPr lang="en-US" dirty="0" smtClean="0">
                <a:sym typeface="Wingdings" panose="05000000000000000000" pitchFamily="2" charset="2"/>
              </a:rPr>
              <a:t>  Logic Simulator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89" y="3901492"/>
            <a:ext cx="2057400" cy="1551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289" y="3643509"/>
            <a:ext cx="2543175" cy="1809750"/>
          </a:xfrm>
          <a:prstGeom prst="rect">
            <a:avLst/>
          </a:prstGeom>
        </p:spPr>
      </p:pic>
      <p:sp>
        <p:nvSpPr>
          <p:cNvPr id="8" name="Right Arrow 8"/>
          <p:cNvSpPr/>
          <p:nvPr/>
        </p:nvSpPr>
        <p:spPr>
          <a:xfrm>
            <a:off x="3263889" y="4373397"/>
            <a:ext cx="533400" cy="349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366" y="3717032"/>
            <a:ext cx="2957945" cy="1662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412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/>
          <a:lstStyle/>
          <a:p>
            <a:pPr algn="ctr"/>
            <a:r>
              <a:rPr lang="pt-PT" b="1" dirty="0" err="1" smtClean="0"/>
              <a:t>Introduction</a:t>
            </a:r>
            <a:endParaRPr lang="en-US" b="1" noProof="0" dirty="0"/>
          </a:p>
        </p:txBody>
      </p:sp>
      <p:sp>
        <p:nvSpPr>
          <p:cNvPr id="5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1280592" y="1412776"/>
            <a:ext cx="8280920" cy="5328591"/>
          </a:xfrm>
        </p:spPr>
        <p:txBody>
          <a:bodyPr>
            <a:normAutofit/>
          </a:bodyPr>
          <a:lstStyle/>
          <a:p>
            <a:r>
              <a:rPr lang="en-US" dirty="0" smtClean="0"/>
              <a:t>Copy the project into your projects folder and then, open the </a:t>
            </a:r>
            <a:r>
              <a:rPr lang="en-US" dirty="0" err="1" smtClean="0"/>
              <a:t>Vivado</a:t>
            </a:r>
            <a:r>
              <a:rPr lang="en-US" dirty="0" smtClean="0"/>
              <a:t> tool: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Click on, “Open Project”.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733" y="2348880"/>
            <a:ext cx="4336156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1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/>
          <a:lstStyle/>
          <a:p>
            <a:pPr algn="ctr"/>
            <a:r>
              <a:rPr lang="pt-PT" b="1" dirty="0" err="1" smtClean="0"/>
              <a:t>Introduction</a:t>
            </a:r>
            <a:endParaRPr lang="en-US" b="1" noProof="0" dirty="0"/>
          </a:p>
        </p:txBody>
      </p:sp>
      <p:sp>
        <p:nvSpPr>
          <p:cNvPr id="5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1280592" y="1412776"/>
            <a:ext cx="8280920" cy="5328591"/>
          </a:xfrm>
        </p:spPr>
        <p:txBody>
          <a:bodyPr>
            <a:normAutofit/>
          </a:bodyPr>
          <a:lstStyle/>
          <a:p>
            <a:r>
              <a:rPr lang="en-US" dirty="0" smtClean="0"/>
              <a:t>Choose the </a:t>
            </a:r>
            <a:r>
              <a:rPr lang="en-US" dirty="0" err="1" smtClean="0"/>
              <a:t>SimpleProcessor</a:t>
            </a:r>
            <a:r>
              <a:rPr lang="en-US" dirty="0" smtClean="0"/>
              <a:t> project and hit “ok”</a:t>
            </a:r>
          </a:p>
          <a:p>
            <a:pPr marL="457200" lvl="1" indent="0" algn="just">
              <a:buNone/>
            </a:pPr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57" y="2204864"/>
            <a:ext cx="6679790" cy="429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4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/>
          <a:lstStyle/>
          <a:p>
            <a:pPr algn="ctr"/>
            <a:r>
              <a:rPr lang="pt-PT" b="1" dirty="0" err="1" smtClean="0"/>
              <a:t>Introduction</a:t>
            </a:r>
            <a:endParaRPr lang="en-US" b="1" noProof="0" dirty="0"/>
          </a:p>
        </p:txBody>
      </p:sp>
      <p:sp>
        <p:nvSpPr>
          <p:cNvPr id="5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1280592" y="1412776"/>
            <a:ext cx="8280920" cy="5328591"/>
          </a:xfrm>
        </p:spPr>
        <p:txBody>
          <a:bodyPr>
            <a:normAutofit/>
          </a:bodyPr>
          <a:lstStyle/>
          <a:p>
            <a:r>
              <a:rPr lang="en-US" dirty="0" smtClean="0"/>
              <a:t>Choose the </a:t>
            </a:r>
            <a:r>
              <a:rPr lang="en-US" dirty="0" err="1" smtClean="0"/>
              <a:t>SimpleProcessor</a:t>
            </a:r>
            <a:r>
              <a:rPr lang="en-US" dirty="0" smtClean="0"/>
              <a:t> project and hit “ok”</a:t>
            </a:r>
          </a:p>
          <a:p>
            <a:pPr marL="457200" lvl="1" indent="0" algn="just">
              <a:buNone/>
            </a:pPr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57" y="2132856"/>
            <a:ext cx="6679790" cy="429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7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4728" y="1"/>
            <a:ext cx="5502611" cy="1196752"/>
          </a:xfrm>
        </p:spPr>
        <p:txBody>
          <a:bodyPr/>
          <a:lstStyle/>
          <a:p>
            <a:pPr algn="ctr"/>
            <a:r>
              <a:rPr lang="pt-PT" b="1" dirty="0" err="1" smtClean="0"/>
              <a:t>Datapath</a:t>
            </a:r>
            <a:endParaRPr lang="en-US" b="1" noProof="0" dirty="0"/>
          </a:p>
        </p:txBody>
      </p:sp>
      <p:sp>
        <p:nvSpPr>
          <p:cNvPr id="5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1280592" y="1412776"/>
            <a:ext cx="8280920" cy="5328591"/>
          </a:xfrm>
        </p:spPr>
        <p:txBody>
          <a:bodyPr>
            <a:normAutofit/>
          </a:bodyPr>
          <a:lstStyle/>
          <a:p>
            <a:r>
              <a:rPr lang="en-US" dirty="0" smtClean="0"/>
              <a:t>Open the </a:t>
            </a:r>
            <a:r>
              <a:rPr lang="en-US" dirty="0" err="1" smtClean="0"/>
              <a:t>datapath.v</a:t>
            </a:r>
            <a:r>
              <a:rPr lang="en-US" dirty="0" smtClean="0"/>
              <a:t> file and examine it carefully:</a:t>
            </a:r>
          </a:p>
          <a:p>
            <a:pPr marL="457200" lvl="1" indent="0" algn="just">
              <a:buNone/>
            </a:pPr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44824"/>
            <a:ext cx="4689263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57955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5EB5FCBB1E5ECD4D83FA6E62BA4F98FF04003B76559807ED7042AFCC9CD6E0E16B7A" ma:contentTypeVersion="23" ma:contentTypeDescription="Create a new document." ma:contentTypeScope="" ma:versionID="4e7ae912b4fbccaa31f4eb83f826eee0"/>
</file>

<file path=customXml/itemProps1.xml><?xml version="1.0" encoding="utf-8"?>
<ds:datastoreItem xmlns:ds="http://schemas.openxmlformats.org/officeDocument/2006/customXml" ds:itemID="{639430A2-2E43-417E-8E0C-4D89782865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D2A88F-2AED-40BE-90C1-A4731257203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3739120-6E4D-43F1-BE63-8A56581E977C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7443</TotalTime>
  <Words>2053</Words>
  <Application>Microsoft Office PowerPoint</Application>
  <PresentationFormat>Papel A4 (210x297 mm)</PresentationFormat>
  <Paragraphs>746</Paragraphs>
  <Slides>46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46</vt:i4>
      </vt:variant>
    </vt:vector>
  </HeadingPairs>
  <TitlesOfParts>
    <vt:vector size="55" baseType="lpstr">
      <vt:lpstr>SimSun</vt:lpstr>
      <vt:lpstr>Arial</vt:lpstr>
      <vt:lpstr>Calibri</vt:lpstr>
      <vt:lpstr>Corbel</vt:lpstr>
      <vt:lpstr>MS PGothic</vt:lpstr>
      <vt:lpstr>Symbol</vt:lpstr>
      <vt:lpstr>Times New Roman</vt:lpstr>
      <vt:lpstr>Wingdings</vt:lpstr>
      <vt:lpstr>DesignTemplate</vt:lpstr>
      <vt:lpstr>Simple Processor: Data Path &amp; Control Unit</vt:lpstr>
      <vt:lpstr>Outline</vt:lpstr>
      <vt:lpstr>Introduction</vt:lpstr>
      <vt:lpstr>Introduction</vt:lpstr>
      <vt:lpstr>Introduction</vt:lpstr>
      <vt:lpstr>Introduction</vt:lpstr>
      <vt:lpstr>Introduction</vt:lpstr>
      <vt:lpstr>Introduction</vt:lpstr>
      <vt:lpstr>Datapath</vt:lpstr>
      <vt:lpstr> Datapath</vt:lpstr>
      <vt:lpstr> Datapath</vt:lpstr>
      <vt:lpstr> Datapath</vt:lpstr>
      <vt:lpstr> Datapath</vt:lpstr>
      <vt:lpstr> Datapath</vt:lpstr>
      <vt:lpstr> Datapath</vt:lpstr>
      <vt:lpstr> Datapath: interface</vt:lpstr>
      <vt:lpstr> Datapath: internal logic</vt:lpstr>
      <vt:lpstr> Datapath: internal logic</vt:lpstr>
      <vt:lpstr> Datapath: internal logic</vt:lpstr>
      <vt:lpstr> Datapath: internal logic</vt:lpstr>
      <vt:lpstr>Datapath: interface &amp;  internal logic</vt:lpstr>
      <vt:lpstr>Control unit</vt:lpstr>
      <vt:lpstr>Control unit</vt:lpstr>
      <vt:lpstr>Control unit</vt:lpstr>
      <vt:lpstr>Control unit</vt:lpstr>
      <vt:lpstr>Control unit</vt:lpstr>
      <vt:lpstr>Control unit</vt:lpstr>
      <vt:lpstr>Control unit: interface</vt:lpstr>
      <vt:lpstr>Control unit: FSM</vt:lpstr>
      <vt:lpstr>Control unit</vt:lpstr>
      <vt:lpstr>Control unit: next state</vt:lpstr>
      <vt:lpstr>Control unit: next state</vt:lpstr>
      <vt:lpstr>Control unit: next state</vt:lpstr>
      <vt:lpstr>Control unit: next state</vt:lpstr>
      <vt:lpstr>Control unit: next state</vt:lpstr>
      <vt:lpstr>Control unit: FSM output</vt:lpstr>
      <vt:lpstr>Control unit: interface</vt:lpstr>
      <vt:lpstr>Control unit: internal logic</vt:lpstr>
      <vt:lpstr>Control unit + datapath</vt:lpstr>
      <vt:lpstr>Control unit + datapath</vt:lpstr>
      <vt:lpstr>Control unit + datapath</vt:lpstr>
      <vt:lpstr>Simulation</vt:lpstr>
      <vt:lpstr>Simulation</vt:lpstr>
      <vt:lpstr>Xilinx description file</vt:lpstr>
      <vt:lpstr>Bitstream</vt:lpstr>
      <vt:lpstr>Any doubts ????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Paulo</dc:creator>
  <cp:lastModifiedBy>P3DR0</cp:lastModifiedBy>
  <cp:revision>382</cp:revision>
  <dcterms:created xsi:type="dcterms:W3CDTF">2012-04-27T13:45:19Z</dcterms:created>
  <dcterms:modified xsi:type="dcterms:W3CDTF">2016-02-10T11:36:59Z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