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8DC18-B17C-4D39-BF54-04CDA4B5FF6C}">
  <a:tblStyle styleId="{22C8DC18-B17C-4D39-BF54-04CDA4B5F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b1d38f749d132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b1d38f749d132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b1d38f749d132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b1d38f749d132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b967b04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fb967b04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b967b0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b967b0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94986446e158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94986446e158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personalization in 2 parts: item recommendation and activities to get users to convert when they are browsing the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info: interested in users who conversion are between 0.2 and 0.8. Hypothesis is that less than 0.2, users will not buy, and if more than 0.8, don’t have to change a lot in their 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based: recommend items based on similarity of item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filtering: recommend items to a user based on items similar sets of users likes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b1d38f749d13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b1d38f749d13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b1d38f749d132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b1d38f749d132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rate is defined by the percentage of the number of recommended items that the user actually interacts with out of the total number of items recommended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b967b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b967b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b967b2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b967b2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b1d38f749d132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b1d38f749d132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b967b2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b967b2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Midweek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Janice Tjeng, Paulo Kuong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Changing user preferences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Lack of information about new users and items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Balance between recommending too little or too many items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Tracking user information through session and user ids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design</a:t>
            </a:r>
            <a:endParaRPr/>
          </a:p>
        </p:txBody>
      </p:sp>
      <p:grpSp>
        <p:nvGrpSpPr>
          <p:cNvPr id="135" name="Google Shape;135;p23"/>
          <p:cNvGrpSpPr/>
          <p:nvPr/>
        </p:nvGrpSpPr>
        <p:grpSpPr>
          <a:xfrm>
            <a:off x="455284" y="1670511"/>
            <a:ext cx="7843945" cy="2093509"/>
            <a:chOff x="1318195" y="2329117"/>
            <a:chExt cx="10607093" cy="3043776"/>
          </a:xfrm>
        </p:grpSpPr>
        <p:sp>
          <p:nvSpPr>
            <p:cNvPr id="136" name="Google Shape;136;p23"/>
            <p:cNvSpPr/>
            <p:nvPr/>
          </p:nvSpPr>
          <p:spPr>
            <a:xfrm>
              <a:off x="2653549" y="2952375"/>
              <a:ext cx="1177500" cy="2145600"/>
            </a:xfrm>
            <a:prstGeom prst="rect">
              <a:avLst/>
            </a:prstGeom>
            <a:solidFill>
              <a:srgbClr val="4285F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Customer Data</a:t>
              </a:r>
              <a:endParaRPr sz="1100"/>
            </a:p>
          </p:txBody>
        </p:sp>
        <p:pic>
          <p:nvPicPr>
            <p:cNvPr descr="Customer Cartoon, PNG, 888x1008px, Investment, Business, Cartoon,  Crowdfunding, Customer Download Free" id="137" name="Google Shape;13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3596" y="3492639"/>
              <a:ext cx="940253" cy="1065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3"/>
            <p:cNvSpPr/>
            <p:nvPr/>
          </p:nvSpPr>
          <p:spPr>
            <a:xfrm>
              <a:off x="4297078" y="3227294"/>
              <a:ext cx="1455300" cy="1583700"/>
            </a:xfrm>
            <a:prstGeom prst="rect">
              <a:avLst/>
            </a:prstGeom>
            <a:solidFill>
              <a:srgbClr val="4285F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Data Acquisition (collection + annotation)</a:t>
              </a:r>
              <a:endParaRPr sz="1100"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6263336" y="3227294"/>
              <a:ext cx="1350600" cy="1583700"/>
            </a:xfrm>
            <a:prstGeom prst="rect">
              <a:avLst/>
            </a:prstGeom>
            <a:solidFill>
              <a:srgbClr val="4285F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Process Data</a:t>
              </a:r>
              <a:endParaRPr sz="1100"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8561289" y="3227293"/>
              <a:ext cx="1611300" cy="2145600"/>
            </a:xfrm>
            <a:prstGeom prst="rect">
              <a:avLst/>
            </a:prstGeom>
            <a:solidFill>
              <a:srgbClr val="4285F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EEEEEE"/>
                  </a:solidFill>
                  <a:latin typeface="Calibri"/>
                  <a:ea typeface="Calibri"/>
                  <a:cs typeface="Calibri"/>
                  <a:sym typeface="Calibri"/>
                </a:rPr>
                <a:t>Outcome and reporting to customer facing platform</a:t>
              </a:r>
              <a:endParaRPr sz="1100"/>
            </a:p>
          </p:txBody>
        </p:sp>
        <p:sp>
          <p:nvSpPr>
            <p:cNvPr id="141" name="Google Shape;141;p23"/>
            <p:cNvSpPr/>
            <p:nvPr/>
          </p:nvSpPr>
          <p:spPr>
            <a:xfrm flipH="1">
              <a:off x="5199602" y="2662175"/>
              <a:ext cx="1428300" cy="5319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C0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3"/>
            <p:cNvSpPr txBox="1"/>
            <p:nvPr/>
          </p:nvSpPr>
          <p:spPr>
            <a:xfrm>
              <a:off x="5295146" y="2329117"/>
              <a:ext cx="328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C3399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Recommendation/feedback</a:t>
              </a:r>
              <a:endParaRPr sz="1100"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902632" y="3914588"/>
              <a:ext cx="352500" cy="17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5873372" y="3914588"/>
              <a:ext cx="352500" cy="17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5822571" y="2916489"/>
              <a:ext cx="361500" cy="6420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CC33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7824690" y="3929547"/>
              <a:ext cx="352500" cy="17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1318195" y="4728596"/>
              <a:ext cx="136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sz="1100"/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875742" y="3634903"/>
              <a:ext cx="2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5867393" y="3591719"/>
              <a:ext cx="2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6629393" y="2622803"/>
              <a:ext cx="2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5930904" y="3052751"/>
              <a:ext cx="2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7884456" y="3591719"/>
              <a:ext cx="2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100"/>
            </a:p>
          </p:txBody>
        </p:sp>
        <p:pic>
          <p:nvPicPr>
            <p:cNvPr descr="Customer Cartoon, PNG, 888x1008px, Investment, Business, Cartoon,  Crowdfunding, Customer Download Free" id="153" name="Google Shape;15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86578" y="3492639"/>
              <a:ext cx="940253" cy="1065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3"/>
            <p:cNvSpPr txBox="1"/>
            <p:nvPr/>
          </p:nvSpPr>
          <p:spPr>
            <a:xfrm>
              <a:off x="10556688" y="4711001"/>
              <a:ext cx="136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sz="1100"/>
            </a:p>
          </p:txBody>
        </p:sp>
      </p:grpSp>
      <p:sp>
        <p:nvSpPr>
          <p:cNvPr id="155" name="Google Shape;155;p23"/>
          <p:cNvSpPr txBox="1"/>
          <p:nvPr/>
        </p:nvSpPr>
        <p:spPr>
          <a:xfrm>
            <a:off x="317550" y="3764025"/>
            <a:ext cx="86886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Customer? Shoppers on e-commerce platform, internal sales and marketing team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Data?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Session, product, traffic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Process?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-based item recommendation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customer conversion prediction, cluster analysis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Feedback? A/B Test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Outcome? </a:t>
            </a:r>
            <a:r>
              <a:rPr lang="en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 customer conversion and sales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Timeplan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550125" y="17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{22C8DC18-B17C-4D39-BF54-04CDA4B5FF6C}</a:tableStyleId>
              </a:tblPr>
              <a:tblGrid>
                <a:gridCol w="4111050"/>
                <a:gridCol w="4111050"/>
              </a:tblGrid>
              <a:tr h="6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Deliverables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7975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-"/>
                      </a:pPr>
                      <a:r>
                        <a:rPr lang="en" sz="1250"/>
                        <a:t>Recommendation System model on Groupby Dataset</a:t>
                      </a:r>
                      <a:endParaRPr sz="1250"/>
                    </a:p>
                    <a:p>
                      <a:pPr indent="-317500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 sz="1250"/>
                        <a:t>T</a:t>
                      </a:r>
                      <a:r>
                        <a:rPr lang="en" sz="1250"/>
                        <a:t>ransform the data into sequential format and use LSTM to try to predict the chance of the next user activity will be a purchase</a:t>
                      </a:r>
                      <a:endParaRPr sz="1250"/>
                    </a:p>
                    <a:p>
                      <a:pPr indent="-307975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-"/>
                      </a:pPr>
                      <a:r>
                        <a:rPr lang="en" sz="1250"/>
                        <a:t>Define customer churn, train model for predicting customer churn.</a:t>
                      </a:r>
                      <a:endParaRPr sz="1250"/>
                    </a:p>
                    <a:p>
                      <a:pPr indent="-307975" lvl="0" marL="4572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50"/>
                        <a:buChar char="-"/>
                      </a:pPr>
                      <a:r>
                        <a:rPr lang="en" sz="1250"/>
                        <a:t>Define more product types if possible.</a:t>
                      </a:r>
                      <a:endParaRPr sz="1250"/>
                    </a:p>
                  </a:txBody>
                  <a:tcPr marT="91425" marB="91425" marR="91425" marL="91425"/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" sz="1300"/>
                        <a:t>Deploy V1 models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" sz="1300"/>
                        <a:t>Explorer transfer learning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 project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Groupby is an e-commerce startup that aims to create highly converting and relevant site experience to maximize revenue through e-Commerce channels. It provides Software as a Service for data enrichment, search, navigation, personalization, merchandising, SEO and search autocomplete for its clients. 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13153"/>
            <a:ext cx="3289700" cy="1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existing solutions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49500" y="1779100"/>
            <a:ext cx="85728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94">
                <a:solidFill>
                  <a:srgbClr val="000000"/>
                </a:solidFill>
              </a:rPr>
              <a:t>Problem</a:t>
            </a:r>
            <a:endParaRPr b="1" sz="6294">
              <a:solidFill>
                <a:srgbClr val="000000"/>
              </a:solidFill>
            </a:endParaRPr>
          </a:p>
          <a:p>
            <a:pPr indent="-32851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With many items to choose from, how can we identify items that customers are most li</a:t>
            </a:r>
            <a:r>
              <a:rPr lang="en" sz="6294">
                <a:solidFill>
                  <a:srgbClr val="000000"/>
                </a:solidFill>
              </a:rPr>
              <a:t>kely to purchase? </a:t>
            </a:r>
            <a:endParaRPr sz="6294">
              <a:solidFill>
                <a:srgbClr val="000000"/>
              </a:solidFill>
            </a:endParaRPr>
          </a:p>
          <a:p>
            <a:pPr indent="-32851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How can we get users to convert?</a:t>
            </a:r>
            <a:endParaRPr sz="629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94">
                <a:solidFill>
                  <a:srgbClr val="000000"/>
                </a:solidFill>
              </a:rPr>
              <a:t>Existing Solutions</a:t>
            </a:r>
            <a:endParaRPr b="1" sz="6294">
              <a:solidFill>
                <a:srgbClr val="000000"/>
              </a:solidFill>
            </a:endParaRPr>
          </a:p>
          <a:p>
            <a:pPr indent="-32851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Recommendation system techniques</a:t>
            </a:r>
            <a:endParaRPr sz="6294">
              <a:solidFill>
                <a:srgbClr val="000000"/>
              </a:solidFill>
            </a:endParaRPr>
          </a:p>
          <a:p>
            <a:pPr indent="-32851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Content based </a:t>
            </a:r>
            <a:endParaRPr sz="6294">
              <a:solidFill>
                <a:srgbClr val="000000"/>
              </a:solidFill>
            </a:endParaRPr>
          </a:p>
          <a:p>
            <a:pPr indent="-32851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Collaborative filtering</a:t>
            </a:r>
            <a:endParaRPr sz="6294">
              <a:solidFill>
                <a:srgbClr val="000000"/>
              </a:solidFill>
            </a:endParaRPr>
          </a:p>
          <a:p>
            <a:pPr indent="-32851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Hybrid approach</a:t>
            </a:r>
            <a:endParaRPr b="1" sz="6294">
              <a:solidFill>
                <a:srgbClr val="000000"/>
              </a:solidFill>
            </a:endParaRPr>
          </a:p>
          <a:p>
            <a:pPr indent="-32851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Predicting customer conversion</a:t>
            </a:r>
            <a:endParaRPr sz="6294">
              <a:solidFill>
                <a:srgbClr val="000000"/>
              </a:solidFill>
            </a:endParaRPr>
          </a:p>
          <a:p>
            <a:pPr indent="-32851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Classification techniques</a:t>
            </a:r>
            <a:endParaRPr sz="6294">
              <a:solidFill>
                <a:srgbClr val="000000"/>
              </a:solidFill>
            </a:endParaRPr>
          </a:p>
          <a:p>
            <a:pPr indent="-32851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294">
                <a:solidFill>
                  <a:srgbClr val="000000"/>
                </a:solidFill>
              </a:rPr>
              <a:t>Sequence modeling</a:t>
            </a:r>
            <a:endParaRPr sz="629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6721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Collabor</a:t>
            </a:r>
            <a:r>
              <a:rPr lang="en">
                <a:solidFill>
                  <a:srgbClr val="000000"/>
                </a:solidFill>
              </a:rPr>
              <a:t>ative Filtering with Implicit Feedback + User conversion prediction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 to answer</a:t>
            </a:r>
            <a:endParaRPr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How can we identify items to recommend to users?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Is it possible to predict customer conversion (from viewing to purchasing)?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What are the top features that define customer conversion?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Can we explain and visualize the predictive model for customer conversion on a journey and at a session level?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Can we predict customer churn on the e-commerce platform?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Can we apply transfer learning from other E-commerce data sets to our local data set?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Is there a pattern and trend across product types regarding the conversion event?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findings -  Recommendation system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Temporal split of users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Same users in train and test sets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383k users, 5.2k products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Match rate = (intersection between recommended items and actual interactions / total number of recommended items) * 100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Naive approach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15% ma</a:t>
            </a:r>
            <a:r>
              <a:rPr lang="en">
                <a:solidFill>
                  <a:srgbClr val="000000"/>
                </a:solidFill>
              </a:rPr>
              <a:t>tch rate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Collaborative Filteri</a:t>
            </a:r>
            <a:r>
              <a:rPr lang="en">
                <a:solidFill>
                  <a:srgbClr val="000000"/>
                </a:solidFill>
              </a:rPr>
              <a:t>ng, ALS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35% match rate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findings - User conversion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4157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3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39">
                <a:solidFill>
                  <a:srgbClr val="000000"/>
                </a:solidFill>
              </a:rPr>
              <a:t>When looking at the historical activities data, we are able to find important features and train 2 models. One is using XGBClassifier. For that, we are able to obtain the following metrics:</a:t>
            </a:r>
            <a:endParaRPr sz="2839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408725" y="2109875"/>
            <a:ext cx="2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88" y="3303425"/>
            <a:ext cx="4520925" cy="1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950" y="3543623"/>
            <a:ext cx="3747676" cy="116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are also able to train another model optimized for recall by stacking models of </a:t>
            </a: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</a:rPr>
              <a:t>GaussianNB and MultinomialNB. The  following are the metrics: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1900" y="1743825"/>
            <a:ext cx="778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39">
                <a:latin typeface="Roboto"/>
                <a:ea typeface="Roboto"/>
                <a:cs typeface="Roboto"/>
                <a:sym typeface="Roboto"/>
              </a:rPr>
              <a:t>Is it possible to predict customer conversion (from viewing to purchasing)?</a:t>
            </a:r>
            <a:endParaRPr b="1" sz="153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-88650" y="1690650"/>
            <a:ext cx="604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What are the top features that define customer conversion?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findings - User conversion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75" y="1981375"/>
            <a:ext cx="4808925" cy="30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141250"/>
            <a:ext cx="3311305" cy="27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 plans - Recommendation System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Random split of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Apply on bigger </a:t>
            </a:r>
            <a:r>
              <a:rPr lang="en">
                <a:solidFill>
                  <a:srgbClr val="000000"/>
                </a:solidFill>
              </a:rPr>
              <a:t>dataset using PySpark/AWS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Apply on Groupby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 plans - User Conversion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67100" y="1690475"/>
            <a:ext cx="87864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</a:rPr>
              <a:t>Can we explain and visualize the predictive model for customer conversion on a journey and at a session level?</a:t>
            </a:r>
            <a:endParaRPr b="1" sz="13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Transform the data into sequential format and use LSTM to try to predict the chance of the next user activity will be a purchase</a:t>
            </a:r>
            <a:endParaRPr sz="135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</a:rPr>
              <a:t>Can we predict customer churn on the e-commerce platform?</a:t>
            </a:r>
            <a:endParaRPr b="1" sz="13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Since there is only one month of data from Groupby, we will define customer churn in term of days or hours. We will explore Kaggle e-commerce data for answering this question</a:t>
            </a:r>
            <a:endParaRPr b="1" sz="13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</a:rPr>
              <a:t>Is there a pattern and trend across product types regarding the conversion event?</a:t>
            </a:r>
            <a:endParaRPr b="1" sz="135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Product price is one of the important features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Using Logistic Regression, we have found that price is inversely proportional to the customer conversions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More product types to be defined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</a:rPr>
              <a:t>Can we apply transfer learning from other E-commerce data sets to our local data set?</a:t>
            </a:r>
            <a:endParaRPr b="1" sz="13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Train model on Kaggle and try transfer model that we have learned from Kaggle data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