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7" r:id="rId3"/>
    <p:sldId id="261" r:id="rId4"/>
    <p:sldId id="260" r:id="rId5"/>
    <p:sldId id="267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984E-CC47-4BC1-8E41-D967D2E7F6E3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CB3B1-8C99-494A-837D-CA74C1696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470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984E-CC47-4BC1-8E41-D967D2E7F6E3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CB3B1-8C99-494A-837D-CA74C1696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784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984E-CC47-4BC1-8E41-D967D2E7F6E3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CB3B1-8C99-494A-837D-CA74C1696E89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9851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984E-CC47-4BC1-8E41-D967D2E7F6E3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CB3B1-8C99-494A-837D-CA74C1696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5496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984E-CC47-4BC1-8E41-D967D2E7F6E3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CB3B1-8C99-494A-837D-CA74C1696E89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9706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984E-CC47-4BC1-8E41-D967D2E7F6E3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CB3B1-8C99-494A-837D-CA74C1696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074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984E-CC47-4BC1-8E41-D967D2E7F6E3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CB3B1-8C99-494A-837D-CA74C1696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7632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984E-CC47-4BC1-8E41-D967D2E7F6E3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CB3B1-8C99-494A-837D-CA74C1696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329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984E-CC47-4BC1-8E41-D967D2E7F6E3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CB3B1-8C99-494A-837D-CA74C1696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13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984E-CC47-4BC1-8E41-D967D2E7F6E3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CB3B1-8C99-494A-837D-CA74C1696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406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984E-CC47-4BC1-8E41-D967D2E7F6E3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CB3B1-8C99-494A-837D-CA74C1696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943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984E-CC47-4BC1-8E41-D967D2E7F6E3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CB3B1-8C99-494A-837D-CA74C1696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658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984E-CC47-4BC1-8E41-D967D2E7F6E3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CB3B1-8C99-494A-837D-CA74C1696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953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984E-CC47-4BC1-8E41-D967D2E7F6E3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CB3B1-8C99-494A-837D-CA74C1696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3787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984E-CC47-4BC1-8E41-D967D2E7F6E3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CB3B1-8C99-494A-837D-CA74C1696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8511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984E-CC47-4BC1-8E41-D967D2E7F6E3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CB3B1-8C99-494A-837D-CA74C1696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272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7984E-CC47-4BC1-8E41-D967D2E7F6E3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66CB3B1-8C99-494A-837D-CA74C1696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11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>
            <a:extLst>
              <a:ext uri="{FF2B5EF4-FFF2-40B4-BE49-F238E27FC236}">
                <a16:creationId xmlns:a16="http://schemas.microsoft.com/office/drawing/2014/main" id="{E8616B99-27A5-49D1-BCE1-12A8FEFDE9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079" y="4050833"/>
            <a:ext cx="7766936" cy="1096899"/>
          </a:xfrm>
        </p:spPr>
        <p:txBody>
          <a:bodyPr/>
          <a:lstStyle/>
          <a:p>
            <a:r>
              <a:rPr lang="pl-PL" dirty="0"/>
              <a:t>Część podstawowa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4CBC25D-73F2-4277-B3F7-083B63A1A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126" y="2319073"/>
            <a:ext cx="8953500" cy="1646302"/>
          </a:xfrm>
        </p:spPr>
        <p:txBody>
          <a:bodyPr/>
          <a:lstStyle/>
          <a:p>
            <a:r>
              <a:rPr lang="en-GB" sz="4800" dirty="0" err="1"/>
              <a:t>Rozmieszczenie</a:t>
            </a:r>
            <a:r>
              <a:rPr lang="pl-PL" sz="4800" dirty="0"/>
              <a:t> stacji</a:t>
            </a:r>
            <a:r>
              <a:rPr lang="en-GB" sz="4800" dirty="0"/>
              <a:t> </a:t>
            </a:r>
            <a:r>
              <a:rPr lang="en-GB" sz="4800" dirty="0" err="1"/>
              <a:t>hulajnóg</a:t>
            </a:r>
            <a:r>
              <a:rPr lang="en-GB" sz="4800" dirty="0"/>
              <a:t> </a:t>
            </a:r>
            <a:r>
              <a:rPr lang="en-GB" sz="4800" dirty="0" err="1"/>
              <a:t>na</a:t>
            </a:r>
            <a:r>
              <a:rPr lang="en-GB" sz="4800" dirty="0"/>
              <a:t> </a:t>
            </a:r>
            <a:r>
              <a:rPr lang="pl-PL" sz="4800" dirty="0"/>
              <a:t>wybranym terenie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556593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10149-065D-4DA0-81DA-A9808BD14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Skład</a:t>
            </a:r>
            <a:r>
              <a:rPr lang="en-GB" dirty="0"/>
              <a:t> </a:t>
            </a:r>
            <a:r>
              <a:rPr lang="en-GB" dirty="0" err="1"/>
              <a:t>zespołu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E6414-DE28-472A-ACCB-254469D0D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 err="1"/>
              <a:t>Kierownik</a:t>
            </a:r>
            <a:r>
              <a:rPr lang="en-GB" dirty="0"/>
              <a:t>: </a:t>
            </a:r>
            <a:r>
              <a:rPr lang="en-GB" dirty="0" err="1"/>
              <a:t>Paweł</a:t>
            </a:r>
            <a:r>
              <a:rPr lang="en-GB" dirty="0"/>
              <a:t> </a:t>
            </a:r>
            <a:r>
              <a:rPr lang="en-GB" dirty="0" err="1"/>
              <a:t>Kurowski</a:t>
            </a: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 err="1"/>
              <a:t>Analityk</a:t>
            </a:r>
            <a:r>
              <a:rPr lang="en-GB" dirty="0"/>
              <a:t>: Jan Prugarewicz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err="1"/>
              <a:t>Specjalista</a:t>
            </a:r>
            <a:r>
              <a:rPr lang="en-GB" dirty="0"/>
              <a:t> ds. </a:t>
            </a:r>
            <a:r>
              <a:rPr lang="pl-PL" dirty="0"/>
              <a:t>dokumentacji</a:t>
            </a:r>
            <a:r>
              <a:rPr lang="en-GB" dirty="0"/>
              <a:t>: Przemysław Kosior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err="1"/>
              <a:t>Projektant</a:t>
            </a:r>
            <a:r>
              <a:rPr lang="en-GB" dirty="0"/>
              <a:t> </a:t>
            </a:r>
            <a:r>
              <a:rPr lang="en-GB" dirty="0" err="1"/>
              <a:t>rozwiązania</a:t>
            </a:r>
            <a:r>
              <a:rPr lang="en-GB" dirty="0"/>
              <a:t>: Karol Kowalski</a:t>
            </a:r>
          </a:p>
        </p:txBody>
      </p:sp>
    </p:spTree>
    <p:extLst>
      <p:ext uri="{BB962C8B-B14F-4D97-AF65-F5344CB8AC3E}">
        <p14:creationId xmlns:p14="http://schemas.microsoft.com/office/powerpoint/2010/main" val="2534397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2CB663-A9FA-449D-B8E2-41824A8E1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Założenia części podstawowej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27A19C3-5D6A-4B90-B2C3-C15484863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pl-PL" sz="1900" b="0" i="0" u="none" strike="noStrike" dirty="0">
                <a:solidFill>
                  <a:srgbClr val="000000"/>
                </a:solidFill>
                <a:effectLst/>
                <a:latin typeface="Trebuchet MS (Tekst podstawowy)"/>
              </a:rPr>
              <a:t>Ograniczony zbiór punktów zapotrzebowania - </a:t>
            </a:r>
            <a:r>
              <a:rPr lang="pl-PL" sz="1900" i="1" dirty="0">
                <a:solidFill>
                  <a:srgbClr val="000000"/>
                </a:solidFill>
                <a:latin typeface="Trebuchet MS (Tekst podstawowy)"/>
              </a:rPr>
              <a:t>n</a:t>
            </a:r>
            <a:endParaRPr lang="pl-PL" sz="1900" b="0" i="0" u="none" strike="noStrike" dirty="0">
              <a:solidFill>
                <a:srgbClr val="000000"/>
              </a:solidFill>
              <a:effectLst/>
              <a:latin typeface="Trebuchet MS (Tekst podstawowy)"/>
            </a:endParaRPr>
          </a:p>
          <a:p>
            <a:pPr marL="457200"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pl-PL" sz="1900" b="0" i="0" u="none" strike="noStrike" dirty="0">
                <a:solidFill>
                  <a:srgbClr val="000000"/>
                </a:solidFill>
                <a:effectLst/>
                <a:latin typeface="Trebuchet MS (Tekst podstawowy)"/>
              </a:rPr>
              <a:t>Ograniczona liczba stacji hulajnóg - </a:t>
            </a:r>
            <a:r>
              <a:rPr lang="pl-PL" sz="1900" i="1" dirty="0">
                <a:solidFill>
                  <a:srgbClr val="000000"/>
                </a:solidFill>
                <a:latin typeface="Trebuchet MS (Tekst podstawowy)"/>
              </a:rPr>
              <a:t>m</a:t>
            </a:r>
            <a:endParaRPr lang="pl-PL" sz="1900" b="0" i="0" u="none" strike="noStrike" dirty="0">
              <a:solidFill>
                <a:srgbClr val="000000"/>
              </a:solidFill>
              <a:effectLst/>
              <a:latin typeface="Trebuchet MS (Tekst podstawowy)"/>
            </a:endParaRPr>
          </a:p>
          <a:p>
            <a:pPr marL="457200"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pl-PL" sz="1900" b="0" i="0" u="none" strike="noStrike" dirty="0">
                <a:solidFill>
                  <a:srgbClr val="000000"/>
                </a:solidFill>
                <a:effectLst/>
                <a:latin typeface="Trebuchet MS (Tekst podstawowy)"/>
              </a:rPr>
              <a:t>Liczba stacji hulajnóg </a:t>
            </a:r>
            <a:r>
              <a:rPr lang="pl-PL" sz="1900" i="1" dirty="0">
                <a:solidFill>
                  <a:srgbClr val="000000"/>
                </a:solidFill>
                <a:latin typeface="Trebuchet MS (Tekst podstawowy)"/>
              </a:rPr>
              <a:t>m</a:t>
            </a:r>
            <a:r>
              <a:rPr lang="pl-PL" sz="1900" b="0" i="0" u="none" strike="noStrike" dirty="0">
                <a:solidFill>
                  <a:srgbClr val="000000"/>
                </a:solidFill>
                <a:effectLst/>
                <a:latin typeface="Trebuchet MS (Tekst podstawowy)"/>
              </a:rPr>
              <a:t> jest mniejsza od liczby punktów zapotrzebowania </a:t>
            </a:r>
            <a:r>
              <a:rPr lang="pl-PL" sz="1900" i="1" dirty="0">
                <a:solidFill>
                  <a:srgbClr val="000000"/>
                </a:solidFill>
                <a:latin typeface="Trebuchet MS (Tekst podstawowy)"/>
              </a:rPr>
              <a:t>n</a:t>
            </a:r>
          </a:p>
          <a:p>
            <a:pPr marL="457200"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pl-PL" sz="1900" dirty="0">
                <a:solidFill>
                  <a:srgbClr val="000000"/>
                </a:solidFill>
                <a:latin typeface="Trebuchet MS (Tekst podstawowy)"/>
              </a:rPr>
              <a:t>Stacje hulajnóg mogą zostać umieszczone jedynie w punktach zapotrzebowania</a:t>
            </a:r>
            <a:endParaRPr lang="pl-PL" sz="1900" b="0" i="0" u="none" strike="noStrike" dirty="0">
              <a:solidFill>
                <a:srgbClr val="000000"/>
              </a:solidFill>
              <a:effectLst/>
              <a:latin typeface="Trebuchet MS (Tekst podstawowy)"/>
            </a:endParaRPr>
          </a:p>
          <a:p>
            <a:pPr marL="457200"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pl-PL" sz="1900" b="0" i="0" u="none" strike="noStrike" dirty="0">
                <a:solidFill>
                  <a:srgbClr val="000000"/>
                </a:solidFill>
                <a:effectLst/>
                <a:latin typeface="Trebuchet MS (Tekst podstawowy)"/>
              </a:rPr>
              <a:t>Odległości pomiędzy punktami zapotrzebowania obliczane są w linii prostej</a:t>
            </a:r>
          </a:p>
          <a:p>
            <a:pPr marL="457200"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pl-PL" sz="1900" b="0" i="0" u="none" strike="noStrike" dirty="0">
                <a:solidFill>
                  <a:srgbClr val="000000"/>
                </a:solidFill>
                <a:effectLst/>
                <a:latin typeface="Trebuchet MS (Tekst podstawowy)"/>
              </a:rPr>
              <a:t>Zapotrzebowanie na hulajnogi dla każdego punktu jest </a:t>
            </a:r>
            <a:r>
              <a:rPr lang="pl-PL" sz="1900" dirty="0">
                <a:solidFill>
                  <a:srgbClr val="000000"/>
                </a:solidFill>
                <a:latin typeface="Trebuchet MS (Tekst podstawowy)"/>
              </a:rPr>
              <a:t>pomijane</a:t>
            </a:r>
            <a:endParaRPr lang="pl-PL" sz="1900" b="0" i="0" u="none" strike="noStrike" dirty="0">
              <a:solidFill>
                <a:srgbClr val="000000"/>
              </a:solidFill>
              <a:effectLst/>
              <a:latin typeface="Trebuchet MS (Tekst podstawowy)"/>
            </a:endParaRPr>
          </a:p>
          <a:p>
            <a:pPr marL="457200"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pl-PL" sz="1900" b="0" i="0" u="none" strike="noStrike" dirty="0">
                <a:solidFill>
                  <a:srgbClr val="000000"/>
                </a:solidFill>
                <a:effectLst/>
                <a:latin typeface="Trebuchet MS (Tekst podstawowy)"/>
              </a:rPr>
              <a:t>Każdemu punktowi zapotrzebowania odpowiada współczynnik zadowolenia</a:t>
            </a:r>
          </a:p>
          <a:p>
            <a:pPr marL="457200" algn="just" fontAlgn="base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pl-PL" sz="1900" b="0" i="0" u="none" strike="noStrike" dirty="0">
                <a:solidFill>
                  <a:srgbClr val="000000"/>
                </a:solidFill>
                <a:effectLst/>
                <a:latin typeface="Trebuchet MS (Tekst podstawowy)"/>
              </a:rPr>
              <a:t>Każdemu punktowi zapotrzebowania odpowiada maksymalna akceptowalna odległość do stacji hulajnóg</a:t>
            </a:r>
          </a:p>
          <a:p>
            <a:pPr marL="457200"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pl-PL" b="0" i="0" u="none" strike="noStrike" dirty="0">
              <a:solidFill>
                <a:srgbClr val="000000"/>
              </a:solidFill>
              <a:effectLst/>
              <a:latin typeface="Trebuchet MS (Tekst podstawowy)"/>
            </a:endParaRPr>
          </a:p>
        </p:txBody>
      </p:sp>
    </p:spTree>
    <p:extLst>
      <p:ext uri="{BB962C8B-B14F-4D97-AF65-F5344CB8AC3E}">
        <p14:creationId xmlns:p14="http://schemas.microsoft.com/office/powerpoint/2010/main" val="3524296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62876-D14F-45A4-B3BA-D63FFD773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4" y="405884"/>
            <a:ext cx="9486900" cy="1320800"/>
          </a:xfrm>
        </p:spPr>
        <p:txBody>
          <a:bodyPr/>
          <a:lstStyle/>
          <a:p>
            <a:r>
              <a:rPr lang="pl-PL" dirty="0"/>
              <a:t>Poglądowy problem rozmieszczenia hulajnóg</a:t>
            </a:r>
            <a:endParaRPr lang="en-GB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1F44CD80-6751-4636-A90F-9EEEFC38C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902" y="1270000"/>
            <a:ext cx="6522845" cy="4346053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B2E6D1CB-D12D-4D33-B485-1AF0D1E1D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5734050"/>
            <a:ext cx="514350" cy="514350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215EDEC5-E61E-439B-AC81-6E03828A58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009" y="6267450"/>
            <a:ext cx="381000" cy="381000"/>
          </a:xfrm>
          <a:prstGeom prst="rect">
            <a:avLst/>
          </a:prstGeom>
        </p:spPr>
      </p:pic>
      <p:sp>
        <p:nvSpPr>
          <p:cNvPr id="13" name="pole tekstowe 12">
            <a:extLst>
              <a:ext uri="{FF2B5EF4-FFF2-40B4-BE49-F238E27FC236}">
                <a16:creationId xmlns:a16="http://schemas.microsoft.com/office/drawing/2014/main" id="{1D239CA2-6C3F-46F9-BBCF-12034C33F707}"/>
              </a:ext>
            </a:extLst>
          </p:cNvPr>
          <p:cNvSpPr txBox="1"/>
          <p:nvPr/>
        </p:nvSpPr>
        <p:spPr>
          <a:xfrm>
            <a:off x="1125009" y="5819769"/>
            <a:ext cx="736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Punkt zapotrzebowania, w których </a:t>
            </a:r>
            <a:r>
              <a:rPr lang="pl-PL" dirty="0" err="1"/>
              <a:t>solver</a:t>
            </a:r>
            <a:r>
              <a:rPr lang="pl-PL" dirty="0"/>
              <a:t> umieścił stację hulajnóg</a:t>
            </a: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9946E260-8726-4FE2-A9D2-5CDAF0F1B9B5}"/>
              </a:ext>
            </a:extLst>
          </p:cNvPr>
          <p:cNvSpPr txBox="1"/>
          <p:nvPr/>
        </p:nvSpPr>
        <p:spPr>
          <a:xfrm>
            <a:off x="1125009" y="6279118"/>
            <a:ext cx="736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Punkt zapotrzebowania bez stacji hulajnóg</a:t>
            </a:r>
          </a:p>
        </p:txBody>
      </p:sp>
    </p:spTree>
    <p:extLst>
      <p:ext uri="{BB962C8B-B14F-4D97-AF65-F5344CB8AC3E}">
        <p14:creationId xmlns:p14="http://schemas.microsoft.com/office/powerpoint/2010/main" val="150072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54F2378-A3D8-47FB-A4EB-0C9EC7944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Oznaczenia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93F74A-921A-4818-8AFE-C52B94619077}"/>
              </a:ext>
            </a:extLst>
          </p:cNvPr>
          <p:cNvSpPr txBox="1">
            <a:spLocks/>
          </p:cNvSpPr>
          <p:nvPr/>
        </p:nvSpPr>
        <p:spPr>
          <a:xfrm>
            <a:off x="367470" y="1341690"/>
            <a:ext cx="8400516" cy="510819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base">
              <a:spcBef>
                <a:spcPts val="0"/>
              </a:spcBef>
              <a:buFont typeface="Wingdings 3" charset="2"/>
              <a:buNone/>
            </a:pPr>
            <a:r>
              <a:rPr lang="pl-PL" dirty="0">
                <a:solidFill>
                  <a:srgbClr val="000000"/>
                </a:solidFill>
                <a:latin typeface="Trebuchet MS (Tekst podstawowy)"/>
              </a:rPr>
              <a:t>Zbiory:</a:t>
            </a:r>
          </a:p>
          <a:p>
            <a:pPr algn="just" fontAlgn="base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pl-PL" dirty="0">
                <a:solidFill>
                  <a:srgbClr val="000000"/>
                </a:solidFill>
                <a:latin typeface="Trebuchet MS (Tekst podstawowy)"/>
              </a:rPr>
              <a:t>P – zbiór punktów zapotrzebowania</a:t>
            </a:r>
          </a:p>
          <a:p>
            <a:pPr marL="0" indent="0" algn="just" fontAlgn="base">
              <a:lnSpc>
                <a:spcPct val="150000"/>
              </a:lnSpc>
              <a:spcBef>
                <a:spcPts val="0"/>
              </a:spcBef>
              <a:buFont typeface="Wingdings 3" charset="2"/>
              <a:buNone/>
            </a:pPr>
            <a:r>
              <a:rPr lang="pl-PL" i="1" dirty="0">
                <a:solidFill>
                  <a:srgbClr val="000000"/>
                </a:solidFill>
                <a:latin typeface="Trebuchet MS (Tekst podstawowy)"/>
              </a:rPr>
              <a:t>Parametry:</a:t>
            </a:r>
          </a:p>
          <a:p>
            <a:pPr algn="just" fontAlgn="base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pl-PL" i="1" dirty="0">
                <a:solidFill>
                  <a:srgbClr val="000000"/>
                </a:solidFill>
                <a:latin typeface="Trebuchet MS (Tekst podstawowy)"/>
              </a:rPr>
              <a:t>h</a:t>
            </a:r>
            <a:r>
              <a:rPr lang="pl-PL" dirty="0">
                <a:solidFill>
                  <a:srgbClr val="000000"/>
                </a:solidFill>
                <a:latin typeface="Trebuchet MS (Tekst podstawowy)"/>
              </a:rPr>
              <a:t>(</a:t>
            </a:r>
            <a:r>
              <a:rPr lang="pl-PL" i="1" dirty="0">
                <a:solidFill>
                  <a:srgbClr val="000000"/>
                </a:solidFill>
                <a:latin typeface="Trebuchet MS (Tekst podstawowy)"/>
              </a:rPr>
              <a:t>p</a:t>
            </a:r>
            <a:r>
              <a:rPr lang="pl-PL" dirty="0">
                <a:solidFill>
                  <a:srgbClr val="000000"/>
                </a:solidFill>
                <a:latin typeface="Trebuchet MS (Tekst podstawowy)"/>
              </a:rPr>
              <a:t>) - współczynnik zadowolenia dla punktu zapotrzebowania </a:t>
            </a:r>
            <a:r>
              <a:rPr lang="pl-PL" i="1" dirty="0">
                <a:solidFill>
                  <a:srgbClr val="000000"/>
                </a:solidFill>
                <a:latin typeface="Trebuchet MS (Tekst podstawowy)"/>
              </a:rPr>
              <a:t>p</a:t>
            </a:r>
          </a:p>
          <a:p>
            <a:pPr algn="just" fontAlgn="base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pl-PL" i="1" dirty="0">
                <a:solidFill>
                  <a:srgbClr val="000000"/>
                </a:solidFill>
                <a:latin typeface="Trebuchet MS (Tekst podstawowy)"/>
              </a:rPr>
              <a:t>o(</a:t>
            </a:r>
            <a:r>
              <a:rPr lang="pl-PL" i="1" dirty="0" err="1">
                <a:solidFill>
                  <a:srgbClr val="000000"/>
                </a:solidFill>
                <a:latin typeface="Trebuchet MS (Tekst podstawowy)"/>
              </a:rPr>
              <a:t>p</a:t>
            </a:r>
            <a:r>
              <a:rPr lang="pl-PL" i="1" baseline="-25000" dirty="0" err="1">
                <a:solidFill>
                  <a:srgbClr val="000000"/>
                </a:solidFill>
                <a:latin typeface="Trebuchet MS (Tekst podstawowy)"/>
              </a:rPr>
              <a:t>from</a:t>
            </a:r>
            <a:r>
              <a:rPr lang="pl-PL" i="1" dirty="0">
                <a:solidFill>
                  <a:srgbClr val="000000"/>
                </a:solidFill>
                <a:latin typeface="Trebuchet MS (Tekst podstawowy)"/>
              </a:rPr>
              <a:t>, </a:t>
            </a:r>
            <a:r>
              <a:rPr lang="pl-PL" i="1" dirty="0" err="1">
                <a:solidFill>
                  <a:srgbClr val="000000"/>
                </a:solidFill>
                <a:latin typeface="Trebuchet MS (Tekst podstawowy)"/>
              </a:rPr>
              <a:t>p</a:t>
            </a:r>
            <a:r>
              <a:rPr lang="pl-PL" i="1" baseline="-25000" dirty="0" err="1">
                <a:solidFill>
                  <a:srgbClr val="000000"/>
                </a:solidFill>
                <a:latin typeface="Trebuchet MS (Tekst podstawowy)"/>
              </a:rPr>
              <a:t>to</a:t>
            </a:r>
            <a:r>
              <a:rPr lang="pl-PL" i="1" dirty="0">
                <a:solidFill>
                  <a:srgbClr val="000000"/>
                </a:solidFill>
                <a:latin typeface="Trebuchet MS (Tekst podstawowy)"/>
              </a:rPr>
              <a:t>) - 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odległość między punktami zapotrzebowania </a:t>
            </a:r>
            <a:r>
              <a:rPr lang="pl-PL" i="1" dirty="0" err="1">
                <a:solidFill>
                  <a:srgbClr val="000000"/>
                </a:solidFill>
                <a:latin typeface="Trebuchet MS (Tekst podstawowy)"/>
              </a:rPr>
              <a:t>p</a:t>
            </a:r>
            <a:r>
              <a:rPr lang="pl-PL" i="1" baseline="-25000" dirty="0" err="1">
                <a:solidFill>
                  <a:srgbClr val="000000"/>
                </a:solidFill>
                <a:latin typeface="Trebuchet MS (Tekst podstawowy)"/>
              </a:rPr>
              <a:t>from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i </a:t>
            </a:r>
            <a:r>
              <a:rPr lang="pl-PL" i="1" dirty="0">
                <a:solidFill>
                  <a:srgbClr val="000000"/>
                </a:solidFill>
                <a:latin typeface="Trebuchet MS (Tekst podstawowy)"/>
              </a:rPr>
              <a:t> </a:t>
            </a:r>
            <a:r>
              <a:rPr lang="pl-PL" i="1" dirty="0" err="1">
                <a:solidFill>
                  <a:srgbClr val="000000"/>
                </a:solidFill>
                <a:latin typeface="Trebuchet MS (Tekst podstawowy)"/>
              </a:rPr>
              <a:t>p</a:t>
            </a:r>
            <a:r>
              <a:rPr lang="pl-PL" i="1" baseline="-25000" dirty="0" err="1">
                <a:solidFill>
                  <a:srgbClr val="000000"/>
                </a:solidFill>
                <a:latin typeface="Trebuchet MS (Tekst podstawowy)"/>
              </a:rPr>
              <a:t>to</a:t>
            </a:r>
            <a:r>
              <a:rPr lang="pl-PL" i="1" baseline="-25000" dirty="0">
                <a:solidFill>
                  <a:srgbClr val="000000"/>
                </a:solidFill>
                <a:latin typeface="Trebuchet MS (Tekst podstawowy)"/>
              </a:rPr>
              <a:t> </a:t>
            </a:r>
            <a:r>
              <a:rPr lang="pl-PL" i="1" dirty="0">
                <a:solidFill>
                  <a:srgbClr val="000000"/>
                </a:solidFill>
                <a:latin typeface="Trebuchet MS (Tekst podstawowy)"/>
              </a:rPr>
              <a:t> </a:t>
            </a:r>
          </a:p>
          <a:p>
            <a:pPr algn="just" fontAlgn="base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pl-PL" i="1" dirty="0">
                <a:solidFill>
                  <a:srgbClr val="000000"/>
                </a:solidFill>
                <a:latin typeface="Trebuchet MS (Tekst podstawowy)"/>
              </a:rPr>
              <a:t>n – liczba punktów zapotrzebowania</a:t>
            </a:r>
          </a:p>
          <a:p>
            <a:pPr algn="just" fontAlgn="base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pl-PL" i="1" dirty="0">
                <a:solidFill>
                  <a:srgbClr val="000000"/>
                </a:solidFill>
                <a:latin typeface="Trebuchet MS (Tekst podstawowy)"/>
              </a:rPr>
              <a:t>m – maksymalna liczba stacji hulajnóg</a:t>
            </a:r>
          </a:p>
          <a:p>
            <a:pPr algn="just" fontAlgn="base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pl-PL" i="1" dirty="0">
                <a:solidFill>
                  <a:srgbClr val="000000"/>
                </a:solidFill>
                <a:latin typeface="Trebuchet MS (Tekst podstawowy)"/>
              </a:rPr>
              <a:t>d</a:t>
            </a:r>
            <a:r>
              <a:rPr lang="pl-PL" dirty="0">
                <a:solidFill>
                  <a:srgbClr val="000000"/>
                </a:solidFill>
                <a:latin typeface="Trebuchet MS (Tekst podstawowy)"/>
              </a:rPr>
              <a:t>(</a:t>
            </a:r>
            <a:r>
              <a:rPr lang="pl-PL" i="1" dirty="0">
                <a:solidFill>
                  <a:srgbClr val="000000"/>
                </a:solidFill>
                <a:latin typeface="Trebuchet MS (Tekst podstawowy)"/>
              </a:rPr>
              <a:t>p</a:t>
            </a:r>
            <a:r>
              <a:rPr lang="pl-PL" dirty="0">
                <a:solidFill>
                  <a:srgbClr val="000000"/>
                </a:solidFill>
                <a:latin typeface="Trebuchet MS (Tekst podstawowy)"/>
              </a:rPr>
              <a:t>) - maksymalna odległość stacji hulajnóg od punktu </a:t>
            </a:r>
            <a:r>
              <a:rPr lang="pl-PL" i="1" dirty="0">
                <a:solidFill>
                  <a:srgbClr val="000000"/>
                </a:solidFill>
                <a:latin typeface="Trebuchet MS (Tekst podstawowy)"/>
              </a:rPr>
              <a:t>p</a:t>
            </a:r>
            <a:r>
              <a:rPr lang="pl-PL" dirty="0">
                <a:solidFill>
                  <a:srgbClr val="000000"/>
                </a:solidFill>
                <a:latin typeface="Trebuchet MS (Tekst podstawowy)"/>
              </a:rPr>
              <a:t>, dla której współczynnik zadowolenia jest nieujemny</a:t>
            </a:r>
          </a:p>
          <a:p>
            <a:pPr algn="just" fontAlgn="base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pl-PL" dirty="0">
                <a:solidFill>
                  <a:srgbClr val="000000"/>
                </a:solidFill>
                <a:latin typeface="Trebuchet MS (Tekst podstawowy)"/>
              </a:rPr>
              <a:t>M – duża stała, wykorzystywana przy wyznaczaniu zmiennych z(p)</a:t>
            </a:r>
          </a:p>
          <a:p>
            <a:pPr marL="0" indent="0" algn="just" fontAlgn="base">
              <a:lnSpc>
                <a:spcPct val="150000"/>
              </a:lnSpc>
              <a:spcBef>
                <a:spcPts val="0"/>
              </a:spcBef>
              <a:buFont typeface="Wingdings 3" charset="2"/>
              <a:buNone/>
            </a:pPr>
            <a:r>
              <a:rPr lang="pl-PL" dirty="0">
                <a:solidFill>
                  <a:srgbClr val="000000"/>
                </a:solidFill>
                <a:latin typeface="Trebuchet MS (Tekst podstawowy)"/>
              </a:rPr>
              <a:t>Zmienne:</a:t>
            </a:r>
          </a:p>
          <a:p>
            <a:pPr algn="just" fontAlgn="base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pl-PL" dirty="0">
                <a:solidFill>
                  <a:srgbClr val="000000"/>
                </a:solidFill>
                <a:latin typeface="Trebuchet MS (Tekst podstawowy)"/>
              </a:rPr>
              <a:t>e(p) – zmienna decyzyjna binarna określająca czy w punkcie p znajduje się stacja hulajnóg</a:t>
            </a:r>
          </a:p>
          <a:p>
            <a:pPr algn="just" fontAlgn="base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pl-PL" i="1" dirty="0">
                <a:solidFill>
                  <a:srgbClr val="000000"/>
                </a:solidFill>
                <a:latin typeface="Trebuchet MS (Tekst podstawowy)"/>
              </a:rPr>
              <a:t>z</a:t>
            </a:r>
            <a:r>
              <a:rPr lang="pl-PL" dirty="0">
                <a:solidFill>
                  <a:srgbClr val="000000"/>
                </a:solidFill>
                <a:latin typeface="Trebuchet MS (Tekst podstawowy)"/>
              </a:rPr>
              <a:t>(</a:t>
            </a:r>
            <a:r>
              <a:rPr lang="pl-PL" i="1" dirty="0">
                <a:solidFill>
                  <a:srgbClr val="000000"/>
                </a:solidFill>
                <a:latin typeface="Trebuchet MS (Tekst podstawowy)"/>
              </a:rPr>
              <a:t>p</a:t>
            </a:r>
            <a:r>
              <a:rPr lang="pl-PL" dirty="0">
                <a:solidFill>
                  <a:srgbClr val="000000"/>
                </a:solidFill>
                <a:latin typeface="Trebuchet MS (Tekst podstawowy)"/>
              </a:rPr>
              <a:t>) - zmienna pomocnicza, odległość między punktem zapotrzebowania </a:t>
            </a:r>
            <a:r>
              <a:rPr lang="pl-PL" i="1" dirty="0">
                <a:solidFill>
                  <a:srgbClr val="000000"/>
                </a:solidFill>
                <a:latin typeface="Trebuchet MS (Tekst podstawowy)"/>
              </a:rPr>
              <a:t>p</a:t>
            </a:r>
            <a:r>
              <a:rPr lang="pl-PL" dirty="0">
                <a:solidFill>
                  <a:srgbClr val="000000"/>
                </a:solidFill>
                <a:latin typeface="Trebuchet MS (Tekst podstawowy)"/>
              </a:rPr>
              <a:t> </a:t>
            </a:r>
            <a:br>
              <a:rPr lang="pl-PL" dirty="0">
                <a:solidFill>
                  <a:srgbClr val="000000"/>
                </a:solidFill>
                <a:latin typeface="Trebuchet MS (Tekst podstawowy)"/>
              </a:rPr>
            </a:br>
            <a:r>
              <a:rPr lang="pl-PL" dirty="0">
                <a:solidFill>
                  <a:srgbClr val="000000"/>
                </a:solidFill>
                <a:latin typeface="Trebuchet MS (Tekst podstawowy)"/>
              </a:rPr>
              <a:t>a najbliższą stacją hulajnóg</a:t>
            </a:r>
          </a:p>
          <a:p>
            <a:pPr algn="just" fontAlgn="base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pl-PL" i="1" dirty="0">
                <a:solidFill>
                  <a:srgbClr val="000000"/>
                </a:solidFill>
                <a:latin typeface="Trebuchet MS (Tekst podstawowy)"/>
              </a:rPr>
              <a:t>y(</a:t>
            </a:r>
            <a:r>
              <a:rPr lang="pl-PL" i="1" dirty="0" err="1">
                <a:solidFill>
                  <a:srgbClr val="000000"/>
                </a:solidFill>
                <a:latin typeface="Trebuchet MS (Tekst podstawowy)"/>
              </a:rPr>
              <a:t>p</a:t>
            </a:r>
            <a:r>
              <a:rPr lang="pl-PL" i="1" baseline="-25000" dirty="0" err="1">
                <a:solidFill>
                  <a:srgbClr val="000000"/>
                </a:solidFill>
                <a:latin typeface="Trebuchet MS (Tekst podstawowy)"/>
              </a:rPr>
              <a:t>from</a:t>
            </a:r>
            <a:r>
              <a:rPr lang="pl-PL" i="1" dirty="0">
                <a:solidFill>
                  <a:srgbClr val="000000"/>
                </a:solidFill>
                <a:latin typeface="Trebuchet MS (Tekst podstawowy)"/>
              </a:rPr>
              <a:t>, </a:t>
            </a:r>
            <a:r>
              <a:rPr lang="pl-PL" i="1" dirty="0" err="1">
                <a:solidFill>
                  <a:srgbClr val="000000"/>
                </a:solidFill>
                <a:latin typeface="Trebuchet MS (Tekst podstawowy)"/>
              </a:rPr>
              <a:t>p</a:t>
            </a:r>
            <a:r>
              <a:rPr lang="pl-PL" i="1" baseline="-25000" dirty="0" err="1">
                <a:solidFill>
                  <a:srgbClr val="000000"/>
                </a:solidFill>
                <a:latin typeface="Trebuchet MS (Tekst podstawowy)"/>
              </a:rPr>
              <a:t>to</a:t>
            </a:r>
            <a:r>
              <a:rPr lang="pl-PL" i="1" dirty="0">
                <a:solidFill>
                  <a:srgbClr val="000000"/>
                </a:solidFill>
                <a:latin typeface="Trebuchet MS (Tekst podstawowy)"/>
              </a:rPr>
              <a:t>) – pomocnicza zmienna binarna przy wyznaczeniu z(p)</a:t>
            </a:r>
            <a:endParaRPr lang="en-GB" dirty="0">
              <a:latin typeface="Trebuchet MS (Tekst podstawowy)"/>
            </a:endParaRPr>
          </a:p>
        </p:txBody>
      </p:sp>
    </p:spTree>
    <p:extLst>
      <p:ext uri="{BB962C8B-B14F-4D97-AF65-F5344CB8AC3E}">
        <p14:creationId xmlns:p14="http://schemas.microsoft.com/office/powerpoint/2010/main" val="706088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E304045-43B0-4268-B1CF-4482614CF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Model części podstawowej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183CA753-8683-4826-8423-091DFD812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9172" y="0"/>
            <a:ext cx="4142828" cy="27602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BF9A9091-524B-4935-8F2C-DC035914BB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10" y="1930400"/>
                <a:ext cx="8400516" cy="5108192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pl-PL" b="0" dirty="0">
                    <a:latin typeface="Trebuchet MS (Tekst podstawowy)"/>
                  </a:rPr>
                  <a:t>Funkcja celu: </a:t>
                </a:r>
                <a:endParaRPr lang="pl-PL" i="1" dirty="0">
                  <a:latin typeface="Trebuchet MS (Tekst podstawowy)"/>
                </a:endParaRPr>
              </a:p>
              <a:p>
                <a:pPr marL="0" indent="0" algn="just">
                  <a:buNone/>
                </a:pPr>
                <a:r>
                  <a:rPr lang="pl-PL" b="0" dirty="0"/>
                  <a:t>				</a:t>
                </a:r>
                <a:endParaRPr lang="pl-PL" sz="1800" b="0" i="0" u="none" strike="noStrike" dirty="0">
                  <a:solidFill>
                    <a:srgbClr val="000000"/>
                  </a:solidFill>
                  <a:effectLst/>
                  <a:latin typeface="Trebuchet MS (Tekst podstawowy)"/>
                </a:endParaRPr>
              </a:p>
              <a:p>
                <a:pPr marL="0" indent="0" algn="just">
                  <a:buNone/>
                </a:pPr>
                <a:r>
                  <a:rPr lang="pl-PL" sz="1800" b="0" i="0" u="none" strike="noStrike" dirty="0">
                    <a:solidFill>
                      <a:srgbClr val="000000"/>
                    </a:solidFill>
                    <a:effectLst/>
                    <a:latin typeface="Trebuchet MS (Tekst podstawowy)"/>
                  </a:rPr>
                  <a:t>Ograniczenia:</a:t>
                </a:r>
              </a:p>
              <a:p>
                <a:pPr fontAlgn="base">
                  <a:lnSpc>
                    <a:spcPct val="15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pl-PL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pl-PL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pl-PL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pl-PL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pl-PL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pl-PL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∀</m:t>
                        </m:r>
                        <m:r>
                          <a:rPr lang="pl-PL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pl-PL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pl-PL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nary>
                  </m:oMath>
                </a14:m>
                <a:r>
                  <a:rPr lang="pl-PL" dirty="0">
                    <a:solidFill>
                      <a:srgbClr val="000000"/>
                    </a:solidFill>
                    <a:latin typeface="Trebuchet MS (Tekst podstawowy)"/>
                  </a:rPr>
                  <a:t> - ograniczenie na maksymalną liczbę stacji hulajnóg</a:t>
                </a:r>
              </a:p>
              <a:p>
                <a:pPr fontAlgn="base">
                  <a:lnSpc>
                    <a:spcPct val="15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pl-PL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pl-PL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/>
                      <m:e>
                        <m:r>
                          <a:rPr lang="pl-PL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pl-PL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l-PL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l-PL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nary>
                    <m:r>
                      <a:rPr lang="pl-PL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pl-PL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pl-PL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l-PL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pl-PL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pl-PL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pl-PL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pl-PL" dirty="0">
                    <a:solidFill>
                      <a:srgbClr val="000000"/>
                    </a:solidFill>
                    <a:latin typeface="Trebuchet MS (Tekst podstawowy)"/>
                  </a:rPr>
                  <a:t> – ograniczenie pomocnicze do obliczenia z(p)</a:t>
                </a:r>
              </a:p>
              <a:p>
                <a:pPr fontAlgn="base">
                  <a:lnSpc>
                    <a:spcPct val="15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pl-PL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pl-PL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pl-PL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l-PL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l-PL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pl-PL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pl-PL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pl-PL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pl-PL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pl-PL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l-PL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pl-PL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pl-PL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pl-PL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pl-PL" dirty="0">
                    <a:solidFill>
                      <a:srgbClr val="000000"/>
                    </a:solidFill>
                    <a:latin typeface="Trebuchet MS (Tekst podstawowy)"/>
                  </a:rPr>
                  <a:t> - ograniczenie pomocnicze do obliczenia z(p)</a:t>
                </a:r>
              </a:p>
              <a:p>
                <a:pPr fontAlgn="base">
                  <a:lnSpc>
                    <a:spcPct val="15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pl-PL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pl-PL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l-PL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pl-PL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pl-PL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l-PL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pl-PL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𝑡𝑜</m:t>
                            </m:r>
                          </m:sub>
                        </m:sSub>
                      </m:e>
                    </m:d>
                    <m:r>
                      <a:rPr lang="pl-PL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pl-PL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pl-PL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pl-PL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𝑡𝑜</m:t>
                            </m:r>
                          </m:sub>
                        </m:sSub>
                      </m:e>
                    </m:d>
                    <m:r>
                      <a:rPr lang="pl-PL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pl-PL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pl-PL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pl-PL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pl-PL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l-PL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pl-PL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l-PL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l-PL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𝑡𝑜</m:t>
                        </m:r>
                      </m:sub>
                    </m:sSub>
                    <m:r>
                      <a:rPr lang="pl-PL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dirty="0">
                    <a:solidFill>
                      <a:srgbClr val="000000"/>
                    </a:solidFill>
                    <a:latin typeface="Trebuchet MS (Tekst podstawowy)"/>
                  </a:rPr>
                  <a:t> – wyznaczenie odległości punktu zapotrzebowania </a:t>
                </a:r>
                <a:r>
                  <a:rPr lang="pl-PL" i="1" dirty="0">
                    <a:solidFill>
                      <a:srgbClr val="000000"/>
                    </a:solidFill>
                    <a:latin typeface="Trebuchet MS (Tekst podstawowy)"/>
                  </a:rPr>
                  <a:t>p</a:t>
                </a:r>
                <a:r>
                  <a:rPr lang="pl-PL" dirty="0">
                    <a:solidFill>
                      <a:srgbClr val="000000"/>
                    </a:solidFill>
                    <a:latin typeface="Trebuchet MS (Tekst podstawowy)"/>
                  </a:rPr>
                  <a:t> od najbliższej stacji hulajnóg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BF9A9091-524B-4935-8F2C-DC035914BB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10" y="1930400"/>
                <a:ext cx="8400516" cy="5108192"/>
              </a:xfrm>
              <a:blipFill>
                <a:blip r:embed="rId3"/>
                <a:stretch>
                  <a:fillRect l="-581" t="-835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Obraz 5">
            <a:extLst>
              <a:ext uri="{FF2B5EF4-FFF2-40B4-BE49-F238E27FC236}">
                <a16:creationId xmlns:a16="http://schemas.microsoft.com/office/drawing/2014/main" id="{3FA6C9FA-2CB8-42E5-8B21-510BFD668B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3054" y="1878776"/>
            <a:ext cx="3185227" cy="622961"/>
          </a:xfrm>
          <a:prstGeom prst="rect">
            <a:avLst/>
          </a:prstGeom>
        </p:spPr>
      </p:pic>
      <p:sp>
        <p:nvSpPr>
          <p:cNvPr id="7" name="Symbol zastępczy zawartości 2">
            <a:extLst>
              <a:ext uri="{FF2B5EF4-FFF2-40B4-BE49-F238E27FC236}">
                <a16:creationId xmlns:a16="http://schemas.microsoft.com/office/drawing/2014/main" id="{EA090BBE-784B-45C6-BEB5-2B6F31A789B5}"/>
              </a:ext>
            </a:extLst>
          </p:cNvPr>
          <p:cNvSpPr txBox="1">
            <a:spLocks/>
          </p:cNvSpPr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l-PL" dirty="0">
              <a:latin typeface="Trebuchet MS (Tekst podstawowy)"/>
            </a:endParaRPr>
          </a:p>
        </p:txBody>
      </p:sp>
    </p:spTree>
    <p:extLst>
      <p:ext uri="{BB962C8B-B14F-4D97-AF65-F5344CB8AC3E}">
        <p14:creationId xmlns:p14="http://schemas.microsoft.com/office/powerpoint/2010/main" val="1930477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1E95AD3-2DB0-4C51-A7D5-30458E67C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34" y="219075"/>
            <a:ext cx="8596668" cy="1320800"/>
          </a:xfrm>
        </p:spPr>
        <p:txBody>
          <a:bodyPr/>
          <a:lstStyle/>
          <a:p>
            <a:r>
              <a:rPr lang="pl-PL" dirty="0"/>
              <a:t>Testy modelu podstawowego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D348C699-5D5B-48C1-A2DC-9DE0D04307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0950"/>
            <a:ext cx="12192000" cy="560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940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C0C45DA-9675-4E94-98BA-64B0F71366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Dziękujemy za uwagę!</a:t>
            </a:r>
          </a:p>
        </p:txBody>
      </p:sp>
    </p:spTree>
    <p:extLst>
      <p:ext uri="{BB962C8B-B14F-4D97-AF65-F5344CB8AC3E}">
        <p14:creationId xmlns:p14="http://schemas.microsoft.com/office/powerpoint/2010/main" val="31123981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261</TotalTime>
  <Words>341</Words>
  <Application>Microsoft Office PowerPoint</Application>
  <PresentationFormat>Panoramiczny</PresentationFormat>
  <Paragraphs>43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5" baseType="lpstr">
      <vt:lpstr>Arial</vt:lpstr>
      <vt:lpstr>Cambria Math</vt:lpstr>
      <vt:lpstr>Trebuchet MS</vt:lpstr>
      <vt:lpstr>Trebuchet MS (Tekst podstawowy)</vt:lpstr>
      <vt:lpstr>Wingdings</vt:lpstr>
      <vt:lpstr>Wingdings 3</vt:lpstr>
      <vt:lpstr>Facet</vt:lpstr>
      <vt:lpstr>Rozmieszczenie stacji hulajnóg na wybranym terenie</vt:lpstr>
      <vt:lpstr>Skład zespołu</vt:lpstr>
      <vt:lpstr>Założenia części podstawowej</vt:lpstr>
      <vt:lpstr>Poglądowy problem rozmieszczenia hulajnóg</vt:lpstr>
      <vt:lpstr>Oznaczenia</vt:lpstr>
      <vt:lpstr>Model części podstawowej</vt:lpstr>
      <vt:lpstr>Testy modelu podstawowego</vt:lpstr>
      <vt:lpstr>Dziękujemy za uwagę!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Rozmieszczenie hulajnóg na terenie dzielnicy</dc:title>
  <dc:creator>Prugarewicz Jan (STUD)</dc:creator>
  <cp:lastModifiedBy>Kurowski Paweł 3 (STUD)</cp:lastModifiedBy>
  <cp:revision>21</cp:revision>
  <dcterms:created xsi:type="dcterms:W3CDTF">2021-11-08T21:29:58Z</dcterms:created>
  <dcterms:modified xsi:type="dcterms:W3CDTF">2021-11-23T14:35:16Z</dcterms:modified>
</cp:coreProperties>
</file>