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1" r:id="rId4"/>
    <p:sldId id="260" r:id="rId5"/>
    <p:sldId id="267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7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85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49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70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4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63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0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5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8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1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7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984E-CC47-4BC1-8E41-D967D2E7F6E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6CB3B1-8C99-494A-837D-CA74C1696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E8616B99-27A5-49D1-BCE1-12A8FEFDE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079" y="4050833"/>
            <a:ext cx="7766936" cy="1096899"/>
          </a:xfrm>
        </p:spPr>
        <p:txBody>
          <a:bodyPr/>
          <a:lstStyle/>
          <a:p>
            <a:r>
              <a:rPr lang="pl-PL" dirty="0"/>
              <a:t>Część podstawowa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BC25D-73F2-4277-B3F7-083B63A1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6" y="2319073"/>
            <a:ext cx="8953500" cy="1646302"/>
          </a:xfrm>
        </p:spPr>
        <p:txBody>
          <a:bodyPr/>
          <a:lstStyle/>
          <a:p>
            <a:r>
              <a:rPr lang="en-GB" sz="4800" dirty="0" err="1"/>
              <a:t>Rozmieszczenie</a:t>
            </a:r>
            <a:r>
              <a:rPr lang="pl-PL" sz="4800" dirty="0"/>
              <a:t> stacji</a:t>
            </a:r>
            <a:r>
              <a:rPr lang="en-GB" sz="4800" dirty="0"/>
              <a:t> </a:t>
            </a:r>
            <a:r>
              <a:rPr lang="en-GB" sz="4800" dirty="0" err="1"/>
              <a:t>hulajnóg</a:t>
            </a:r>
            <a:r>
              <a:rPr lang="en-GB" sz="4800" dirty="0"/>
              <a:t> </a:t>
            </a:r>
            <a:r>
              <a:rPr lang="en-GB" sz="4800" dirty="0" err="1"/>
              <a:t>na</a:t>
            </a:r>
            <a:r>
              <a:rPr lang="en-GB" sz="4800" dirty="0"/>
              <a:t> </a:t>
            </a:r>
            <a:r>
              <a:rPr lang="pl-PL" sz="4800" dirty="0"/>
              <a:t>wybranym terenie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5659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0149-065D-4DA0-81DA-A9808BD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Skład</a:t>
            </a:r>
            <a:r>
              <a:rPr lang="en-GB" dirty="0"/>
              <a:t> </a:t>
            </a:r>
            <a:r>
              <a:rPr lang="en-GB" dirty="0" err="1"/>
              <a:t>zespołu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6414-DE28-472A-ACCB-254469D0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Kierownik</a:t>
            </a:r>
            <a:r>
              <a:rPr lang="en-GB" dirty="0"/>
              <a:t>: </a:t>
            </a:r>
            <a:r>
              <a:rPr lang="en-GB" dirty="0" err="1"/>
              <a:t>Paweł</a:t>
            </a:r>
            <a:r>
              <a:rPr lang="en-GB" dirty="0"/>
              <a:t> </a:t>
            </a:r>
            <a:r>
              <a:rPr lang="en-GB" dirty="0" err="1"/>
              <a:t>Kurowski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Analityk</a:t>
            </a:r>
            <a:r>
              <a:rPr lang="en-GB" dirty="0"/>
              <a:t>: Jan Prugarewicz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Specjalista</a:t>
            </a:r>
            <a:r>
              <a:rPr lang="en-GB" dirty="0"/>
              <a:t> ds. </a:t>
            </a:r>
            <a:r>
              <a:rPr lang="pl-PL" dirty="0"/>
              <a:t>dokumentacji</a:t>
            </a:r>
            <a:r>
              <a:rPr lang="en-GB" dirty="0"/>
              <a:t>: Przemysław Kosior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Projektant</a:t>
            </a:r>
            <a:r>
              <a:rPr lang="en-GB" dirty="0"/>
              <a:t> </a:t>
            </a:r>
            <a:r>
              <a:rPr lang="en-GB" dirty="0" err="1"/>
              <a:t>rozwiązania</a:t>
            </a:r>
            <a:r>
              <a:rPr lang="en-GB" dirty="0"/>
              <a:t>: Karol Kowalski</a:t>
            </a:r>
          </a:p>
        </p:txBody>
      </p:sp>
    </p:spTree>
    <p:extLst>
      <p:ext uri="{BB962C8B-B14F-4D97-AF65-F5344CB8AC3E}">
        <p14:creationId xmlns:p14="http://schemas.microsoft.com/office/powerpoint/2010/main" val="25343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2CB663-A9FA-449D-B8E2-41824A8E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części podstawowej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7A19C3-5D6A-4B90-B2C3-C1548486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Ograniczony zbiór punktów zapotrzebowania - </a:t>
            </a:r>
            <a:r>
              <a:rPr lang="pl-PL" sz="1900" i="1" dirty="0">
                <a:solidFill>
                  <a:srgbClr val="000000"/>
                </a:solidFill>
                <a:latin typeface="Trebuchet MS (Tekst podstawowy)"/>
              </a:rPr>
              <a:t>n</a:t>
            </a:r>
            <a:endParaRPr lang="pl-PL" sz="1900" b="0" i="0" u="none" strike="noStrike" dirty="0">
              <a:solidFill>
                <a:srgbClr val="000000"/>
              </a:solidFill>
              <a:effectLst/>
              <a:latin typeface="Trebuchet MS (Tekst podstawowy)"/>
            </a:endParaRP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Ograniczona liczba stacji hulajnóg - </a:t>
            </a:r>
            <a:r>
              <a:rPr lang="pl-PL" sz="1900" i="1" dirty="0">
                <a:solidFill>
                  <a:srgbClr val="000000"/>
                </a:solidFill>
                <a:latin typeface="Trebuchet MS (Tekst podstawowy)"/>
              </a:rPr>
              <a:t>m</a:t>
            </a:r>
            <a:endParaRPr lang="pl-PL" sz="1900" b="0" i="0" u="none" strike="noStrike" dirty="0">
              <a:solidFill>
                <a:srgbClr val="000000"/>
              </a:solidFill>
              <a:effectLst/>
              <a:latin typeface="Trebuchet MS (Tekst podstawowy)"/>
            </a:endParaRP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Liczba stacji hulajnóg </a:t>
            </a:r>
            <a:r>
              <a:rPr lang="pl-PL" sz="1900" i="1" dirty="0">
                <a:solidFill>
                  <a:srgbClr val="000000"/>
                </a:solidFill>
                <a:latin typeface="Trebuchet MS (Tekst podstawowy)"/>
              </a:rPr>
              <a:t>m</a:t>
            </a: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 jest mniejsza od liczby punktów zapotrzebowania </a:t>
            </a:r>
            <a:r>
              <a:rPr lang="pl-PL" sz="1900" i="1" dirty="0">
                <a:solidFill>
                  <a:srgbClr val="000000"/>
                </a:solidFill>
                <a:latin typeface="Trebuchet MS (Tekst podstawowy)"/>
              </a:rPr>
              <a:t>n</a:t>
            </a: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dirty="0">
                <a:solidFill>
                  <a:srgbClr val="000000"/>
                </a:solidFill>
                <a:latin typeface="Trebuchet MS (Tekst podstawowy)"/>
              </a:rPr>
              <a:t>Stacje hulajnóg mogą zostać umieszczone jedynie w punktach zapotrzebowania</a:t>
            </a:r>
            <a:endParaRPr lang="pl-PL" sz="1900" b="0" i="0" u="none" strike="noStrike" dirty="0">
              <a:solidFill>
                <a:srgbClr val="000000"/>
              </a:solidFill>
              <a:effectLst/>
              <a:latin typeface="Trebuchet MS (Tekst podstawowy)"/>
            </a:endParaRP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Odległości pomiędzy punktami zapotrzebowania obliczane są w linii prostej</a:t>
            </a: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Zapotrzebowanie na hulajnogi dla każdego punktu jest </a:t>
            </a:r>
            <a:r>
              <a:rPr lang="pl-PL" sz="1900" dirty="0">
                <a:solidFill>
                  <a:srgbClr val="000000"/>
                </a:solidFill>
                <a:latin typeface="Trebuchet MS (Tekst podstawowy)"/>
              </a:rPr>
              <a:t>pomijane</a:t>
            </a:r>
            <a:endParaRPr lang="pl-PL" sz="1900" b="0" i="0" u="none" strike="noStrike" dirty="0">
              <a:solidFill>
                <a:srgbClr val="000000"/>
              </a:solidFill>
              <a:effectLst/>
              <a:latin typeface="Trebuchet MS (Tekst podstawowy)"/>
            </a:endParaRP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Każdemu punktowi zapotrzebowania odpowiada współczynnik zadowolenia</a:t>
            </a:r>
          </a:p>
          <a:p>
            <a:pPr marL="45720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sz="1900" b="0" i="0" u="none" strike="noStrike" dirty="0">
                <a:solidFill>
                  <a:srgbClr val="000000"/>
                </a:solidFill>
                <a:effectLst/>
                <a:latin typeface="Trebuchet MS (Tekst podstawowy)"/>
              </a:rPr>
              <a:t>Każdemu punktowi zapotrzebowania odpowiada maksymalna akceptowalna odległość do stacji hulajnóg</a:t>
            </a:r>
          </a:p>
          <a:p>
            <a:pPr marL="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l-PL" b="0" i="0" u="none" strike="noStrike" dirty="0">
              <a:solidFill>
                <a:srgbClr val="000000"/>
              </a:solidFill>
              <a:effectLst/>
              <a:latin typeface="Trebuchet MS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352429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2876-D14F-45A4-B3BA-D63FFD77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405884"/>
            <a:ext cx="9486900" cy="1320800"/>
          </a:xfrm>
        </p:spPr>
        <p:txBody>
          <a:bodyPr/>
          <a:lstStyle/>
          <a:p>
            <a:r>
              <a:rPr lang="pl-PL" dirty="0"/>
              <a:t>Poglądowy problem rozmieszczenia hulajnóg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F44CD80-6751-4636-A90F-9EEEFC38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02" y="1270000"/>
            <a:ext cx="6522845" cy="434605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2E6D1CB-D12D-4D33-B485-1AF0D1E1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734050"/>
            <a:ext cx="514350" cy="51435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15EDEC5-E61E-439B-AC81-6E03828A5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9" y="6267450"/>
            <a:ext cx="381000" cy="38100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D239CA2-6C3F-46F9-BBCF-12034C33F707}"/>
              </a:ext>
            </a:extLst>
          </p:cNvPr>
          <p:cNvSpPr txBox="1"/>
          <p:nvPr/>
        </p:nvSpPr>
        <p:spPr>
          <a:xfrm>
            <a:off x="1125009" y="5819769"/>
            <a:ext cx="736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Punkt zapotrzebowania, w których </a:t>
            </a:r>
            <a:r>
              <a:rPr lang="pl-PL" dirty="0" err="1"/>
              <a:t>solver</a:t>
            </a:r>
            <a:r>
              <a:rPr lang="pl-PL" dirty="0"/>
              <a:t> umieścił stację hulajnóg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946E260-8726-4FE2-A9D2-5CDAF0F1B9B5}"/>
              </a:ext>
            </a:extLst>
          </p:cNvPr>
          <p:cNvSpPr txBox="1"/>
          <p:nvPr/>
        </p:nvSpPr>
        <p:spPr>
          <a:xfrm>
            <a:off x="1125009" y="6279118"/>
            <a:ext cx="736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Punkt zapotrzebowania bez stacji hulajnóg</a:t>
            </a:r>
          </a:p>
        </p:txBody>
      </p:sp>
    </p:spTree>
    <p:extLst>
      <p:ext uri="{BB962C8B-B14F-4D97-AF65-F5344CB8AC3E}">
        <p14:creationId xmlns:p14="http://schemas.microsoft.com/office/powerpoint/2010/main" val="1500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4F2378-A3D8-47FB-A4EB-0C9EC794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Oznaczenia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93F74A-921A-4818-8AFE-C52B94619077}"/>
              </a:ext>
            </a:extLst>
          </p:cNvPr>
          <p:cNvSpPr txBox="1">
            <a:spLocks/>
          </p:cNvSpPr>
          <p:nvPr/>
        </p:nvSpPr>
        <p:spPr>
          <a:xfrm>
            <a:off x="367470" y="1341690"/>
            <a:ext cx="8400516" cy="510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Bef>
                <a:spcPts val="0"/>
              </a:spcBef>
              <a:buFont typeface="Wingdings 3" charset="2"/>
              <a:buNone/>
            </a:pP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Zbiory: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P – zbiór punktów zapotrzebowania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Font typeface="Wingdings 3" charset="2"/>
              <a:buNone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Parametry: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h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(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) - współczynnik zadowolenia dla punktu zapotrzebowania 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o(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from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, 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to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) -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odległość między punktami zapotrzebowania 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from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 i 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 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to</a:t>
            </a:r>
            <a:r>
              <a:rPr lang="pl-PL" i="1" baseline="-25000" dirty="0">
                <a:solidFill>
                  <a:srgbClr val="000000"/>
                </a:solidFill>
                <a:latin typeface="Trebuchet MS (Tekst podstawowy)"/>
              </a:rPr>
              <a:t> 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 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n – liczba punktów zapotrzebowania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m – maksymalna liczba stacji hulajnóg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d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(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) - maksymalna odległość stacji hulajnóg od punktu 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, dla której współczynnik zadowolenia jest nieujemny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M – duża stała, wykorzystywana przy wyznaczaniu zmiennych z(p)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Font typeface="Wingdings 3" charset="2"/>
              <a:buNone/>
            </a:pP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Zmienne: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e(p) – zmienna decyzyjna binarna określająca czy w punkcie p znajduje się stacja hulajnóg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z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(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) - zmienna pomocnicza, odległość między punktem zapotrzebowania 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 </a:t>
            </a:r>
            <a:br>
              <a:rPr lang="pl-PL" dirty="0">
                <a:solidFill>
                  <a:srgbClr val="000000"/>
                </a:solidFill>
                <a:latin typeface="Trebuchet MS (Tekst podstawowy)"/>
              </a:rPr>
            </a:br>
            <a:r>
              <a:rPr lang="pl-PL" dirty="0">
                <a:solidFill>
                  <a:srgbClr val="000000"/>
                </a:solidFill>
                <a:latin typeface="Trebuchet MS (Tekst podstawowy)"/>
              </a:rPr>
              <a:t>a najbliższą stacją hulajnóg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y(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from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, </a:t>
            </a:r>
            <a:r>
              <a:rPr lang="pl-PL" i="1" dirty="0" err="1">
                <a:solidFill>
                  <a:srgbClr val="000000"/>
                </a:solidFill>
                <a:latin typeface="Trebuchet MS (Tekst podstawowy)"/>
              </a:rPr>
              <a:t>p</a:t>
            </a:r>
            <a:r>
              <a:rPr lang="pl-PL" i="1" baseline="-25000" dirty="0" err="1">
                <a:solidFill>
                  <a:srgbClr val="000000"/>
                </a:solidFill>
                <a:latin typeface="Trebuchet MS (Tekst podstawowy)"/>
              </a:rPr>
              <a:t>to</a:t>
            </a:r>
            <a:r>
              <a:rPr lang="pl-PL" i="1" dirty="0">
                <a:solidFill>
                  <a:srgbClr val="000000"/>
                </a:solidFill>
                <a:latin typeface="Trebuchet MS (Tekst podstawowy)"/>
              </a:rPr>
              <a:t>) – pomocnicza zmienna binarna przy wyznaczeniu z(p)</a:t>
            </a:r>
            <a:endParaRPr lang="en-GB" dirty="0">
              <a:latin typeface="Trebuchet MS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70608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04045-43B0-4268-B1CF-4482614C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części podstawowej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83CA753-8683-4826-8423-091DFD81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172" y="0"/>
            <a:ext cx="4142828" cy="27602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F9A9091-524B-4935-8F2C-DC035914B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10" y="1930400"/>
                <a:ext cx="8400516" cy="510819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l-PL" b="0" dirty="0">
                    <a:latin typeface="Trebuchet MS (Tekst podstawowy)"/>
                  </a:rPr>
                  <a:t>Funkcja celu: </a:t>
                </a:r>
                <a:endParaRPr lang="pl-PL" i="1" dirty="0">
                  <a:latin typeface="Trebuchet MS (Tekst podstawowy)"/>
                </a:endParaRPr>
              </a:p>
              <a:p>
                <a:pPr marL="0" indent="0" algn="just">
                  <a:buNone/>
                </a:pPr>
                <a:r>
                  <a:rPr lang="pl-PL" b="0" dirty="0"/>
                  <a:t>				</a:t>
                </a:r>
                <a:endParaRPr lang="pl-PL" sz="1800" b="0" i="0" u="none" strike="noStrike" dirty="0">
                  <a:solidFill>
                    <a:srgbClr val="000000"/>
                  </a:solidFill>
                  <a:effectLst/>
                  <a:latin typeface="Trebuchet MS (Tekst podstawowy)"/>
                </a:endParaRPr>
              </a:p>
              <a:p>
                <a:pPr marL="0" indent="0" algn="just">
                  <a:buNone/>
                </a:pPr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Trebuchet MS (Tekst podstawowy)"/>
                  </a:rPr>
                  <a:t>Ograniczenia:</a:t>
                </a:r>
              </a:p>
              <a:p>
                <a:pPr fontAlgn="base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 - ograniczenie na maksymalną liczbę stacji hulajnóg</a:t>
                </a:r>
              </a:p>
              <a:p>
                <a:pPr fontAlgn="base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nary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 – ograniczenie pomocnicze do obliczenia z(p)</a:t>
                </a:r>
              </a:p>
              <a:p>
                <a:pPr fontAlgn="base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 - ograniczenie pomocnicze do obliczenia z(p)</a:t>
                </a:r>
              </a:p>
              <a:p>
                <a:pPr fontAlgn="base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e>
                    </m:d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e>
                    </m:d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sub>
                    </m:sSub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 – wyznaczenie odległości punktu zapotrzebowania </a:t>
                </a:r>
                <a:r>
                  <a:rPr lang="pl-PL" i="1" dirty="0">
                    <a:solidFill>
                      <a:srgbClr val="000000"/>
                    </a:solidFill>
                    <a:latin typeface="Trebuchet MS (Tekst podstawowy)"/>
                  </a:rPr>
                  <a:t>p</a:t>
                </a:r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 od najbliższej stacji hulajnóg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F9A9091-524B-4935-8F2C-DC035914B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10" y="1930400"/>
                <a:ext cx="8400516" cy="5108192"/>
              </a:xfrm>
              <a:blipFill>
                <a:blip r:embed="rId3"/>
                <a:stretch>
                  <a:fillRect l="-581" t="-8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3FA6C9FA-2CB8-42E5-8B21-510BFD668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054" y="1878776"/>
            <a:ext cx="3185227" cy="622961"/>
          </a:xfrm>
          <a:prstGeom prst="rect">
            <a:avLst/>
          </a:prstGeom>
        </p:spPr>
      </p:pic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A090BBE-784B-45C6-BEB5-2B6F31A789B5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>
              <a:latin typeface="Trebuchet MS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193047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69BC71-5965-4487-972D-BAC1BA56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Ograniczenia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618171B-5A90-4CAA-9AED-E0C1015B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pl-PL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Trebuchet MS (Tekst podstawowy)"/>
                  </a:rPr>
                  <a:t> </a:t>
                </a:r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- </a:t>
                </a:r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Trebuchet MS (Tekst podstawowy)"/>
                  </a:rPr>
                  <a:t>ograniczenie na maksymalną liczbę stacji hulajnóg</a:t>
                </a:r>
              </a:p>
              <a:p>
                <a:pPr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pl-PL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nary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Trebuchet MS (Tekst podstawowy)"/>
                  </a:rPr>
                  <a:t> – ograniczenie pomocnicze do obliczenia z(p)</a:t>
                </a:r>
              </a:p>
              <a:p>
                <a:pPr fontAlgn="base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1−</m:t>
                    </m:r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Trebuchet MS (Tekst podstawowy)"/>
                  </a:rPr>
                  <a:t> </a:t>
                </a:r>
                <a:r>
                  <a:rPr lang="pl-PL" dirty="0">
                    <a:solidFill>
                      <a:srgbClr val="000000"/>
                    </a:solidFill>
                    <a:latin typeface="Trebuchet MS (Tekst podstawowy)"/>
                  </a:rPr>
                  <a:t>- ograniczenie pomocnicze do obliczenia z(p)</a:t>
                </a:r>
                <a:endParaRPr lang="pl-PL" sz="1800" b="0" i="0" u="none" strike="noStrike" dirty="0">
                  <a:solidFill>
                    <a:srgbClr val="000000"/>
                  </a:solidFill>
                  <a:effectLst/>
                  <a:latin typeface="Trebuchet MS (Tekst podstawowy)"/>
                </a:endParaRPr>
              </a:p>
              <a:p>
                <a:pPr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l-PL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pl-PL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sz="18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e>
                    </m:d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pl-PL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e>
                    </m:d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sub>
                    </m:sSub>
                    <m:r>
                      <a:rPr lang="pl-P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Trebuchet MS (Tekst podstawowy)"/>
                  </a:rPr>
                  <a:t> – wyznaczenie odległości punktu zapotrzebowania </a:t>
                </a:r>
                <a:r>
                  <a:rPr lang="pl-PL" sz="1800" b="0" i="1" u="none" strike="noStrike" dirty="0">
                    <a:solidFill>
                      <a:srgbClr val="000000"/>
                    </a:solidFill>
                    <a:effectLst/>
                    <a:latin typeface="Trebuchet MS (Tekst podstawowy)"/>
                  </a:rPr>
                  <a:t>p</a:t>
                </a:r>
                <a:r>
                  <a:rPr lang="pl-PL" sz="1800" b="0" i="0" u="none" strike="noStrike" dirty="0">
                    <a:solidFill>
                      <a:srgbClr val="000000"/>
                    </a:solidFill>
                    <a:effectLst/>
                    <a:latin typeface="Trebuchet MS (Tekst podstawowy)"/>
                  </a:rPr>
                  <a:t> od najbliższej stacji hulajnóg</a:t>
                </a:r>
              </a:p>
              <a:p>
                <a:endParaRPr lang="pl-PL" dirty="0">
                  <a:latin typeface="Trebuchet MS (Tekst podstawowy)"/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618171B-5A90-4CAA-9AED-E0C1015B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894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49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95AD3-2DB0-4C51-A7D5-30458E67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219075"/>
            <a:ext cx="8596668" cy="1320800"/>
          </a:xfrm>
        </p:spPr>
        <p:txBody>
          <a:bodyPr/>
          <a:lstStyle/>
          <a:p>
            <a:r>
              <a:rPr lang="pl-PL" dirty="0"/>
              <a:t>Testy modelu podstawowego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348C699-5D5B-48C1-A2DC-9DE0D043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950"/>
            <a:ext cx="121920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4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0C45DA-9675-4E94-98BA-64B0F7136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3112398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417</Words>
  <Application>Microsoft Office PowerPoint</Application>
  <PresentationFormat>Panoramiczny</PresentationFormat>
  <Paragraphs>48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Trebuchet MS</vt:lpstr>
      <vt:lpstr>Trebuchet MS (Tekst podstawowy)</vt:lpstr>
      <vt:lpstr>Wingdings</vt:lpstr>
      <vt:lpstr>Wingdings 3</vt:lpstr>
      <vt:lpstr>Facet</vt:lpstr>
      <vt:lpstr>Rozmieszczenie stacji hulajnóg na wybranym terenie</vt:lpstr>
      <vt:lpstr>Skład zespołu</vt:lpstr>
      <vt:lpstr>Założenia części podstawowej</vt:lpstr>
      <vt:lpstr>Poglądowy problem rozmieszczenia hulajnóg</vt:lpstr>
      <vt:lpstr>Oznaczenia</vt:lpstr>
      <vt:lpstr>Model części podstawowej</vt:lpstr>
      <vt:lpstr>Ograniczenia</vt:lpstr>
      <vt:lpstr>Testy modelu podstawowego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Rozmieszczenie hulajnóg na terenie dzielnicy</dc:title>
  <dc:creator>Prugarewicz Jan (STUD)</dc:creator>
  <cp:lastModifiedBy>Kosior Przemysław (STUD)</cp:lastModifiedBy>
  <cp:revision>20</cp:revision>
  <dcterms:created xsi:type="dcterms:W3CDTF">2021-11-08T21:29:58Z</dcterms:created>
  <dcterms:modified xsi:type="dcterms:W3CDTF">2021-11-23T13:39:00Z</dcterms:modified>
</cp:coreProperties>
</file>