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5.jpeg" ContentType="image/jpeg"/>
  <Override PartName="/ppt/media/image4.png" ContentType="image/png"/>
  <Override PartName="/ppt/media/image3.png" ContentType="image/png"/>
  <Override PartName="/ppt/media/image6.png" ContentType="image/png"/>
  <Override PartName="/ppt/media/image1.jpeg" ContentType="image/jpe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3.xml" ContentType="application/vnd.openxmlformats-officedocument.customXmlProperties+xml"/>
  <Override PartName="/customXml/_rels/item3.xml.rels" ContentType="application/vnd.openxmlformats-package.relationships+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PT" sz="1800" spc="-1" strike="noStrike">
                <a:solidFill>
                  <a:srgbClr val="ffffff"/>
                </a:solidFill>
                <a:latin typeface="Calibri"/>
              </a:rPr>
              <a:t>Click to move the slide</a:t>
            </a:r>
            <a:endParaRPr b="0" lang="pt-PT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2000" spc="-1" strike="noStrike">
                <a:latin typeface="Arial"/>
              </a:rPr>
              <a:t>Click to edit the notes' 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1400" spc="-1" strike="noStrike">
                <a:latin typeface="Times New Roman"/>
              </a:rPr>
              <a:t> 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GB" sz="1400" spc="-1" strike="noStrike">
                <a:latin typeface="Times New Roman"/>
              </a:rPr>
              <a:t> 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GB" sz="1400" spc="-1" strike="noStrike">
                <a:latin typeface="Times New Roman"/>
              </a:rPr>
              <a:t> 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0E35E0AD-4B7D-4D33-AA0B-261015AA6BBC}" type="slidenum">
              <a:rPr b="0" lang="en-GB" sz="1400" spc="-1" strike="noStrike">
                <a:latin typeface="Times New Roman"/>
              </a:rPr>
              <a:t>1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08592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1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981ADC5-311E-4D5C-B5D2-3589F8C79A2B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341000" y="467280"/>
            <a:ext cx="9509400" cy="1233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PT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341000" y="1901880"/>
            <a:ext cx="9509400" cy="196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341000" y="4057920"/>
            <a:ext cx="9509400" cy="196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341000" y="467280"/>
            <a:ext cx="9509400" cy="1233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PT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341000" y="1901880"/>
            <a:ext cx="4640400" cy="196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13960" y="1901880"/>
            <a:ext cx="4640400" cy="196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341000" y="4057920"/>
            <a:ext cx="4640400" cy="196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13960" y="4057920"/>
            <a:ext cx="4640400" cy="196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341000" y="467280"/>
            <a:ext cx="9509400" cy="1233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PT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341000" y="1901880"/>
            <a:ext cx="3061800" cy="196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56160" y="1901880"/>
            <a:ext cx="3061800" cy="196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771680" y="1901880"/>
            <a:ext cx="3061800" cy="196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1341000" y="4057920"/>
            <a:ext cx="3061800" cy="196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556160" y="4057920"/>
            <a:ext cx="3061800" cy="196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771680" y="4057920"/>
            <a:ext cx="3061800" cy="196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341000" y="467280"/>
            <a:ext cx="9509400" cy="1233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PT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1341000" y="1901880"/>
            <a:ext cx="9509400" cy="4127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341000" y="467280"/>
            <a:ext cx="9509400" cy="1233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PT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1341000" y="1901880"/>
            <a:ext cx="9509400" cy="412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341000" y="467280"/>
            <a:ext cx="9509400" cy="1233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PT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1341000" y="1901880"/>
            <a:ext cx="4640400" cy="412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13960" y="1901880"/>
            <a:ext cx="4640400" cy="412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341000" y="467280"/>
            <a:ext cx="9509400" cy="1233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PT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1341000" y="467280"/>
            <a:ext cx="9509400" cy="571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341000" y="467280"/>
            <a:ext cx="9509400" cy="1233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PT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341000" y="1901880"/>
            <a:ext cx="4640400" cy="196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13960" y="1901880"/>
            <a:ext cx="4640400" cy="412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1341000" y="4057920"/>
            <a:ext cx="4640400" cy="196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341000" y="467280"/>
            <a:ext cx="9509400" cy="1233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PT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341000" y="1901880"/>
            <a:ext cx="9509400" cy="4127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341000" y="467280"/>
            <a:ext cx="9509400" cy="1233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PT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341000" y="1901880"/>
            <a:ext cx="4640400" cy="412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13960" y="1901880"/>
            <a:ext cx="4640400" cy="196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13960" y="4057920"/>
            <a:ext cx="4640400" cy="196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341000" y="467280"/>
            <a:ext cx="9509400" cy="1233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PT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341000" y="1901880"/>
            <a:ext cx="4640400" cy="196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13960" y="1901880"/>
            <a:ext cx="4640400" cy="196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1341000" y="4057920"/>
            <a:ext cx="9509400" cy="196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341000" y="467280"/>
            <a:ext cx="9509400" cy="1233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PT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341000" y="1901880"/>
            <a:ext cx="9509400" cy="196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1341000" y="4057920"/>
            <a:ext cx="9509400" cy="196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341000" y="467280"/>
            <a:ext cx="9509400" cy="1233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PT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341000" y="1901880"/>
            <a:ext cx="4640400" cy="196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13960" y="1901880"/>
            <a:ext cx="4640400" cy="196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1341000" y="4057920"/>
            <a:ext cx="4640400" cy="196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13960" y="4057920"/>
            <a:ext cx="4640400" cy="196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341000" y="467280"/>
            <a:ext cx="9509400" cy="1233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PT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341000" y="1901880"/>
            <a:ext cx="3061800" cy="196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56160" y="1901880"/>
            <a:ext cx="3061800" cy="196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7771680" y="1901880"/>
            <a:ext cx="3061800" cy="196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1341000" y="4057920"/>
            <a:ext cx="3061800" cy="196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556160" y="4057920"/>
            <a:ext cx="3061800" cy="196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7771680" y="4057920"/>
            <a:ext cx="3061800" cy="196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341000" y="467280"/>
            <a:ext cx="9509400" cy="1233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PT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341000" y="1901880"/>
            <a:ext cx="9509400" cy="412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341000" y="467280"/>
            <a:ext cx="9509400" cy="1233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PT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341000" y="1901880"/>
            <a:ext cx="4640400" cy="412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13960" y="1901880"/>
            <a:ext cx="4640400" cy="412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341000" y="467280"/>
            <a:ext cx="9509400" cy="1233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PT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341000" y="467280"/>
            <a:ext cx="9509400" cy="571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341000" y="467280"/>
            <a:ext cx="9509400" cy="1233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PT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341000" y="1901880"/>
            <a:ext cx="4640400" cy="196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13960" y="1901880"/>
            <a:ext cx="4640400" cy="412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1341000" y="4057920"/>
            <a:ext cx="4640400" cy="196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341000" y="467280"/>
            <a:ext cx="9509400" cy="1233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PT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341000" y="1901880"/>
            <a:ext cx="4640400" cy="412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13960" y="1901880"/>
            <a:ext cx="4640400" cy="196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13960" y="4057920"/>
            <a:ext cx="4640400" cy="196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341000" y="467280"/>
            <a:ext cx="9509400" cy="1233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t-PT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341000" y="1901880"/>
            <a:ext cx="4640400" cy="196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13960" y="1901880"/>
            <a:ext cx="4640400" cy="196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341000" y="4057920"/>
            <a:ext cx="9509400" cy="196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63d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6583680"/>
            <a:ext cx="12188520" cy="273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12188520" cy="1904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5102280"/>
            <a:ext cx="12188520" cy="1755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1295280" y="2286000"/>
            <a:ext cx="9600840" cy="151740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pt-PT" sz="5400" spc="-1" strike="noStrike">
                <a:solidFill>
                  <a:srgbClr val="ffffff"/>
                </a:solidFill>
                <a:latin typeface="Calibri"/>
              </a:rPr>
              <a:t>Clique para editar o estilo </a:t>
            </a:r>
            <a:r>
              <a:rPr b="0" lang="pt-PT" sz="5400" spc="-1" strike="noStrike">
                <a:solidFill>
                  <a:srgbClr val="ffffff"/>
                </a:solidFill>
                <a:latin typeface="Calibri"/>
              </a:rPr>
              <a:t>do título do Modelo Global</a:t>
            </a:r>
            <a:endParaRPr b="0" lang="pt-PT" sz="5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ffffff"/>
                </a:solidFill>
                <a:latin typeface="Calibri"/>
              </a:rPr>
              <a:t>Click to edit the </a:t>
            </a:r>
            <a:r>
              <a:rPr b="0" lang="pt-PT" sz="2000" spc="-1" strike="noStrike">
                <a:solidFill>
                  <a:srgbClr val="ffffff"/>
                </a:solidFill>
                <a:latin typeface="Calibri"/>
              </a:rPr>
              <a:t>outline text format</a:t>
            </a:r>
            <a:endParaRPr b="0" lang="pt-PT" sz="2000" spc="-1" strike="noStrike">
              <a:solidFill>
                <a:srgbClr val="ffffff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PT" sz="1600" spc="-1" strike="noStrike">
                <a:solidFill>
                  <a:srgbClr val="ffffff"/>
                </a:solidFill>
                <a:latin typeface="Calibri"/>
              </a:rPr>
              <a:t>Second Outline Level</a:t>
            </a:r>
            <a:endParaRPr b="0" lang="pt-PT" sz="1600" spc="-1" strike="noStrike">
              <a:solidFill>
                <a:srgbClr val="ffffff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1400" spc="-1" strike="noStrike">
                <a:solidFill>
                  <a:srgbClr val="ffffff"/>
                </a:solidFill>
                <a:latin typeface="Calibri"/>
              </a:rPr>
              <a:t>Third Outline Level</a:t>
            </a:r>
            <a:endParaRPr b="0" lang="pt-PT" sz="1400" spc="-1" strike="noStrike">
              <a:solidFill>
                <a:srgbClr val="ffffff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PT" sz="1400" spc="-1" strike="noStrike">
                <a:solidFill>
                  <a:srgbClr val="ffffff"/>
                </a:solidFill>
                <a:latin typeface="Calibri"/>
              </a:rPr>
              <a:t>Fourth Outline </a:t>
            </a:r>
            <a:r>
              <a:rPr b="0" lang="pt-PT" sz="1400" spc="-1" strike="noStrike">
                <a:solidFill>
                  <a:srgbClr val="ffffff"/>
                </a:solidFill>
                <a:latin typeface="Calibri"/>
              </a:rPr>
              <a:t>Level</a:t>
            </a:r>
            <a:endParaRPr b="0" lang="pt-PT" sz="1400" spc="-1" strike="noStrike">
              <a:solidFill>
                <a:srgbClr val="ffffff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ffffff"/>
                </a:solidFill>
                <a:latin typeface="Calibri"/>
              </a:rPr>
              <a:t>Fifth </a:t>
            </a:r>
            <a:r>
              <a:rPr b="0" lang="pt-PT" sz="2000" spc="-1" strike="noStrike">
                <a:solidFill>
                  <a:srgbClr val="ffffff"/>
                </a:solidFill>
                <a:latin typeface="Calibri"/>
              </a:rPr>
              <a:t>Outline </a:t>
            </a:r>
            <a:r>
              <a:rPr b="0" lang="pt-PT" sz="2000" spc="-1" strike="noStrike">
                <a:solidFill>
                  <a:srgbClr val="ffffff"/>
                </a:solidFill>
                <a:latin typeface="Calibri"/>
              </a:rPr>
              <a:t>Level</a:t>
            </a:r>
            <a:endParaRPr b="0" lang="pt-PT" sz="2000" spc="-1" strike="noStrike">
              <a:solidFill>
                <a:srgbClr val="ffffff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ffffff"/>
                </a:solidFill>
                <a:latin typeface="Calibri"/>
              </a:rPr>
              <a:t>Sixt</a:t>
            </a:r>
            <a:r>
              <a:rPr b="0" lang="pt-PT" sz="2000" spc="-1" strike="noStrike">
                <a:solidFill>
                  <a:srgbClr val="ffffff"/>
                </a:solidFill>
                <a:latin typeface="Calibri"/>
              </a:rPr>
              <a:t>h </a:t>
            </a:r>
            <a:r>
              <a:rPr b="0" lang="pt-PT" sz="2000" spc="-1" strike="noStrike">
                <a:solidFill>
                  <a:srgbClr val="ffffff"/>
                </a:solidFill>
                <a:latin typeface="Calibri"/>
              </a:rPr>
              <a:t>Outli</a:t>
            </a:r>
            <a:r>
              <a:rPr b="0" lang="pt-PT" sz="2000" spc="-1" strike="noStrike">
                <a:solidFill>
                  <a:srgbClr val="ffffff"/>
                </a:solidFill>
                <a:latin typeface="Calibri"/>
              </a:rPr>
              <a:t>ne </a:t>
            </a:r>
            <a:r>
              <a:rPr b="0" lang="pt-PT" sz="2000" spc="-1" strike="noStrike">
                <a:solidFill>
                  <a:srgbClr val="ffffff"/>
                </a:solidFill>
                <a:latin typeface="Calibri"/>
              </a:rPr>
              <a:t>Leve</a:t>
            </a:r>
            <a:r>
              <a:rPr b="0" lang="pt-PT" sz="2000" spc="-1" strike="noStrike">
                <a:solidFill>
                  <a:srgbClr val="ffffff"/>
                </a:solidFill>
                <a:latin typeface="Calibri"/>
              </a:rPr>
              <a:t>l</a:t>
            </a:r>
            <a:endParaRPr b="0" lang="pt-PT" sz="2000" spc="-1" strike="noStrike">
              <a:solidFill>
                <a:srgbClr val="ffffff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ffffff"/>
                </a:solidFill>
                <a:latin typeface="Calibri"/>
              </a:rPr>
              <a:t>S</a:t>
            </a:r>
            <a:r>
              <a:rPr b="0" lang="pt-PT" sz="2000" spc="-1" strike="noStrike">
                <a:solidFill>
                  <a:srgbClr val="ffffff"/>
                </a:solidFill>
                <a:latin typeface="Calibri"/>
              </a:rPr>
              <a:t>e</a:t>
            </a:r>
            <a:r>
              <a:rPr b="0" lang="pt-PT" sz="2000" spc="-1" strike="noStrike">
                <a:solidFill>
                  <a:srgbClr val="ffffff"/>
                </a:solidFill>
                <a:latin typeface="Calibri"/>
              </a:rPr>
              <a:t>v</a:t>
            </a:r>
            <a:r>
              <a:rPr b="0" lang="pt-PT" sz="2000" spc="-1" strike="noStrike">
                <a:solidFill>
                  <a:srgbClr val="ffffff"/>
                </a:solidFill>
                <a:latin typeface="Calibri"/>
              </a:rPr>
              <a:t>e</a:t>
            </a:r>
            <a:r>
              <a:rPr b="0" lang="pt-PT" sz="2000" spc="-1" strike="noStrike">
                <a:solidFill>
                  <a:srgbClr val="ffffff"/>
                </a:solidFill>
                <a:latin typeface="Calibri"/>
              </a:rPr>
              <a:t>n</a:t>
            </a:r>
            <a:r>
              <a:rPr b="0" lang="pt-PT" sz="2000" spc="-1" strike="noStrike">
                <a:solidFill>
                  <a:srgbClr val="ffffff"/>
                </a:solidFill>
                <a:latin typeface="Calibri"/>
              </a:rPr>
              <a:t>t</a:t>
            </a:r>
            <a:r>
              <a:rPr b="0" lang="pt-PT" sz="2000" spc="-1" strike="noStrike">
                <a:solidFill>
                  <a:srgbClr val="ffffff"/>
                </a:solidFill>
                <a:latin typeface="Calibri"/>
              </a:rPr>
              <a:t>h </a:t>
            </a:r>
            <a:r>
              <a:rPr b="0" lang="pt-PT" sz="2000" spc="-1" strike="noStrike">
                <a:solidFill>
                  <a:srgbClr val="ffffff"/>
                </a:solidFill>
                <a:latin typeface="Calibri"/>
              </a:rPr>
              <a:t>O</a:t>
            </a:r>
            <a:r>
              <a:rPr b="0" lang="pt-PT" sz="2000" spc="-1" strike="noStrike">
                <a:solidFill>
                  <a:srgbClr val="ffffff"/>
                </a:solidFill>
                <a:latin typeface="Calibri"/>
              </a:rPr>
              <a:t>u</a:t>
            </a:r>
            <a:r>
              <a:rPr b="0" lang="pt-PT" sz="2000" spc="-1" strike="noStrike">
                <a:solidFill>
                  <a:srgbClr val="ffffff"/>
                </a:solidFill>
                <a:latin typeface="Calibri"/>
              </a:rPr>
              <a:t>tl</a:t>
            </a:r>
            <a:r>
              <a:rPr b="0" lang="pt-PT" sz="2000" spc="-1" strike="noStrike">
                <a:solidFill>
                  <a:srgbClr val="ffffff"/>
                </a:solidFill>
                <a:latin typeface="Calibri"/>
              </a:rPr>
              <a:t>i</a:t>
            </a:r>
            <a:r>
              <a:rPr b="0" lang="pt-PT" sz="2000" spc="-1" strike="noStrike">
                <a:solidFill>
                  <a:srgbClr val="ffffff"/>
                </a:solidFill>
                <a:latin typeface="Calibri"/>
              </a:rPr>
              <a:t>n</a:t>
            </a:r>
            <a:r>
              <a:rPr b="0" lang="pt-PT" sz="2000" spc="-1" strike="noStrike">
                <a:solidFill>
                  <a:srgbClr val="ffffff"/>
                </a:solidFill>
                <a:latin typeface="Calibri"/>
              </a:rPr>
              <a:t>e </a:t>
            </a:r>
            <a:r>
              <a:rPr b="0" lang="pt-PT" sz="2000" spc="-1" strike="noStrike">
                <a:solidFill>
                  <a:srgbClr val="ffffff"/>
                </a:solidFill>
                <a:latin typeface="Calibri"/>
              </a:rPr>
              <a:t>L</a:t>
            </a:r>
            <a:r>
              <a:rPr b="0" lang="pt-PT" sz="2000" spc="-1" strike="noStrike">
                <a:solidFill>
                  <a:srgbClr val="ffffff"/>
                </a:solidFill>
                <a:latin typeface="Calibri"/>
              </a:rPr>
              <a:t>e</a:t>
            </a:r>
            <a:r>
              <a:rPr b="0" lang="pt-PT" sz="2000" spc="-1" strike="noStrike">
                <a:solidFill>
                  <a:srgbClr val="ffffff"/>
                </a:solidFill>
                <a:latin typeface="Calibri"/>
              </a:rPr>
              <a:t>v</a:t>
            </a:r>
            <a:r>
              <a:rPr b="0" lang="pt-PT" sz="2000" spc="-1" strike="noStrike">
                <a:solidFill>
                  <a:srgbClr val="ffffff"/>
                </a:solidFill>
                <a:latin typeface="Calibri"/>
              </a:rPr>
              <a:t>e</a:t>
            </a:r>
            <a:r>
              <a:rPr b="0" lang="pt-PT" sz="2000" spc="-1" strike="noStrike">
                <a:solidFill>
                  <a:srgbClr val="ffffff"/>
                </a:solidFill>
                <a:latin typeface="Calibri"/>
              </a:rPr>
              <a:t>l</a:t>
            </a:r>
            <a:endParaRPr b="0" lang="pt-PT" sz="2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63d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6583680"/>
            <a:ext cx="12188520" cy="273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1341000" y="467280"/>
            <a:ext cx="9509400" cy="123300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pt-PT" sz="3400" spc="-1" strike="noStrike">
                <a:solidFill>
                  <a:srgbClr val="ffffff"/>
                </a:solidFill>
                <a:latin typeface="Calibri"/>
              </a:rPr>
              <a:t>Clique para editar o estilo do título do Modelo Global</a:t>
            </a:r>
            <a:endParaRPr b="0" lang="pt-PT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1341000" y="1901880"/>
            <a:ext cx="9509400" cy="4127400"/>
          </a:xfrm>
          <a:prstGeom prst="rect">
            <a:avLst/>
          </a:prstGeom>
        </p:spPr>
        <p:txBody>
          <a:bodyPr>
            <a:noAutofit/>
          </a:bodyPr>
          <a:p>
            <a:pPr marL="274320" indent="-228240">
              <a:lnSpc>
                <a:spcPct val="90000"/>
              </a:lnSpc>
              <a:spcBef>
                <a:spcPts val="1800"/>
              </a:spcBef>
              <a:buClr>
                <a:srgbClr val="ffffff"/>
              </a:buClr>
              <a:buSzPct val="80000"/>
              <a:buFont typeface="Arial"/>
              <a:buChar char="•"/>
            </a:pPr>
            <a:r>
              <a:rPr b="0" lang="pt-PT" sz="2000" spc="-1" strike="noStrike">
                <a:solidFill>
                  <a:srgbClr val="ffffff"/>
                </a:solidFill>
                <a:latin typeface="Calibri"/>
              </a:rPr>
              <a:t>Clique para editar os estilos do texto de Modelo Global</a:t>
            </a:r>
            <a:endParaRPr b="0" lang="pt-PT" sz="2000" spc="-1" strike="noStrike">
              <a:solidFill>
                <a:srgbClr val="ffffff"/>
              </a:solidFill>
              <a:latin typeface="Calibri"/>
            </a:endParaRPr>
          </a:p>
          <a:p>
            <a:pPr lvl="1" marL="59436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SzPct val="80000"/>
              <a:buFont typeface="Arial"/>
              <a:buChar char="•"/>
            </a:pPr>
            <a:r>
              <a:rPr b="0" lang="pt-PT" sz="1800" spc="-1" strike="noStrike">
                <a:solidFill>
                  <a:srgbClr val="ffffff"/>
                </a:solidFill>
                <a:latin typeface="Calibri"/>
              </a:rPr>
              <a:t>Segundo nível</a:t>
            </a:r>
            <a:endParaRPr b="0" lang="pt-PT" sz="1800" spc="-1" strike="noStrike">
              <a:solidFill>
                <a:srgbClr val="ffffff"/>
              </a:solidFill>
              <a:latin typeface="Calibri"/>
            </a:endParaRPr>
          </a:p>
          <a:p>
            <a:pPr lvl="2" marL="914400" indent="-228240">
              <a:lnSpc>
                <a:spcPct val="90000"/>
              </a:lnSpc>
              <a:spcBef>
                <a:spcPts val="799"/>
              </a:spcBef>
              <a:buClr>
                <a:srgbClr val="ffffff"/>
              </a:buClr>
              <a:buSzPct val="80000"/>
              <a:buFont typeface="Arial"/>
              <a:buChar char="•"/>
            </a:pPr>
            <a:r>
              <a:rPr b="0" lang="pt-PT" sz="1600" spc="-1" strike="noStrike">
                <a:solidFill>
                  <a:srgbClr val="ffffff"/>
                </a:solidFill>
                <a:latin typeface="Calibri"/>
              </a:rPr>
              <a:t>Terceiro nível</a:t>
            </a:r>
            <a:endParaRPr b="0" lang="pt-PT" sz="1600" spc="-1" strike="noStrike">
              <a:solidFill>
                <a:srgbClr val="ffffff"/>
              </a:solidFill>
              <a:latin typeface="Calibri"/>
            </a:endParaRPr>
          </a:p>
          <a:p>
            <a:pPr lvl="3" marL="1234440" indent="-228240">
              <a:lnSpc>
                <a:spcPct val="90000"/>
              </a:lnSpc>
              <a:spcBef>
                <a:spcPts val="799"/>
              </a:spcBef>
              <a:buClr>
                <a:srgbClr val="ffffff"/>
              </a:buClr>
              <a:buSzPct val="80000"/>
              <a:buFont typeface="Arial"/>
              <a:buChar char="•"/>
            </a:pPr>
            <a:r>
              <a:rPr b="0" lang="pt-PT" sz="1400" spc="-1" strike="noStrike">
                <a:solidFill>
                  <a:srgbClr val="ffffff"/>
                </a:solidFill>
                <a:latin typeface="Calibri"/>
              </a:rPr>
              <a:t>Quarto nível</a:t>
            </a:r>
            <a:endParaRPr b="0" lang="pt-PT" sz="1400" spc="-1" strike="noStrike">
              <a:solidFill>
                <a:srgbClr val="ffffff"/>
              </a:solidFill>
              <a:latin typeface="Calibri"/>
            </a:endParaRPr>
          </a:p>
          <a:p>
            <a:pPr lvl="4" marL="1554480" indent="-228240">
              <a:lnSpc>
                <a:spcPct val="90000"/>
              </a:lnSpc>
              <a:spcBef>
                <a:spcPts val="799"/>
              </a:spcBef>
              <a:buClr>
                <a:srgbClr val="ffffff"/>
              </a:buClr>
              <a:buSzPct val="80000"/>
              <a:buFont typeface="Arial"/>
              <a:buChar char="•"/>
            </a:pPr>
            <a:r>
              <a:rPr b="0" lang="pt-PT" sz="1400" spc="-1" strike="noStrike">
                <a:solidFill>
                  <a:srgbClr val="ffffff"/>
                </a:solidFill>
                <a:latin typeface="Calibri"/>
              </a:rPr>
              <a:t>Quinto nível</a:t>
            </a:r>
            <a:endParaRPr b="0" lang="pt-PT" sz="1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1341000" y="6602040"/>
            <a:ext cx="7159320" cy="23724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GB" sz="1100" spc="-1" strike="noStrike" cap="all">
                <a:solidFill>
                  <a:srgbClr val="282e2e"/>
                </a:solidFill>
                <a:latin typeface="Calibri"/>
              </a:rPr>
              <a:t>Adicionar um rodapé</a:t>
            </a:r>
            <a:endParaRPr b="0" lang="en-GB" sz="11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dt"/>
          </p:nvPr>
        </p:nvSpPr>
        <p:spPr>
          <a:xfrm>
            <a:off x="8875800" y="6602040"/>
            <a:ext cx="959760" cy="23724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97F0ECE-622A-4477-ADD8-D25E230A33F2}" type="datetime1">
              <a:rPr b="0" lang="en-GB" sz="1100" spc="-1" strike="noStrike">
                <a:solidFill>
                  <a:srgbClr val="282e2e"/>
                </a:solidFill>
                <a:latin typeface="Calibri"/>
              </a:rPr>
              <a:t>15/05/2020</a:t>
            </a:fld>
            <a:endParaRPr b="0" lang="en-GB" sz="11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10210680" y="6602040"/>
            <a:ext cx="639720" cy="23724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B105B58-EFE7-4357-B94D-F5880F915493}" type="slidenum">
              <a:rPr b="0" lang="en-GB" sz="1100" spc="-1" strike="noStrike">
                <a:solidFill>
                  <a:srgbClr val="282e2e"/>
                </a:solidFill>
                <a:latin typeface="Calibri"/>
              </a:rPr>
              <a:t>1</a:t>
            </a:fld>
            <a:endParaRPr b="0" lang="en-GB" sz="11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295280" y="2066040"/>
            <a:ext cx="9600840" cy="21333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42000"/>
          </a:bodyPr>
          <a:p>
            <a:pPr algn="ctr">
              <a:lnSpc>
                <a:spcPct val="90000"/>
              </a:lnSpc>
            </a:pPr>
            <a:r>
              <a:rPr b="0" lang="pt-PT" sz="5400" spc="-1" strike="noStrike">
                <a:solidFill>
                  <a:srgbClr val="ffffff"/>
                </a:solidFill>
                <a:latin typeface="Calibri"/>
              </a:rPr>
              <a:t>Agendamento e realização de Testes Clínicos de atletas de Atletismos de diferentes modalidades e categorias </a:t>
            </a:r>
            <a:endParaRPr b="0" lang="pt-PT" sz="5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1295280" y="4549320"/>
            <a:ext cx="9600840" cy="654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90000"/>
              </a:lnSpc>
            </a:pPr>
            <a:r>
              <a:rPr b="0" lang="en-GB" sz="2000" spc="-1" strike="noStrike" cap="all">
                <a:solidFill>
                  <a:srgbClr val="ffffff"/>
                </a:solidFill>
                <a:latin typeface="Calibri"/>
              </a:rPr>
              <a:t>Grupo 18</a:t>
            </a:r>
            <a:endParaRPr b="0" lang="en-GB" sz="20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3443040" y="5554080"/>
            <a:ext cx="65134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363d3d"/>
                </a:solidFill>
                <a:latin typeface="Calibri"/>
              </a:rPr>
              <a:t>João Azevedo</a:t>
            </a:r>
            <a:r>
              <a:rPr b="1" lang="en-GB" sz="1800" spc="-1" strike="noStrike">
                <a:solidFill>
                  <a:srgbClr val="363d3d"/>
                </a:solidFill>
                <a:latin typeface="Calibri"/>
              </a:rPr>
              <a:t>	</a:t>
            </a:r>
            <a:r>
              <a:rPr b="1" lang="en-GB" sz="1800" spc="-1" strike="noStrike">
                <a:solidFill>
                  <a:srgbClr val="363d3d"/>
                </a:solidFill>
                <a:latin typeface="Calibri"/>
              </a:rPr>
              <a:t>  Paulo Araújo 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363d3d"/>
                </a:solidFill>
                <a:latin typeface="Calibri"/>
              </a:rPr>
              <a:t>Paulo Lima</a:t>
            </a:r>
            <a:r>
              <a:rPr b="1" lang="en-GB" sz="1800" spc="-1" strike="noStrike">
                <a:solidFill>
                  <a:srgbClr val="363d3d"/>
                </a:solidFill>
                <a:latin typeface="Calibri"/>
              </a:rPr>
              <a:t>	</a:t>
            </a:r>
            <a:r>
              <a:rPr b="1" lang="en-GB" sz="1800" spc="-1" strike="noStrike">
                <a:solidFill>
                  <a:srgbClr val="363d3d"/>
                </a:solidFill>
                <a:latin typeface="Calibri"/>
              </a:rPr>
              <a:t>  Pedro Machado 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1341000" y="467280"/>
            <a:ext cx="9509400" cy="578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pt-PT" sz="3400" spc="-1" strike="noStrike" u="sng">
                <a:solidFill>
                  <a:srgbClr val="ffffff"/>
                </a:solidFill>
                <a:uFillTx/>
                <a:latin typeface="Calibri"/>
              </a:rPr>
              <a:t>Esquema NoSQL</a:t>
            </a:r>
            <a:endParaRPr b="0" lang="pt-PT" sz="34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10" name="Marcador de Posição de Conteúdo 4" descr=""/>
          <p:cNvPicPr/>
          <p:nvPr/>
        </p:nvPicPr>
        <p:blipFill>
          <a:blip r:embed="rId1"/>
          <a:stretch/>
        </p:blipFill>
        <p:spPr>
          <a:xfrm>
            <a:off x="2739960" y="1195920"/>
            <a:ext cx="6711480" cy="5051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1341000" y="467280"/>
            <a:ext cx="9509400" cy="6069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pt-PT" sz="3400" spc="-1" strike="noStrike">
                <a:solidFill>
                  <a:srgbClr val="ffffff"/>
                </a:solidFill>
                <a:latin typeface="Calibri"/>
              </a:rPr>
              <a:t>Povoamento da Base de Dados não Relacional</a:t>
            </a:r>
            <a:endParaRPr b="0" lang="pt-PT" sz="34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12" name="Marcador de Posição de Conteúdo 4" descr=""/>
          <p:cNvPicPr/>
          <p:nvPr/>
        </p:nvPicPr>
        <p:blipFill>
          <a:blip r:embed="rId1"/>
          <a:stretch/>
        </p:blipFill>
        <p:spPr>
          <a:xfrm>
            <a:off x="1987560" y="1225440"/>
            <a:ext cx="8636040" cy="5056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1341000" y="467280"/>
            <a:ext cx="9509400" cy="6350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pt-PT" sz="3400" spc="-1" strike="noStrike" u="sng">
                <a:solidFill>
                  <a:srgbClr val="ffffff"/>
                </a:solidFill>
                <a:uFillTx/>
                <a:latin typeface="Calibri"/>
              </a:rPr>
              <a:t>Levantamento de Requisitos</a:t>
            </a:r>
            <a:endParaRPr b="0" lang="pt-PT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1341000" y="1901880"/>
            <a:ext cx="9509400" cy="41274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74320" indent="-228240">
              <a:lnSpc>
                <a:spcPct val="90000"/>
              </a:lnSpc>
              <a:spcBef>
                <a:spcPts val="1800"/>
              </a:spcBef>
              <a:buClr>
                <a:srgbClr val="ffffff"/>
              </a:buClr>
              <a:buSzPct val="80000"/>
              <a:buFont typeface="Arial"/>
              <a:buChar char="•"/>
            </a:pPr>
            <a:r>
              <a:rPr b="0" lang="pt-PT" sz="2000" spc="-1" strike="noStrike">
                <a:solidFill>
                  <a:srgbClr val="ffffff"/>
                </a:solidFill>
                <a:latin typeface="Calibri"/>
              </a:rPr>
              <a:t>Um teste clínico é dado por apenas um médico, mas um médico pode ter vários testes;</a:t>
            </a:r>
            <a:endParaRPr b="0" lang="pt-PT" sz="2000" spc="-1" strike="noStrike">
              <a:solidFill>
                <a:srgbClr val="ffffff"/>
              </a:solidFill>
              <a:latin typeface="Calibri"/>
            </a:endParaRPr>
          </a:p>
          <a:p>
            <a:pPr marL="274320" indent="-228240">
              <a:lnSpc>
                <a:spcPct val="90000"/>
              </a:lnSpc>
              <a:spcBef>
                <a:spcPts val="1800"/>
              </a:spcBef>
              <a:buClr>
                <a:srgbClr val="ffffff"/>
              </a:buClr>
              <a:buSzPct val="80000"/>
              <a:buFont typeface="Arial"/>
              <a:buChar char="•"/>
            </a:pPr>
            <a:r>
              <a:rPr b="0" lang="pt-PT" sz="2000" spc="-1" strike="noStrike">
                <a:solidFill>
                  <a:srgbClr val="ffffff"/>
                </a:solidFill>
                <a:latin typeface="Calibri"/>
              </a:rPr>
              <a:t>Um atleta pertence apenas a uma equipa, um escalão, tem apenas um código postal e pode ter uma ou várias Modalidades;</a:t>
            </a:r>
            <a:endParaRPr b="0" lang="pt-PT" sz="2000" spc="-1" strike="noStrike">
              <a:solidFill>
                <a:srgbClr val="ffffff"/>
              </a:solidFill>
              <a:latin typeface="Calibri"/>
            </a:endParaRPr>
          </a:p>
          <a:p>
            <a:pPr marL="274320" indent="-228240">
              <a:lnSpc>
                <a:spcPct val="90000"/>
              </a:lnSpc>
              <a:spcBef>
                <a:spcPts val="1800"/>
              </a:spcBef>
              <a:buClr>
                <a:srgbClr val="ffffff"/>
              </a:buClr>
              <a:buSzPct val="80000"/>
              <a:buFont typeface="Arial"/>
              <a:buChar char="•"/>
            </a:pPr>
            <a:r>
              <a:rPr b="0" lang="pt-PT" sz="2000" spc="-1" strike="noStrike">
                <a:solidFill>
                  <a:srgbClr val="ffffff"/>
                </a:solidFill>
                <a:latin typeface="Calibri"/>
              </a:rPr>
              <a:t>Um teste clínico pode ter vários Exames associados, sendo que o Atleta encontra-se apto se for aprovado por todos exames;</a:t>
            </a:r>
            <a:endParaRPr b="0" lang="pt-PT" sz="2000" spc="-1" strike="noStrike">
              <a:solidFill>
                <a:srgbClr val="ffffff"/>
              </a:solidFill>
              <a:latin typeface="Calibri"/>
            </a:endParaRPr>
          </a:p>
          <a:p>
            <a:pPr marL="274320" indent="-228240">
              <a:lnSpc>
                <a:spcPct val="90000"/>
              </a:lnSpc>
              <a:spcBef>
                <a:spcPts val="1800"/>
              </a:spcBef>
              <a:buClr>
                <a:srgbClr val="ffffff"/>
              </a:buClr>
              <a:buSzPct val="80000"/>
              <a:buFont typeface="Arial"/>
              <a:buChar char="•"/>
            </a:pPr>
            <a:r>
              <a:rPr b="0" lang="pt-PT" sz="2000" spc="-1" strike="noStrike">
                <a:solidFill>
                  <a:srgbClr val="ffffff"/>
                </a:solidFill>
                <a:latin typeface="Calibri"/>
              </a:rPr>
              <a:t>Um atleta pode ter várias consultas realizadas e por realizar;</a:t>
            </a:r>
            <a:endParaRPr b="0" lang="pt-PT" sz="2000" spc="-1" strike="noStrike">
              <a:solidFill>
                <a:srgbClr val="ffffff"/>
              </a:solidFill>
              <a:latin typeface="Calibri"/>
            </a:endParaRPr>
          </a:p>
          <a:p>
            <a:pPr marL="274320" indent="-228240">
              <a:lnSpc>
                <a:spcPct val="90000"/>
              </a:lnSpc>
              <a:spcBef>
                <a:spcPts val="1800"/>
              </a:spcBef>
              <a:buClr>
                <a:srgbClr val="ffffff"/>
              </a:buClr>
              <a:buSzPct val="80000"/>
              <a:buFont typeface="Arial"/>
              <a:buChar char="•"/>
            </a:pPr>
            <a:r>
              <a:rPr b="0" lang="pt-PT" sz="2000" spc="-1" strike="noStrike">
                <a:solidFill>
                  <a:srgbClr val="ffffff"/>
                </a:solidFill>
                <a:latin typeface="Calibri"/>
              </a:rPr>
              <a:t>Uma Modalidade pode ter várias categorias;</a:t>
            </a:r>
            <a:endParaRPr b="0" lang="pt-PT" sz="2000" spc="-1" strike="noStrike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b="0" lang="pt-PT" sz="2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1341000" y="467280"/>
            <a:ext cx="9509400" cy="569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pt-PT" sz="3400" spc="-1" strike="noStrike" u="sng">
                <a:solidFill>
                  <a:srgbClr val="ffffff"/>
                </a:solidFill>
                <a:uFillTx/>
                <a:latin typeface="Calibri"/>
              </a:rPr>
              <a:t>Entidades do Sistema</a:t>
            </a:r>
            <a:endParaRPr b="0" lang="pt-PT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1341000" y="2105280"/>
            <a:ext cx="3411000" cy="41274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74320" indent="-228240">
              <a:lnSpc>
                <a:spcPct val="90000"/>
              </a:lnSpc>
              <a:spcBef>
                <a:spcPts val="1800"/>
              </a:spcBef>
              <a:buClr>
                <a:srgbClr val="ffffff"/>
              </a:buClr>
              <a:buSzPct val="80000"/>
              <a:buFont typeface="Arial"/>
              <a:buChar char="•"/>
            </a:pPr>
            <a:r>
              <a:rPr b="0" lang="pt-PT" sz="2000" spc="-1" strike="noStrike">
                <a:solidFill>
                  <a:srgbClr val="ffffff"/>
                </a:solidFill>
                <a:latin typeface="Calibri"/>
              </a:rPr>
              <a:t>Atleta;</a:t>
            </a:r>
            <a:endParaRPr b="0" lang="pt-PT" sz="2000" spc="-1" strike="noStrike">
              <a:solidFill>
                <a:srgbClr val="ffffff"/>
              </a:solidFill>
              <a:latin typeface="Calibri"/>
            </a:endParaRPr>
          </a:p>
          <a:p>
            <a:pPr marL="274320" indent="-228240">
              <a:lnSpc>
                <a:spcPct val="90000"/>
              </a:lnSpc>
              <a:spcBef>
                <a:spcPts val="1800"/>
              </a:spcBef>
              <a:buClr>
                <a:srgbClr val="ffffff"/>
              </a:buClr>
              <a:buSzPct val="80000"/>
              <a:buFont typeface="Arial"/>
              <a:buChar char="•"/>
            </a:pPr>
            <a:r>
              <a:rPr b="0" lang="pt-PT" sz="2000" spc="-1" strike="noStrike">
                <a:solidFill>
                  <a:srgbClr val="ffffff"/>
                </a:solidFill>
                <a:latin typeface="Calibri"/>
              </a:rPr>
              <a:t>Categorias_Modalidade;</a:t>
            </a:r>
            <a:endParaRPr b="0" lang="pt-PT" sz="2000" spc="-1" strike="noStrike">
              <a:solidFill>
                <a:srgbClr val="ffffff"/>
              </a:solidFill>
              <a:latin typeface="Calibri"/>
            </a:endParaRPr>
          </a:p>
          <a:p>
            <a:pPr marL="274320" indent="-228240">
              <a:lnSpc>
                <a:spcPct val="90000"/>
              </a:lnSpc>
              <a:spcBef>
                <a:spcPts val="1800"/>
              </a:spcBef>
              <a:buClr>
                <a:srgbClr val="ffffff"/>
              </a:buClr>
              <a:buSzPct val="80000"/>
              <a:buFont typeface="Arial"/>
              <a:buChar char="•"/>
            </a:pPr>
            <a:r>
              <a:rPr b="0" lang="pt-PT" sz="2000" spc="-1" strike="noStrike">
                <a:solidFill>
                  <a:srgbClr val="ffffff"/>
                </a:solidFill>
                <a:latin typeface="Calibri"/>
              </a:rPr>
              <a:t>Codigo_Postal;</a:t>
            </a:r>
            <a:endParaRPr b="0" lang="pt-PT" sz="2000" spc="-1" strike="noStrike">
              <a:solidFill>
                <a:srgbClr val="ffffff"/>
              </a:solidFill>
              <a:latin typeface="Calibri"/>
            </a:endParaRPr>
          </a:p>
          <a:p>
            <a:pPr marL="274320" indent="-228240">
              <a:lnSpc>
                <a:spcPct val="90000"/>
              </a:lnSpc>
              <a:spcBef>
                <a:spcPts val="1800"/>
              </a:spcBef>
              <a:buClr>
                <a:srgbClr val="ffffff"/>
              </a:buClr>
              <a:buSzPct val="80000"/>
              <a:buFont typeface="Arial"/>
              <a:buChar char="•"/>
            </a:pPr>
            <a:r>
              <a:rPr b="0" lang="pt-PT" sz="2000" spc="-1" strike="noStrike">
                <a:solidFill>
                  <a:srgbClr val="ffffff"/>
                </a:solidFill>
                <a:latin typeface="Calibri"/>
              </a:rPr>
              <a:t>Equipa;</a:t>
            </a:r>
            <a:endParaRPr b="0" lang="pt-PT" sz="2000" spc="-1" strike="noStrike">
              <a:solidFill>
                <a:srgbClr val="ffffff"/>
              </a:solidFill>
              <a:latin typeface="Calibri"/>
            </a:endParaRPr>
          </a:p>
          <a:p>
            <a:pPr marL="274320" indent="-228240">
              <a:lnSpc>
                <a:spcPct val="90000"/>
              </a:lnSpc>
              <a:spcBef>
                <a:spcPts val="1800"/>
              </a:spcBef>
              <a:buClr>
                <a:srgbClr val="ffffff"/>
              </a:buClr>
              <a:buSzPct val="80000"/>
              <a:buFont typeface="Arial"/>
              <a:buChar char="•"/>
            </a:pPr>
            <a:r>
              <a:rPr b="0" lang="pt-PT" sz="2000" spc="-1" strike="noStrike">
                <a:solidFill>
                  <a:srgbClr val="ffffff"/>
                </a:solidFill>
                <a:latin typeface="Calibri"/>
              </a:rPr>
              <a:t>Escalao;</a:t>
            </a:r>
            <a:endParaRPr b="0" lang="pt-PT" sz="2000" spc="-1" strike="noStrike">
              <a:solidFill>
                <a:srgbClr val="ffffff"/>
              </a:solidFill>
              <a:latin typeface="Calibri"/>
            </a:endParaRPr>
          </a:p>
          <a:p>
            <a:pPr marL="274320" indent="-228240">
              <a:lnSpc>
                <a:spcPct val="90000"/>
              </a:lnSpc>
              <a:spcBef>
                <a:spcPts val="1800"/>
              </a:spcBef>
              <a:buClr>
                <a:srgbClr val="ffffff"/>
              </a:buClr>
              <a:buSzPct val="80000"/>
              <a:buFont typeface="Arial"/>
              <a:buChar char="•"/>
            </a:pPr>
            <a:r>
              <a:rPr b="0" lang="pt-PT" sz="2000" spc="-1" strike="noStrike">
                <a:solidFill>
                  <a:srgbClr val="ffffff"/>
                </a:solidFill>
                <a:latin typeface="Calibri"/>
              </a:rPr>
              <a:t>Especialidade;</a:t>
            </a:r>
            <a:endParaRPr b="0" lang="pt-PT" sz="2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4865400" y="2105280"/>
            <a:ext cx="5373000" cy="31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Exame;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Marcacao;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Medico;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Modalidade;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Teste_Clinico;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1341000" y="467280"/>
            <a:ext cx="9509400" cy="6069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pt-PT" sz="3400" spc="-1" strike="noStrike" u="sng">
                <a:solidFill>
                  <a:srgbClr val="ffffff"/>
                </a:solidFill>
                <a:uFillTx/>
                <a:latin typeface="Calibri"/>
              </a:rPr>
              <a:t>Esquema Conceptual do SGBD Relacional</a:t>
            </a:r>
            <a:endParaRPr b="0" lang="pt-PT" sz="34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98" name="Marcador de Posição de Conteúdo 4" descr=""/>
          <p:cNvPicPr/>
          <p:nvPr/>
        </p:nvPicPr>
        <p:blipFill>
          <a:blip r:embed="rId1"/>
          <a:stretch/>
        </p:blipFill>
        <p:spPr>
          <a:xfrm>
            <a:off x="1595880" y="1272600"/>
            <a:ext cx="8999640" cy="5042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1341000" y="467280"/>
            <a:ext cx="9509400" cy="6541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pt-PT" sz="3400" spc="-1" strike="noStrike" u="sng">
                <a:solidFill>
                  <a:srgbClr val="ffffff"/>
                </a:solidFill>
                <a:uFillTx/>
                <a:latin typeface="Calibri"/>
              </a:rPr>
              <a:t>Esquema Lógico do SGBD Relacional</a:t>
            </a:r>
            <a:endParaRPr b="0" lang="pt-PT" sz="34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00" name="Marcador de Posição de Conteúdo 4" descr=""/>
          <p:cNvPicPr/>
          <p:nvPr/>
        </p:nvPicPr>
        <p:blipFill>
          <a:blip r:embed="rId1"/>
          <a:stretch/>
        </p:blipFill>
        <p:spPr>
          <a:xfrm>
            <a:off x="2172240" y="1282320"/>
            <a:ext cx="7847280" cy="5108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1341000" y="467280"/>
            <a:ext cx="9509400" cy="5410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97000"/>
          </a:bodyPr>
          <a:p>
            <a:pPr>
              <a:lnSpc>
                <a:spcPct val="90000"/>
              </a:lnSpc>
            </a:pPr>
            <a:r>
              <a:rPr b="0" lang="pt-PT" sz="3400" spc="-1" strike="noStrike" u="sng">
                <a:solidFill>
                  <a:srgbClr val="ffffff"/>
                </a:solidFill>
                <a:uFillTx/>
                <a:latin typeface="Calibri"/>
              </a:rPr>
              <a:t>Povoamento da Base de Dados</a:t>
            </a:r>
            <a:endParaRPr b="0" lang="pt-PT" sz="34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02" name="Marcador de Posição de Conteúdo 4" descr=""/>
          <p:cNvPicPr/>
          <p:nvPr/>
        </p:nvPicPr>
        <p:blipFill>
          <a:blip r:embed="rId1"/>
          <a:stretch/>
        </p:blipFill>
        <p:spPr>
          <a:xfrm>
            <a:off x="1774440" y="1140480"/>
            <a:ext cx="8642880" cy="5138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1341000" y="467280"/>
            <a:ext cx="9509400" cy="78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pt-PT" sz="3400" spc="-1" strike="noStrike" u="sng">
                <a:solidFill>
                  <a:srgbClr val="ffffff"/>
                </a:solidFill>
                <a:uFillTx/>
                <a:latin typeface="Calibri"/>
              </a:rPr>
              <a:t>Funcionalidades da Base de Dados (</a:t>
            </a:r>
            <a:r>
              <a:rPr b="0" i="1" lang="pt-PT" sz="3400" spc="-1" strike="noStrike" u="sng">
                <a:solidFill>
                  <a:srgbClr val="ffffff"/>
                </a:solidFill>
                <a:uFillTx/>
                <a:latin typeface="Calibri"/>
              </a:rPr>
              <a:t>Queries</a:t>
            </a:r>
            <a:r>
              <a:rPr b="0" lang="pt-PT" sz="3400" spc="-1" strike="noStrike" u="sng">
                <a:solidFill>
                  <a:srgbClr val="ffffff"/>
                </a:solidFill>
                <a:uFillTx/>
                <a:latin typeface="Calibri"/>
              </a:rPr>
              <a:t>)</a:t>
            </a:r>
            <a:endParaRPr b="0" lang="pt-PT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1341000" y="1875960"/>
            <a:ext cx="9509400" cy="3732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5720">
              <a:lnSpc>
                <a:spcPct val="90000"/>
              </a:lnSpc>
              <a:spcBef>
                <a:spcPts val="1800"/>
              </a:spcBef>
            </a:pPr>
            <a:r>
              <a:rPr b="0" lang="pt-PT" sz="2000" spc="-1" strike="noStrike">
                <a:solidFill>
                  <a:srgbClr val="ffffff"/>
                </a:solidFill>
                <a:latin typeface="Calibri"/>
              </a:rPr>
              <a:t>Alguns exemplos de funcionalidades desenvolvidas…</a:t>
            </a:r>
            <a:endParaRPr b="0" lang="pt-PT" sz="2000" spc="-1" strike="noStrike">
              <a:solidFill>
                <a:srgbClr val="ffffff"/>
              </a:solidFill>
              <a:latin typeface="Calibri"/>
            </a:endParaRPr>
          </a:p>
          <a:p>
            <a:pPr marL="274320" indent="-228240">
              <a:lnSpc>
                <a:spcPct val="90000"/>
              </a:lnSpc>
              <a:spcBef>
                <a:spcPts val="1800"/>
              </a:spcBef>
              <a:buClr>
                <a:srgbClr val="ffffff"/>
              </a:buClr>
              <a:buSzPct val="80000"/>
              <a:buFont typeface="Arial"/>
              <a:buChar char="•"/>
            </a:pPr>
            <a:r>
              <a:rPr b="0" lang="pt-PT" sz="2000" spc="-1" strike="noStrike">
                <a:solidFill>
                  <a:srgbClr val="ffffff"/>
                </a:solidFill>
                <a:latin typeface="Calibri"/>
              </a:rPr>
              <a:t>Saber quais os Atletas que foram aprovados pelos Exames;</a:t>
            </a:r>
            <a:endParaRPr b="0" lang="pt-PT" sz="2000" spc="-1" strike="noStrike">
              <a:solidFill>
                <a:srgbClr val="ffffff"/>
              </a:solidFill>
              <a:latin typeface="Calibri"/>
            </a:endParaRPr>
          </a:p>
          <a:p>
            <a:pPr marL="274320" indent="-228240">
              <a:lnSpc>
                <a:spcPct val="90000"/>
              </a:lnSpc>
              <a:spcBef>
                <a:spcPts val="1800"/>
              </a:spcBef>
              <a:buClr>
                <a:srgbClr val="ffffff"/>
              </a:buClr>
              <a:buSzPct val="80000"/>
              <a:buFont typeface="Arial"/>
              <a:buChar char="•"/>
            </a:pPr>
            <a:r>
              <a:rPr b="0" lang="pt-PT" sz="2000" spc="-1" strike="noStrike">
                <a:solidFill>
                  <a:srgbClr val="ffffff"/>
                </a:solidFill>
                <a:latin typeface="Calibri"/>
              </a:rPr>
              <a:t>Agendar uma marcação para todos Atletas de uma equipa;</a:t>
            </a:r>
            <a:endParaRPr b="0" lang="pt-PT" sz="2000" spc="-1" strike="noStrike">
              <a:solidFill>
                <a:srgbClr val="ffffff"/>
              </a:solidFill>
              <a:latin typeface="Calibri"/>
            </a:endParaRPr>
          </a:p>
          <a:p>
            <a:pPr marL="274320" indent="-228240">
              <a:lnSpc>
                <a:spcPct val="90000"/>
              </a:lnSpc>
              <a:spcBef>
                <a:spcPts val="1800"/>
              </a:spcBef>
              <a:buClr>
                <a:srgbClr val="ffffff"/>
              </a:buClr>
              <a:buSzPct val="80000"/>
              <a:buFont typeface="Arial"/>
              <a:buChar char="•"/>
            </a:pPr>
            <a:r>
              <a:rPr b="0" lang="pt-PT" sz="2000" spc="-1" strike="noStrike">
                <a:solidFill>
                  <a:srgbClr val="ffffff"/>
                </a:solidFill>
                <a:latin typeface="Calibri"/>
              </a:rPr>
              <a:t>Saber se um Atleta está apto tendo em conta o resultado do último Teste Clínico;</a:t>
            </a:r>
            <a:endParaRPr b="0" lang="pt-PT" sz="2000" spc="-1" strike="noStrike">
              <a:solidFill>
                <a:srgbClr val="ffffff"/>
              </a:solidFill>
              <a:latin typeface="Calibri"/>
            </a:endParaRPr>
          </a:p>
          <a:p>
            <a:pPr marL="274320" indent="-228240">
              <a:lnSpc>
                <a:spcPct val="90000"/>
              </a:lnSpc>
              <a:spcBef>
                <a:spcPts val="1800"/>
              </a:spcBef>
              <a:buClr>
                <a:srgbClr val="ffffff"/>
              </a:buClr>
              <a:buSzPct val="80000"/>
              <a:buFont typeface="Arial"/>
              <a:buChar char="•"/>
            </a:pPr>
            <a:r>
              <a:rPr b="0" lang="pt-PT" sz="2000" spc="-1" strike="noStrike">
                <a:solidFill>
                  <a:srgbClr val="ffffff"/>
                </a:solidFill>
                <a:latin typeface="Calibri"/>
              </a:rPr>
              <a:t>Saber qual o Médico com mais Marcações;</a:t>
            </a:r>
            <a:endParaRPr b="0" lang="pt-PT" sz="2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1341000" y="467280"/>
            <a:ext cx="9509400" cy="10324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pt-PT" sz="3400" spc="-1" strike="noStrike" u="sng">
                <a:solidFill>
                  <a:srgbClr val="ffffff"/>
                </a:solidFill>
                <a:uFillTx/>
                <a:latin typeface="Calibri"/>
              </a:rPr>
              <a:t>Elementos de Informação, Recursos e Serviços </a:t>
            </a:r>
            <a:endParaRPr b="0" lang="pt-PT" sz="3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612720" y="2680920"/>
            <a:ext cx="10934640" cy="3348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74320" indent="-228240">
              <a:lnSpc>
                <a:spcPct val="90000"/>
              </a:lnSpc>
              <a:spcBef>
                <a:spcPts val="1800"/>
              </a:spcBef>
              <a:buClr>
                <a:srgbClr val="ffffff"/>
              </a:buClr>
              <a:buSzPct val="80000"/>
              <a:buFont typeface="Arial"/>
              <a:buChar char="•"/>
            </a:pPr>
            <a:r>
              <a:rPr b="0" lang="pt-PT" sz="2000" spc="-1" strike="noStrike">
                <a:solidFill>
                  <a:srgbClr val="ffffff"/>
                </a:solidFill>
                <a:latin typeface="Calibri"/>
              </a:rPr>
              <a:t>Desenvolvimento de uma Aplicação capaz de usufruir as funcionalidades da Base de Dados;</a:t>
            </a:r>
            <a:endParaRPr b="0" lang="pt-PT" sz="2000" spc="-1" strike="noStrike">
              <a:solidFill>
                <a:srgbClr val="ffffff"/>
              </a:solidFill>
              <a:latin typeface="Calibri"/>
            </a:endParaRPr>
          </a:p>
          <a:p>
            <a:pPr marL="274320" indent="-228240">
              <a:lnSpc>
                <a:spcPct val="90000"/>
              </a:lnSpc>
              <a:spcBef>
                <a:spcPts val="1800"/>
              </a:spcBef>
              <a:buClr>
                <a:srgbClr val="ffffff"/>
              </a:buClr>
              <a:buSzPct val="80000"/>
              <a:buFont typeface="Arial"/>
              <a:buChar char="•"/>
            </a:pPr>
            <a:r>
              <a:rPr b="0" lang="pt-PT" sz="2000" spc="-1" strike="noStrike">
                <a:solidFill>
                  <a:srgbClr val="ffffff"/>
                </a:solidFill>
                <a:latin typeface="Calibri"/>
              </a:rPr>
              <a:t>Uso de um Servidor com vista a gerir o acesso e alteração dos dados do Sistema;</a:t>
            </a:r>
            <a:endParaRPr b="0" lang="pt-PT" sz="2000" spc="-1" strike="noStrike">
              <a:solidFill>
                <a:srgbClr val="ffffff"/>
              </a:solidFill>
              <a:latin typeface="Calibri"/>
            </a:endParaRPr>
          </a:p>
          <a:p>
            <a:pPr marL="274320" indent="-228240">
              <a:lnSpc>
                <a:spcPct val="90000"/>
              </a:lnSpc>
              <a:spcBef>
                <a:spcPts val="1800"/>
              </a:spcBef>
              <a:buClr>
                <a:srgbClr val="ffffff"/>
              </a:buClr>
              <a:buSzPct val="80000"/>
              <a:buFont typeface="Arial"/>
              <a:buChar char="•"/>
            </a:pPr>
            <a:r>
              <a:rPr b="0" lang="pt-PT" sz="2000" spc="-1" strike="noStrike">
                <a:solidFill>
                  <a:srgbClr val="ffffff"/>
                </a:solidFill>
                <a:latin typeface="Calibri"/>
              </a:rPr>
              <a:t>Provavelmente o recurso físico mais importante: a Clínica;</a:t>
            </a:r>
            <a:endParaRPr b="0" lang="pt-PT" sz="2000" spc="-1" strike="noStrike">
              <a:solidFill>
                <a:srgbClr val="ffffff"/>
              </a:solidFill>
              <a:latin typeface="Calibri"/>
            </a:endParaRPr>
          </a:p>
          <a:p>
            <a:pPr marL="274320" indent="-228240">
              <a:lnSpc>
                <a:spcPct val="90000"/>
              </a:lnSpc>
              <a:spcBef>
                <a:spcPts val="1800"/>
              </a:spcBef>
              <a:buClr>
                <a:srgbClr val="ffffff"/>
              </a:buClr>
              <a:buSzPct val="80000"/>
              <a:buFont typeface="Arial"/>
              <a:buChar char="•"/>
            </a:pPr>
            <a:r>
              <a:rPr b="0" lang="pt-PT" sz="2000" spc="-1" strike="noStrike">
                <a:solidFill>
                  <a:srgbClr val="ffffff"/>
                </a:solidFill>
                <a:latin typeface="Calibri"/>
              </a:rPr>
              <a:t>Todos os recursos humanos relativos à Clínica (médicos, rececionistas, atletas, administrador,…);</a:t>
            </a:r>
            <a:endParaRPr b="0" lang="pt-PT" sz="2000" spc="-1" strike="noStrike">
              <a:solidFill>
                <a:srgbClr val="ffffff"/>
              </a:solidFill>
              <a:latin typeface="Calibri"/>
            </a:endParaRPr>
          </a:p>
          <a:p>
            <a:pPr marL="45720">
              <a:lnSpc>
                <a:spcPct val="90000"/>
              </a:lnSpc>
              <a:spcBef>
                <a:spcPts val="1800"/>
              </a:spcBef>
            </a:pPr>
            <a:endParaRPr b="0" lang="pt-PT" sz="2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1341000" y="467280"/>
            <a:ext cx="9509400" cy="5882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pt-PT" sz="3400" spc="-1" strike="noStrike" u="sng">
                <a:solidFill>
                  <a:srgbClr val="ffffff"/>
                </a:solidFill>
                <a:uFillTx/>
                <a:latin typeface="Calibri"/>
              </a:rPr>
              <a:t>Migração dos Dados</a:t>
            </a:r>
            <a:endParaRPr b="0" lang="pt-PT" sz="34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08" name="Marcador de Posição de Conteúdo 4" descr=""/>
          <p:cNvPicPr/>
          <p:nvPr/>
        </p:nvPicPr>
        <p:blipFill>
          <a:blip r:embed="rId1"/>
          <a:stretch/>
        </p:blipFill>
        <p:spPr>
          <a:xfrm>
            <a:off x="1027440" y="1655640"/>
            <a:ext cx="10136880" cy="4488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0B0D886-CB8D-4564-A797-C05BC7D513A8}">
  <ds:schemaRefs>
    <ds:schemaRef ds:uri="http://schemas.microsoft.com/office/2006/documentManagement/types"/>
    <ds:schemaRef ds:uri="40262f94-9f35-4ac3-9a90-690165a166b7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metadata/properties"/>
    <ds:schemaRef ds:uri="a4f35948-e619-41b3-aa29-22878b09cfd2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FAC2023F-644C-4F7E-8E8C-CDBE4A63C7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D65A2C9-CB67-4F36-A412-EEC1AD297F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listada verde cinza (ecrã panorâmico)</Template>
  <TotalTime>135</TotalTime>
  <Application>LibreOffice/6.1.5.2$Linux_X86_64 LibreOffice_project/10$Build-2</Application>
  <Words>287</Words>
  <Paragraphs>44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2020-01-13T17:43:45Z</dcterms:created>
  <dc:creator>Pedro Machado</dc:creator>
  <dc:description/>
  <dc:language>en-GB</dc:language>
  <cp:lastModifiedBy/>
  <dcterms:modified xsi:type="dcterms:W3CDTF">2020-05-15T12:52:20Z</dcterms:modified>
  <cp:revision>14</cp:revision>
  <dc:subject/>
  <dc:title>Agendamento e realização de Testes Clínicos de atletas de Atletismos de diferentes modalidades e categorias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ampaignTags">
    <vt:lpwstr/>
  </property>
  <property fmtid="{D5CDD505-2E9C-101B-9397-08002B2CF9AE}" pid="4" name="ContentTypeId">
    <vt:lpwstr>0x010100AA3F7D94069FF64A86F7DFF56D60E3BE</vt:lpwstr>
  </property>
  <property fmtid="{D5CDD505-2E9C-101B-9397-08002B2CF9AE}" pid="5" name="FeatureTags">
    <vt:lpwstr/>
  </property>
  <property fmtid="{D5CDD505-2E9C-101B-9397-08002B2CF9AE}" pid="6" name="HiddenSlides">
    <vt:i4>0</vt:i4>
  </property>
  <property fmtid="{D5CDD505-2E9C-101B-9397-08002B2CF9AE}" pid="7" name="HyperlinksChanged">
    <vt:bool>0</vt:bool>
  </property>
  <property fmtid="{D5CDD505-2E9C-101B-9397-08002B2CF9AE}" pid="8" name="InternalTags">
    <vt:lpwstr/>
  </property>
  <property fmtid="{D5CDD505-2E9C-101B-9397-08002B2CF9AE}" pid="9" name="LinksUpToDate">
    <vt:bool>0</vt:bool>
  </property>
  <property fmtid="{D5CDD505-2E9C-101B-9397-08002B2CF9AE}" pid="10" name="LocalizationTags">
    <vt:lpwstr/>
  </property>
  <property fmtid="{D5CDD505-2E9C-101B-9397-08002B2CF9AE}" pid="11" name="MMClips">
    <vt:i4>0</vt:i4>
  </property>
  <property fmtid="{D5CDD505-2E9C-101B-9397-08002B2CF9AE}" pid="12" name="Notes">
    <vt:i4>1</vt:i4>
  </property>
  <property fmtid="{D5CDD505-2E9C-101B-9397-08002B2CF9AE}" pid="13" name="PresentationFormat">
    <vt:lpwstr>Ecrã Panorâmico</vt:lpwstr>
  </property>
  <property fmtid="{D5CDD505-2E9C-101B-9397-08002B2CF9AE}" pid="14" name="ScaleCrop">
    <vt:bool>0</vt:bool>
  </property>
  <property fmtid="{D5CDD505-2E9C-101B-9397-08002B2CF9AE}" pid="15" name="ScenarioTags">
    <vt:lpwstr/>
  </property>
  <property fmtid="{D5CDD505-2E9C-101B-9397-08002B2CF9AE}" pid="16" name="ShareDoc">
    <vt:bool>0</vt:bool>
  </property>
  <property fmtid="{D5CDD505-2E9C-101B-9397-08002B2CF9AE}" pid="17" name="Slides">
    <vt:i4>11</vt:i4>
  </property>
</Properties>
</file>