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2E3"/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1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9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5507-905F-4E8A-85F2-F13CA47EBDD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ortalunico.siscomex.gov.br/porta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0" y="4401509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 LEGAL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0" y="4817145"/>
            <a:ext cx="91440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</a:rPr>
              <a:t>(</a:t>
            </a:r>
            <a:r>
              <a:rPr lang="pt-BR" sz="1200" b="1" dirty="0" err="1">
                <a:ln w="0"/>
              </a:rPr>
              <a:t>eCPF</a:t>
            </a:r>
            <a:r>
              <a:rPr lang="pt-BR" sz="1200" b="1" dirty="0">
                <a:ln w="0"/>
              </a:rPr>
              <a:t>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39" y="1374290"/>
            <a:ext cx="4785192" cy="27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0" y="3759836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Desativar bloqueio de POP-UP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Instalação do certificado do REPRESENTANTE LEGAL (ECPF</a:t>
            </a:r>
            <a:r>
              <a:rPr lang="pt-BR" sz="1200" i="1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pt-BR" sz="1200" i="1" dirty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0" y="3058237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REQUISITOS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38186" y="2585377"/>
            <a:ext cx="38670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Acessar </a:t>
            </a:r>
            <a:r>
              <a:rPr lang="pt-BR" sz="1200" dirty="0"/>
              <a:t>o site </a:t>
            </a:r>
            <a:r>
              <a:rPr lang="pt-BR" sz="1200" dirty="0" smtClean="0"/>
              <a:t>do Portal Único do Comércio Exterior:</a:t>
            </a:r>
            <a:endParaRPr lang="pt-BR" sz="1200" dirty="0"/>
          </a:p>
          <a:p>
            <a:r>
              <a:rPr lang="pt-BR" sz="1200" dirty="0">
                <a:hlinkClick r:id="rId2"/>
              </a:rPr>
              <a:t>https://portalunico.siscomex.gov.br/portal</a:t>
            </a:r>
            <a:r>
              <a:rPr lang="pt-BR" sz="1200" dirty="0" smtClean="0">
                <a:hlinkClick r:id="rId2"/>
              </a:rPr>
              <a:t>/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b="1" dirty="0" smtClean="0"/>
              <a:t>1. </a:t>
            </a:r>
            <a:r>
              <a:rPr lang="pt-BR" sz="1200" dirty="0" smtClean="0"/>
              <a:t>Clicar na opção </a:t>
            </a:r>
            <a:r>
              <a:rPr lang="pt-BR" sz="1200" b="1" dirty="0" smtClean="0"/>
              <a:t>Importador Exportador</a:t>
            </a:r>
            <a:r>
              <a:rPr lang="pt-BR" sz="1200" dirty="0" smtClean="0"/>
              <a:t> </a:t>
            </a:r>
            <a:r>
              <a:rPr lang="pt-BR" sz="1200" dirty="0"/>
              <a:t>conforme </a:t>
            </a:r>
            <a:r>
              <a:rPr lang="pt-BR" sz="1200" dirty="0" smtClean="0"/>
              <a:t>imagem </a:t>
            </a:r>
            <a:r>
              <a:rPr lang="pt-BR" sz="1200" dirty="0"/>
              <a:t>ao lado. 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b="1" dirty="0" smtClean="0"/>
              <a:t>2. </a:t>
            </a:r>
            <a:r>
              <a:rPr lang="pt-BR" sz="1200" dirty="0" smtClean="0"/>
              <a:t>Clicar na opção </a:t>
            </a:r>
            <a:r>
              <a:rPr lang="pt-BR" sz="1200" b="1" dirty="0" smtClean="0"/>
              <a:t>Importador/Exportador/Despachante</a:t>
            </a:r>
            <a:r>
              <a:rPr lang="pt-BR" sz="1200" dirty="0"/>
              <a:t> </a:t>
            </a:r>
            <a:r>
              <a:rPr lang="pt-BR" sz="1200" dirty="0" smtClean="0"/>
              <a:t>conforme imagem ao lado.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3.</a:t>
            </a:r>
            <a:r>
              <a:rPr lang="pt-BR" sz="1200" dirty="0" smtClean="0"/>
              <a:t> Clicar em </a:t>
            </a:r>
            <a:r>
              <a:rPr lang="pt-BR" sz="1200" b="1" dirty="0" smtClean="0"/>
              <a:t>Acessar com Certificado Digital</a:t>
            </a:r>
            <a:r>
              <a:rPr lang="pt-BR" sz="1200" dirty="0" smtClean="0"/>
              <a:t> conforme imagem ao lado.</a:t>
            </a:r>
            <a:endParaRPr lang="pt-BR" sz="1200" b="1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2131539"/>
            <a:ext cx="4638313" cy="302829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7" name="Retângulo Arredondado 6"/>
          <p:cNvSpPr/>
          <p:nvPr/>
        </p:nvSpPr>
        <p:spPr>
          <a:xfrm>
            <a:off x="1620720" y="4327004"/>
            <a:ext cx="2116255" cy="24182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1620719" y="3040465"/>
            <a:ext cx="426249" cy="41438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1620719" y="3505258"/>
            <a:ext cx="982781" cy="10945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319033" y="2911481"/>
            <a:ext cx="301686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>1</a:t>
            </a:r>
            <a:endParaRPr lang="pt-BR" b="1" dirty="0">
              <a:solidFill>
                <a:schemeClr val="accent2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19033" y="3366668"/>
            <a:ext cx="301686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>2</a:t>
            </a:r>
            <a:endParaRPr lang="pt-BR" b="1" dirty="0">
              <a:solidFill>
                <a:schemeClr val="accent2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19033" y="4202607"/>
            <a:ext cx="301686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>3</a:t>
            </a:r>
            <a:endParaRPr lang="pt-B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54880" y="2369779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4. </a:t>
            </a:r>
            <a:r>
              <a:rPr lang="pt-BR" sz="1200" dirty="0"/>
              <a:t>Escolha o certificado do </a:t>
            </a:r>
            <a:r>
              <a:rPr lang="pt-BR" sz="1200" b="1" dirty="0" smtClean="0"/>
              <a:t>Outorgante</a:t>
            </a:r>
            <a:r>
              <a:rPr lang="pt-BR" sz="1200" b="1" dirty="0"/>
              <a:t> </a:t>
            </a:r>
            <a:r>
              <a:rPr lang="pt-BR" sz="1200" b="1" dirty="0" smtClean="0"/>
              <a:t>(e-CPF) </a:t>
            </a:r>
            <a:r>
              <a:rPr lang="pt-BR" sz="1200" dirty="0"/>
              <a:t>e clique em </a:t>
            </a:r>
            <a:r>
              <a:rPr lang="pt-BR" sz="1200" b="1" dirty="0" smtClean="0"/>
              <a:t>OK</a:t>
            </a:r>
            <a:r>
              <a:rPr lang="pt-BR" sz="1200" dirty="0" smtClean="0"/>
              <a:t> conforme imagem ao lado</a:t>
            </a:r>
            <a:endParaRPr lang="pt-BR" sz="12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08486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5. </a:t>
            </a:r>
            <a:r>
              <a:rPr lang="pt-BR" sz="1200" dirty="0" smtClean="0"/>
              <a:t>Clique em “</a:t>
            </a:r>
            <a:r>
              <a:rPr lang="pt-BR" sz="1200" b="1" dirty="0" smtClean="0"/>
              <a:t>Cadastro de Intervenientes</a:t>
            </a:r>
            <a:r>
              <a:rPr lang="pt-BR" sz="1200" dirty="0" smtClean="0"/>
              <a:t>” conforme imagem ao lado.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6" y="1490084"/>
            <a:ext cx="4027516" cy="222105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cxnSp>
        <p:nvCxnSpPr>
          <p:cNvPr id="11" name="Conector de Seta Reta 10"/>
          <p:cNvCxnSpPr/>
          <p:nvPr/>
        </p:nvCxnSpPr>
        <p:spPr>
          <a:xfrm flipH="1">
            <a:off x="4302677" y="2951775"/>
            <a:ext cx="3886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7" y="3979918"/>
            <a:ext cx="4024156" cy="211880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24" name="Retângulo Arredondado 23"/>
          <p:cNvSpPr/>
          <p:nvPr/>
        </p:nvSpPr>
        <p:spPr>
          <a:xfrm>
            <a:off x="369770" y="5209654"/>
            <a:ext cx="2030530" cy="37471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  <p:cxnSp>
        <p:nvCxnSpPr>
          <p:cNvPr id="28" name="Conector de Seta Reta 27"/>
          <p:cNvCxnSpPr/>
          <p:nvPr/>
        </p:nvCxnSpPr>
        <p:spPr>
          <a:xfrm flipH="1">
            <a:off x="3647357" y="3485175"/>
            <a:ext cx="3886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54880" y="2204021"/>
            <a:ext cx="402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6. </a:t>
            </a:r>
            <a:r>
              <a:rPr lang="pt-BR" sz="1200" dirty="0" smtClean="0"/>
              <a:t>Clicar em “</a:t>
            </a:r>
            <a:r>
              <a:rPr lang="pt-BR" sz="1200" b="1" dirty="0" smtClean="0"/>
              <a:t>Representação</a:t>
            </a:r>
            <a:r>
              <a:rPr lang="pt-BR" sz="1200" dirty="0" smtClean="0"/>
              <a:t>” em seguida em “</a:t>
            </a:r>
            <a:r>
              <a:rPr lang="pt-BR" sz="1200" b="1" dirty="0" smtClean="0"/>
              <a:t>Representação por Despachante</a:t>
            </a:r>
            <a:r>
              <a:rPr lang="pt-BR" sz="1200" dirty="0" smtClean="0"/>
              <a:t>” e por fim em “</a:t>
            </a:r>
            <a:r>
              <a:rPr lang="pt-BR" sz="1200" b="1" dirty="0" smtClean="0"/>
              <a:t>Incluir</a:t>
            </a:r>
            <a:r>
              <a:rPr lang="pt-BR" sz="1200" dirty="0" smtClean="0"/>
              <a:t>” conforme imagem al lado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99999"/>
            <a:ext cx="402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7. </a:t>
            </a:r>
            <a:r>
              <a:rPr lang="pt-BR" sz="1200" dirty="0" smtClean="0"/>
              <a:t>No campo </a:t>
            </a:r>
            <a:r>
              <a:rPr lang="pt-BR" sz="1200" b="1" dirty="0" smtClean="0"/>
              <a:t>CNPJ/CPF</a:t>
            </a:r>
            <a:r>
              <a:rPr lang="pt-BR" sz="1200" dirty="0" smtClean="0"/>
              <a:t> informar o CNPJ a serem cadastrados os Despachantes (ao avançar para o próximo passo a Razão Social deve aparecer) conforme imagem ao lado.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1" y="1469935"/>
            <a:ext cx="4015992" cy="2114504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13" name="Retângulo Arredondado 12"/>
          <p:cNvSpPr/>
          <p:nvPr/>
        </p:nvSpPr>
        <p:spPr>
          <a:xfrm>
            <a:off x="369770" y="2000250"/>
            <a:ext cx="1418209" cy="44087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70" y="3984215"/>
            <a:ext cx="4015993" cy="211450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16" name="Retângulo Arredondado 15"/>
          <p:cNvSpPr/>
          <p:nvPr/>
        </p:nvSpPr>
        <p:spPr>
          <a:xfrm>
            <a:off x="420570" y="4911265"/>
            <a:ext cx="2138480" cy="23102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9594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10892" y="1541378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8. </a:t>
            </a:r>
            <a:r>
              <a:rPr lang="pt-BR" sz="1200" dirty="0" smtClean="0"/>
              <a:t>Informar os CPF relacionado abaixo e data final como </a:t>
            </a:r>
            <a:r>
              <a:rPr lang="pt-BR" sz="1200" b="1" dirty="0" smtClean="0"/>
              <a:t>31/12/2020 </a:t>
            </a:r>
            <a:r>
              <a:rPr lang="pt-BR" sz="1200" dirty="0" smtClean="0"/>
              <a:t>após clicar em </a:t>
            </a:r>
            <a:r>
              <a:rPr lang="pt-BR" sz="1200" b="1" dirty="0" smtClean="0"/>
              <a:t>Adicionar </a:t>
            </a:r>
            <a:r>
              <a:rPr lang="pt-BR" sz="1200" dirty="0" smtClean="0"/>
              <a:t>(repetir para cada CPF)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992330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9</a:t>
            </a:r>
            <a:r>
              <a:rPr lang="pt-BR" sz="1200" b="1" dirty="0" smtClean="0"/>
              <a:t>. </a:t>
            </a:r>
            <a:r>
              <a:rPr lang="pt-BR" sz="1200" dirty="0" smtClean="0"/>
              <a:t>Estando todos os CPF informados acima relacionados conforme figura ao lado, clicar em </a:t>
            </a:r>
            <a:r>
              <a:rPr lang="pt-BR" sz="1200" b="1" dirty="0" smtClean="0"/>
              <a:t>Salvar</a:t>
            </a:r>
            <a:endParaRPr lang="pt-BR" sz="1200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1" y="1462144"/>
            <a:ext cx="4015993" cy="211450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16" name="Retângulo Arredondado 15"/>
          <p:cNvSpPr/>
          <p:nvPr/>
        </p:nvSpPr>
        <p:spPr>
          <a:xfrm>
            <a:off x="420570" y="2928756"/>
            <a:ext cx="1922580" cy="45579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2508250" y="3480095"/>
            <a:ext cx="3886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  <p:sp>
        <p:nvSpPr>
          <p:cNvPr id="5" name="Retângulo Arredondado 4"/>
          <p:cNvSpPr/>
          <p:nvPr/>
        </p:nvSpPr>
        <p:spPr>
          <a:xfrm>
            <a:off x="4794250" y="2035288"/>
            <a:ext cx="3797300" cy="1357495"/>
          </a:xfrm>
          <a:prstGeom prst="roundRect">
            <a:avLst>
              <a:gd name="adj" fmla="val 5437"/>
            </a:avLst>
          </a:prstGeom>
          <a:solidFill>
            <a:schemeClr val="accent4">
              <a:lumMod val="40000"/>
              <a:lumOff val="60000"/>
            </a:schemeClr>
          </a:solidFill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CPF 	</a:t>
            </a:r>
            <a:r>
              <a:rPr lang="pt-B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DESPACHANTE </a:t>
            </a:r>
            <a:r>
              <a:rPr lang="pt-B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ADUANEIRO</a:t>
            </a:r>
          </a:p>
          <a:p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298.174.608-19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 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Alexandre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Lima Nery</a:t>
            </a:r>
          </a:p>
          <a:p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181.997.738-20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pt-B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Giane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Aparecida Silva</a:t>
            </a:r>
          </a:p>
          <a:p>
            <a:r>
              <a:rPr lang="pt-B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162.380.858-86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    Leonardo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Frazão Pietro</a:t>
            </a:r>
          </a:p>
          <a:p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102.531.538.32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Paulo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César Silvino</a:t>
            </a:r>
          </a:p>
          <a:p>
            <a:r>
              <a:rPr lang="it-IT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151.940.378-05</a:t>
            </a:r>
            <a:r>
              <a:rPr lang="it-IT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</a:t>
            </a:r>
            <a:r>
              <a:rPr lang="it-IT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Paulo </a:t>
            </a:r>
            <a:r>
              <a:rPr lang="it-IT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Roberto Faria </a:t>
            </a:r>
            <a:r>
              <a:rPr lang="it-IT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Bifone</a:t>
            </a:r>
          </a:p>
          <a:p>
            <a:endParaRPr lang="it-IT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pt-BR" sz="9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LEMBRANDO </a:t>
            </a:r>
            <a:r>
              <a:rPr lang="pt-BR" sz="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A VALIDADE DEVE SER COMO </a:t>
            </a:r>
            <a:r>
              <a:rPr lang="pt-BR" sz="9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31/12/2030</a:t>
            </a:r>
            <a:endParaRPr lang="pt-B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4163761"/>
            <a:ext cx="4024160" cy="211880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15" name="Retângulo Arredondado 14"/>
          <p:cNvSpPr/>
          <p:nvPr/>
        </p:nvSpPr>
        <p:spPr>
          <a:xfrm>
            <a:off x="369770" y="5248892"/>
            <a:ext cx="4015993" cy="68708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2508250" y="6101375"/>
            <a:ext cx="3886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1440656" y="3276600"/>
            <a:ext cx="238125" cy="54769"/>
          </a:xfrm>
          <a:prstGeom prst="rect">
            <a:avLst/>
          </a:prstGeom>
          <a:solidFill>
            <a:srgbClr val="E0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  <p:sp>
        <p:nvSpPr>
          <p:cNvPr id="16" name="Retângulo Arredondado 15"/>
          <p:cNvSpPr/>
          <p:nvPr/>
        </p:nvSpPr>
        <p:spPr>
          <a:xfrm>
            <a:off x="420570" y="2928756"/>
            <a:ext cx="1922580" cy="45579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2508250" y="3480095"/>
            <a:ext cx="3886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1" y="1459272"/>
            <a:ext cx="4015993" cy="211450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18" name="Retângulo Arredondado 17"/>
          <p:cNvSpPr/>
          <p:nvPr/>
        </p:nvSpPr>
        <p:spPr>
          <a:xfrm>
            <a:off x="369771" y="2167413"/>
            <a:ext cx="1763829" cy="22018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4755342" y="2285691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10. </a:t>
            </a:r>
            <a:r>
              <a:rPr lang="pt-BR" sz="1200" dirty="0" smtClean="0"/>
              <a:t>A seguinte mensagem será apresentada informando </a:t>
            </a:r>
            <a:r>
              <a:rPr lang="pt-BR" sz="1200" dirty="0"/>
              <a:t>a inclusão “</a:t>
            </a:r>
            <a:r>
              <a:rPr lang="pt-BR" sz="1200" b="1" dirty="0"/>
              <a:t>Despachante(s) cadastrado(s) com </a:t>
            </a:r>
            <a:r>
              <a:rPr lang="pt-BR" sz="1200" b="1" dirty="0" smtClean="0"/>
              <a:t>sucesso”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092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371</Words>
  <Application>Microsoft Office PowerPoint</Application>
  <PresentationFormat>Apresentação na tela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37</cp:revision>
  <dcterms:created xsi:type="dcterms:W3CDTF">2014-12-17T13:33:52Z</dcterms:created>
  <dcterms:modified xsi:type="dcterms:W3CDTF">2020-09-18T12:28:26Z</dcterms:modified>
</cp:coreProperties>
</file>