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2"/>
    <p:sldId id="257" r:id="rId23"/>
    <p:sldId id="258" r:id="rId24"/>
    <p:sldId id="259" r:id="rId25"/>
    <p:sldId id="260" r:id="rId26"/>
    <p:sldId id="261" r:id="rId27"/>
    <p:sldId id="262" r:id="rId28"/>
    <p:sldId id="263" r:id="rId29"/>
    <p:sldId id="264" r:id="rId30"/>
    <p:sldId id="265" r:id="rId31"/>
    <p:sldId id="266" r:id="rId32"/>
    <p:sldId id="267" r:id="rId33"/>
    <p:sldId id="268" r:id="rId34"/>
    <p:sldId id="269" r:id="rId35"/>
    <p:sldId id="270" r:id="rId36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Canva Sans" charset="1" panose="020B0503030501040103"/>
      <p:regular r:id="rId10"/>
    </p:embeddedFont>
    <p:embeddedFont>
      <p:font typeface="Canva Sans Bold" charset="1" panose="020B0803030501040103"/>
      <p:regular r:id="rId11"/>
    </p:embeddedFont>
    <p:embeddedFont>
      <p:font typeface="Canva Sans Italics" charset="1" panose="020B0503030501040103"/>
      <p:regular r:id="rId12"/>
    </p:embeddedFont>
    <p:embeddedFont>
      <p:font typeface="Canva Sans Bold Italics" charset="1" panose="020B0803030501040103"/>
      <p:regular r:id="rId13"/>
    </p:embeddedFont>
    <p:embeddedFont>
      <p:font typeface="Canva Sans Medium" charset="1" panose="020B0603030501040103"/>
      <p:regular r:id="rId14"/>
    </p:embeddedFont>
    <p:embeddedFont>
      <p:font typeface="Canva Sans Medium Italics" charset="1" panose="020B0603030501040103"/>
      <p:regular r:id="rId15"/>
    </p:embeddedFont>
    <p:embeddedFont>
      <p:font typeface="Nunito" charset="1" panose="00000500000000000000"/>
      <p:regular r:id="rId16"/>
    </p:embeddedFont>
    <p:embeddedFont>
      <p:font typeface="Nunito Bold" charset="1" panose="00000800000000000000"/>
      <p:regular r:id="rId17"/>
    </p:embeddedFont>
    <p:embeddedFont>
      <p:font typeface="Nunito Bold Italics" charset="1" panose="00000000000000000000"/>
      <p:regular r:id="rId18"/>
    </p:embeddedFont>
    <p:embeddedFont>
      <p:font typeface="Nunito Light" charset="1" panose="00000400000000000000"/>
      <p:regular r:id="rId19"/>
    </p:embeddedFont>
    <p:embeddedFont>
      <p:font typeface="Nunito Heavy" charset="1" panose="00000000000000000000"/>
      <p:regular r:id="rId20"/>
    </p:embeddedFont>
    <p:embeddedFont>
      <p:font typeface="Nunito Heavy Italics" charset="1" panose="0000000000000000000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slides/slide1.xml" Type="http://schemas.openxmlformats.org/officeDocument/2006/relationships/slide"/><Relationship Id="rId23" Target="slides/slide2.xml" Type="http://schemas.openxmlformats.org/officeDocument/2006/relationships/slide"/><Relationship Id="rId24" Target="slides/slide3.xml" Type="http://schemas.openxmlformats.org/officeDocument/2006/relationships/slide"/><Relationship Id="rId25" Target="slides/slide4.xml" Type="http://schemas.openxmlformats.org/officeDocument/2006/relationships/slide"/><Relationship Id="rId26" Target="slides/slide5.xml" Type="http://schemas.openxmlformats.org/officeDocument/2006/relationships/slide"/><Relationship Id="rId27" Target="slides/slide6.xml" Type="http://schemas.openxmlformats.org/officeDocument/2006/relationships/slide"/><Relationship Id="rId28" Target="slides/slide7.xml" Type="http://schemas.openxmlformats.org/officeDocument/2006/relationships/slide"/><Relationship Id="rId29" Target="slides/slide8.xml" Type="http://schemas.openxmlformats.org/officeDocument/2006/relationships/slide"/><Relationship Id="rId3" Target="viewProps.xml" Type="http://schemas.openxmlformats.org/officeDocument/2006/relationships/viewProps"/><Relationship Id="rId30" Target="slides/slide9.xml" Type="http://schemas.openxmlformats.org/officeDocument/2006/relationships/slide"/><Relationship Id="rId31" Target="slides/slide10.xml" Type="http://schemas.openxmlformats.org/officeDocument/2006/relationships/slide"/><Relationship Id="rId32" Target="slides/slide11.xml" Type="http://schemas.openxmlformats.org/officeDocument/2006/relationships/slide"/><Relationship Id="rId33" Target="slides/slide12.xml" Type="http://schemas.openxmlformats.org/officeDocument/2006/relationships/slide"/><Relationship Id="rId34" Target="slides/slide13.xml" Type="http://schemas.openxmlformats.org/officeDocument/2006/relationships/slide"/><Relationship Id="rId35" Target="slides/slide14.xml" Type="http://schemas.openxmlformats.org/officeDocument/2006/relationships/slide"/><Relationship Id="rId36" Target="slides/slide15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_rels/slide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/Relationships>
</file>

<file path=ppt/slides/_rels/slide1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png" Type="http://schemas.openxmlformats.org/officeDocument/2006/relationships/image"/><Relationship Id="rId4" Target="../media/image1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684732" y="8319211"/>
            <a:ext cx="19974273" cy="1420979"/>
            <a:chOff x="0" y="0"/>
            <a:chExt cx="5260714" cy="3742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260714" cy="374250"/>
            </a:xfrm>
            <a:custGeom>
              <a:avLst/>
              <a:gdLst/>
              <a:ahLst/>
              <a:cxnLst/>
              <a:rect r="r" b="b" t="t" l="l"/>
              <a:pathLst>
                <a:path h="374250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374250"/>
                  </a:lnTo>
                  <a:lnTo>
                    <a:pt x="0" y="374250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668631" y="2933719"/>
            <a:ext cx="14950738" cy="17826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620"/>
              </a:lnSpc>
            </a:pPr>
            <a:r>
              <a:rPr lang="en-US" sz="10443">
                <a:solidFill>
                  <a:srgbClr val="000000"/>
                </a:solidFill>
                <a:latin typeface="Canva Sans Bold"/>
              </a:rPr>
              <a:t>CONTROLE CLÁSSICO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190453" y="5425609"/>
            <a:ext cx="9907094" cy="20985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4"/>
              </a:lnSpc>
            </a:pPr>
            <a:r>
              <a:rPr lang="en-US" sz="4002">
                <a:solidFill>
                  <a:srgbClr val="000000"/>
                </a:solidFill>
                <a:latin typeface="Canva Sans Bold"/>
              </a:rPr>
              <a:t>C213</a:t>
            </a:r>
          </a:p>
          <a:p>
            <a:pPr algn="ctr">
              <a:lnSpc>
                <a:spcPts val="5604"/>
              </a:lnSpc>
            </a:pPr>
            <a:r>
              <a:rPr lang="en-US" sz="4002">
                <a:solidFill>
                  <a:srgbClr val="000000"/>
                </a:solidFill>
                <a:latin typeface="Canva Sans Bold"/>
              </a:rPr>
              <a:t>Diego Anestor Coutinho</a:t>
            </a:r>
          </a:p>
          <a:p>
            <a:pPr algn="ctr">
              <a:lnSpc>
                <a:spcPts val="5604"/>
              </a:lnSpc>
            </a:pPr>
            <a:r>
              <a:rPr lang="en-US" sz="4002">
                <a:solidFill>
                  <a:srgbClr val="000000"/>
                </a:solidFill>
                <a:latin typeface="Canva Sans Bold"/>
              </a:rPr>
              <a:t>Paulo Henrique Lopes Júnior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1063254" y="8743950"/>
            <a:ext cx="6937451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</a:rPr>
              <a:t>Instituto Nacional de Telecomunicações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687785"/>
            <a:ext cx="13673984" cy="7570515"/>
          </a:xfrm>
          <a:custGeom>
            <a:avLst/>
            <a:gdLst/>
            <a:ahLst/>
            <a:cxnLst/>
            <a:rect r="r" b="b" t="t" l="l"/>
            <a:pathLst>
              <a:path h="7570515" w="13673984">
                <a:moveTo>
                  <a:pt x="0" y="0"/>
                </a:moveTo>
                <a:lnTo>
                  <a:pt x="13673984" y="0"/>
                </a:lnTo>
                <a:lnTo>
                  <a:pt x="13673984" y="7570515"/>
                </a:lnTo>
                <a:lnTo>
                  <a:pt x="0" y="757051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811530"/>
            <a:ext cx="7098010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Canva Sans Bold"/>
              </a:rPr>
              <a:t>Comparativo: Ziegler–Nichols x Cohen e COON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75236" y="1730447"/>
            <a:ext cx="7452495" cy="4126027"/>
          </a:xfrm>
          <a:custGeom>
            <a:avLst/>
            <a:gdLst/>
            <a:ahLst/>
            <a:cxnLst/>
            <a:rect r="r" b="b" t="t" l="l"/>
            <a:pathLst>
              <a:path h="4126027" w="7452495">
                <a:moveTo>
                  <a:pt x="0" y="0"/>
                </a:moveTo>
                <a:lnTo>
                  <a:pt x="7452494" y="0"/>
                </a:lnTo>
                <a:lnTo>
                  <a:pt x="7452494" y="4126027"/>
                </a:lnTo>
                <a:lnTo>
                  <a:pt x="0" y="412602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811530"/>
            <a:ext cx="7098010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Canva Sans Bold"/>
              </a:rPr>
              <a:t>Comparativo: Ziegler–Nichols x Cohen e COON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6322001"/>
            <a:ext cx="14998061" cy="3181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nva Sans"/>
              </a:rPr>
              <a:t>Podemos observar que, em ambos os cenários, o erro diminui ao longo do tempo, chegando a zero a partir dos 40 segundos.</a:t>
            </a:r>
          </a:p>
          <a:p>
            <a:pPr algn="just">
              <a:lnSpc>
                <a:spcPts val="4200"/>
              </a:lnSpc>
            </a:pPr>
          </a:p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nva Sans"/>
              </a:rPr>
              <a:t>Nesse caso, apesar de ter o maior erro, o método Cohen e Coon é o mais indicado, pois foi desenvolvido para lidar com processos que possuem atrasos maiores (Teta/tau &gt; 0.3)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2699527"/>
            <a:ext cx="11846559" cy="6558773"/>
          </a:xfrm>
          <a:custGeom>
            <a:avLst/>
            <a:gdLst/>
            <a:ahLst/>
            <a:cxnLst/>
            <a:rect r="r" b="b" t="t" l="l"/>
            <a:pathLst>
              <a:path h="6558773" w="11846559">
                <a:moveTo>
                  <a:pt x="0" y="0"/>
                </a:moveTo>
                <a:lnTo>
                  <a:pt x="11846559" y="0"/>
                </a:lnTo>
                <a:lnTo>
                  <a:pt x="11846559" y="6558773"/>
                </a:lnTo>
                <a:lnTo>
                  <a:pt x="0" y="655877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811530"/>
            <a:ext cx="608695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Canva Sans Bold"/>
              </a:rPr>
              <a:t>Comparativo: Cohen e Coon - ajuste fino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1651893"/>
            <a:ext cx="14794603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nva Sans"/>
              </a:rPr>
              <a:t>Realizando um ajuste fino nos parâmetros kp, ti e td, para o método Cohen e Coon: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3140234" y="3016543"/>
            <a:ext cx="1721545" cy="21269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25"/>
              </a:lnSpc>
            </a:pPr>
            <a:r>
              <a:rPr lang="en-US" sz="3018">
                <a:solidFill>
                  <a:srgbClr val="000000"/>
                </a:solidFill>
                <a:latin typeface="Canva Sans"/>
              </a:rPr>
              <a:t>kp = 0.6</a:t>
            </a:r>
          </a:p>
          <a:p>
            <a:pPr>
              <a:lnSpc>
                <a:spcPts val="4225"/>
              </a:lnSpc>
            </a:pPr>
            <a:r>
              <a:rPr lang="en-US" sz="3018">
                <a:solidFill>
                  <a:srgbClr val="000000"/>
                </a:solidFill>
                <a:latin typeface="Canva Sans"/>
              </a:rPr>
              <a:t>ti = 7</a:t>
            </a:r>
          </a:p>
          <a:p>
            <a:pPr>
              <a:lnSpc>
                <a:spcPts val="4225"/>
              </a:lnSpc>
            </a:pPr>
            <a:r>
              <a:rPr lang="en-US" sz="3018">
                <a:solidFill>
                  <a:srgbClr val="000000"/>
                </a:solidFill>
                <a:latin typeface="Canva Sans"/>
              </a:rPr>
              <a:t>td = 1.137</a:t>
            </a:r>
          </a:p>
          <a:p>
            <a:pPr>
              <a:lnSpc>
                <a:spcPts val="4225"/>
              </a:lnSpc>
            </a:p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2699527"/>
            <a:ext cx="11846559" cy="6558773"/>
          </a:xfrm>
          <a:custGeom>
            <a:avLst/>
            <a:gdLst/>
            <a:ahLst/>
            <a:cxnLst/>
            <a:rect r="r" b="b" t="t" l="l"/>
            <a:pathLst>
              <a:path h="6558773" w="11846559">
                <a:moveTo>
                  <a:pt x="0" y="0"/>
                </a:moveTo>
                <a:lnTo>
                  <a:pt x="11846559" y="0"/>
                </a:lnTo>
                <a:lnTo>
                  <a:pt x="11846559" y="6558773"/>
                </a:lnTo>
                <a:lnTo>
                  <a:pt x="0" y="655877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811530"/>
            <a:ext cx="7098010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Canva Sans Bold"/>
              </a:rPr>
              <a:t>Comparativo: Ziegler–Nichols x Cohen e COON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1729080"/>
            <a:ext cx="6261687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Comparativo com ajuste fino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24991" y="1583827"/>
            <a:ext cx="15014613" cy="7674473"/>
          </a:xfrm>
          <a:custGeom>
            <a:avLst/>
            <a:gdLst/>
            <a:ahLst/>
            <a:cxnLst/>
            <a:rect r="r" b="b" t="t" l="l"/>
            <a:pathLst>
              <a:path h="7674473" w="15014613">
                <a:moveTo>
                  <a:pt x="0" y="0"/>
                </a:moveTo>
                <a:lnTo>
                  <a:pt x="15014613" y="0"/>
                </a:lnTo>
                <a:lnTo>
                  <a:pt x="15014613" y="7674473"/>
                </a:lnTo>
                <a:lnTo>
                  <a:pt x="0" y="767447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811530"/>
            <a:ext cx="7098010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Canva Sans Bold"/>
              </a:rPr>
              <a:t>Comparativo: Ziegler–Nichols x Cohen e COON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741080"/>
            <a:ext cx="14826041" cy="7517220"/>
          </a:xfrm>
          <a:custGeom>
            <a:avLst/>
            <a:gdLst/>
            <a:ahLst/>
            <a:cxnLst/>
            <a:rect r="r" b="b" t="t" l="l"/>
            <a:pathLst>
              <a:path h="7517220" w="14826041">
                <a:moveTo>
                  <a:pt x="0" y="0"/>
                </a:moveTo>
                <a:lnTo>
                  <a:pt x="14826041" y="0"/>
                </a:lnTo>
                <a:lnTo>
                  <a:pt x="14826041" y="7517220"/>
                </a:lnTo>
                <a:lnTo>
                  <a:pt x="0" y="751722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811530"/>
            <a:ext cx="7098010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Canva Sans Bold"/>
              </a:rPr>
              <a:t>Comparativo: Ziegler–Nichols x Cohen e COON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391857"/>
            <a:ext cx="14605933" cy="8005456"/>
          </a:xfrm>
          <a:custGeom>
            <a:avLst/>
            <a:gdLst/>
            <a:ahLst/>
            <a:cxnLst/>
            <a:rect r="r" b="b" t="t" l="l"/>
            <a:pathLst>
              <a:path h="8005456" w="14605933">
                <a:moveTo>
                  <a:pt x="0" y="0"/>
                </a:moveTo>
                <a:lnTo>
                  <a:pt x="14605933" y="0"/>
                </a:lnTo>
                <a:lnTo>
                  <a:pt x="14605933" y="8005457"/>
                </a:lnTo>
                <a:lnTo>
                  <a:pt x="0" y="800545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811530"/>
            <a:ext cx="8083600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Canva Sans Bold"/>
              </a:rPr>
              <a:t>Saída da função de transferência x resultado esperado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21987" y="3364757"/>
            <a:ext cx="12068165" cy="6222811"/>
          </a:xfrm>
          <a:custGeom>
            <a:avLst/>
            <a:gdLst/>
            <a:ahLst/>
            <a:cxnLst/>
            <a:rect r="r" b="b" t="t" l="l"/>
            <a:pathLst>
              <a:path h="6222811" w="12068165">
                <a:moveTo>
                  <a:pt x="0" y="0"/>
                </a:moveTo>
                <a:lnTo>
                  <a:pt x="12068166" y="0"/>
                </a:lnTo>
                <a:lnTo>
                  <a:pt x="12068166" y="6222811"/>
                </a:lnTo>
                <a:lnTo>
                  <a:pt x="0" y="622281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2201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921987" y="811530"/>
            <a:ext cx="3610868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Canva Sans Bold"/>
              </a:rPr>
              <a:t>Cálculo de K, Teta e Tau: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21987" y="1802852"/>
            <a:ext cx="14356121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Utilizando o método de Smith, os parâmetros K, teta e Tau foram calculados através das equações abaixo: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434036" y="3801984"/>
            <a:ext cx="5111586" cy="4276752"/>
          </a:xfrm>
          <a:custGeom>
            <a:avLst/>
            <a:gdLst/>
            <a:ahLst/>
            <a:cxnLst/>
            <a:rect r="r" b="b" t="t" l="l"/>
            <a:pathLst>
              <a:path h="4276752" w="5111586">
                <a:moveTo>
                  <a:pt x="0" y="0"/>
                </a:moveTo>
                <a:lnTo>
                  <a:pt x="5111586" y="0"/>
                </a:lnTo>
                <a:lnTo>
                  <a:pt x="5111586" y="4276752"/>
                </a:lnTo>
                <a:lnTo>
                  <a:pt x="0" y="427675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3814" t="-20263" r="-21977" b="-20263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2622420"/>
            <a:ext cx="4910933" cy="6635880"/>
          </a:xfrm>
          <a:custGeom>
            <a:avLst/>
            <a:gdLst/>
            <a:ahLst/>
            <a:cxnLst/>
            <a:rect r="r" b="b" t="t" l="l"/>
            <a:pathLst>
              <a:path h="6635880" w="4910933">
                <a:moveTo>
                  <a:pt x="0" y="0"/>
                </a:moveTo>
                <a:lnTo>
                  <a:pt x="4910933" y="0"/>
                </a:lnTo>
                <a:lnTo>
                  <a:pt x="4910933" y="6635880"/>
                </a:lnTo>
                <a:lnTo>
                  <a:pt x="0" y="663588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9450" t="-7793" r="-11764" b="-6081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921987" y="811530"/>
            <a:ext cx="3610868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Canva Sans Bold"/>
              </a:rPr>
              <a:t>Cálculo de K, Teta e Tau: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21987" y="1427214"/>
            <a:ext cx="13024097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nva Sans"/>
              </a:rPr>
              <a:t>Obtivemos os valores para o cálculo dos parâmetros através da função de transferência que nos foi fornecida: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4238007" y="4868113"/>
            <a:ext cx="2169319" cy="1780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Tau = 7.95 </a:t>
            </a:r>
          </a:p>
          <a:p>
            <a:pPr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Teta = 3 </a:t>
            </a:r>
          </a:p>
          <a:p>
            <a:pPr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K = 4.0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03359" y="2745612"/>
            <a:ext cx="11870475" cy="6512688"/>
          </a:xfrm>
          <a:custGeom>
            <a:avLst/>
            <a:gdLst/>
            <a:ahLst/>
            <a:cxnLst/>
            <a:rect r="r" b="b" t="t" l="l"/>
            <a:pathLst>
              <a:path h="6512688" w="11870475">
                <a:moveTo>
                  <a:pt x="0" y="0"/>
                </a:moveTo>
                <a:lnTo>
                  <a:pt x="11870475" y="0"/>
                </a:lnTo>
                <a:lnTo>
                  <a:pt x="11870475" y="6512688"/>
                </a:lnTo>
                <a:lnTo>
                  <a:pt x="0" y="65126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533571" y="811530"/>
            <a:ext cx="6329362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Canva Sans Bold"/>
              </a:rPr>
              <a:t>Saída da função de transferência estimada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533571" y="1462792"/>
            <a:ext cx="1230213" cy="9896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674"/>
              </a:lnSpc>
            </a:pPr>
            <a:r>
              <a:rPr lang="en-US" sz="1910">
                <a:solidFill>
                  <a:srgbClr val="000000"/>
                </a:solidFill>
                <a:latin typeface="Canva Sans Bold"/>
              </a:rPr>
              <a:t>Tau = 7.95 </a:t>
            </a:r>
          </a:p>
          <a:p>
            <a:pPr>
              <a:lnSpc>
                <a:spcPts val="2674"/>
              </a:lnSpc>
            </a:pPr>
            <a:r>
              <a:rPr lang="en-US" sz="1910">
                <a:solidFill>
                  <a:srgbClr val="000000"/>
                </a:solidFill>
                <a:latin typeface="Canva Sans Bold"/>
              </a:rPr>
              <a:t>Teta = 3 </a:t>
            </a:r>
          </a:p>
          <a:p>
            <a:pPr>
              <a:lnSpc>
                <a:spcPts val="2674"/>
              </a:lnSpc>
            </a:pPr>
            <a:r>
              <a:rPr lang="en-US" sz="1910">
                <a:solidFill>
                  <a:srgbClr val="000000"/>
                </a:solidFill>
                <a:latin typeface="Canva Sans Bold"/>
              </a:rPr>
              <a:t>K = 4.0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467952"/>
            <a:ext cx="14199227" cy="7790348"/>
          </a:xfrm>
          <a:custGeom>
            <a:avLst/>
            <a:gdLst/>
            <a:ahLst/>
            <a:cxnLst/>
            <a:rect r="r" b="b" t="t" l="l"/>
            <a:pathLst>
              <a:path h="7790348" w="14199227">
                <a:moveTo>
                  <a:pt x="0" y="0"/>
                </a:moveTo>
                <a:lnTo>
                  <a:pt x="14199227" y="0"/>
                </a:lnTo>
                <a:lnTo>
                  <a:pt x="14199227" y="7790348"/>
                </a:lnTo>
                <a:lnTo>
                  <a:pt x="0" y="77903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811530"/>
            <a:ext cx="6696798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Canva Sans Bold"/>
              </a:rPr>
              <a:t>Relação entre respostas: original x estimada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702881"/>
            <a:ext cx="13826278" cy="7555419"/>
          </a:xfrm>
          <a:custGeom>
            <a:avLst/>
            <a:gdLst/>
            <a:ahLst/>
            <a:cxnLst/>
            <a:rect r="r" b="b" t="t" l="l"/>
            <a:pathLst>
              <a:path h="7555419" w="13826278">
                <a:moveTo>
                  <a:pt x="0" y="0"/>
                </a:moveTo>
                <a:lnTo>
                  <a:pt x="13826278" y="0"/>
                </a:lnTo>
                <a:lnTo>
                  <a:pt x="13826278" y="7555419"/>
                </a:lnTo>
                <a:lnTo>
                  <a:pt x="0" y="755541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811530"/>
            <a:ext cx="8991731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Canva Sans Bold"/>
              </a:rPr>
              <a:t>Realimentação da função de transferência (malha fechada)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951350"/>
            <a:ext cx="8297953" cy="4552638"/>
          </a:xfrm>
          <a:custGeom>
            <a:avLst/>
            <a:gdLst/>
            <a:ahLst/>
            <a:cxnLst/>
            <a:rect r="r" b="b" t="t" l="l"/>
            <a:pathLst>
              <a:path h="4552638" w="8297953">
                <a:moveTo>
                  <a:pt x="0" y="0"/>
                </a:moveTo>
                <a:lnTo>
                  <a:pt x="8297953" y="0"/>
                </a:lnTo>
                <a:lnTo>
                  <a:pt x="8297953" y="4552638"/>
                </a:lnTo>
                <a:lnTo>
                  <a:pt x="0" y="45526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811530"/>
            <a:ext cx="12281671" cy="815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Canva Sans Bold"/>
              </a:rPr>
              <a:t>Comparativo entre os resultados da função de transferecia em malha aberta e malha fechada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7075731"/>
            <a:ext cx="14300086" cy="8153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60"/>
              </a:lnSpc>
            </a:pPr>
            <a:r>
              <a:rPr lang="en-US" sz="2400">
                <a:solidFill>
                  <a:srgbClr val="000000"/>
                </a:solidFill>
                <a:latin typeface="Canva Sans"/>
              </a:rPr>
              <a:t>Percebemos que, a função de transferência em malha fechada se aproxima do valor desejado. Entretanto, há um limite para essa aproximação, de modo que o erro nunca é 0.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8319427"/>
            <a:ext cx="14300086" cy="3962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60"/>
              </a:lnSpc>
            </a:pPr>
            <a:r>
              <a:rPr lang="en-US" sz="2400">
                <a:solidFill>
                  <a:srgbClr val="000000"/>
                </a:solidFill>
                <a:latin typeface="Canva Sans"/>
              </a:rPr>
              <a:t>Dessa maneira, para minimizar o erro, é necessário utilizar um controlador PID.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5205269"/>
            <a:ext cx="7320648" cy="4053031"/>
          </a:xfrm>
          <a:custGeom>
            <a:avLst/>
            <a:gdLst/>
            <a:ahLst/>
            <a:cxnLst/>
            <a:rect r="r" b="b" t="t" l="l"/>
            <a:pathLst>
              <a:path h="4053031" w="7320648">
                <a:moveTo>
                  <a:pt x="0" y="0"/>
                </a:moveTo>
                <a:lnTo>
                  <a:pt x="7320648" y="0"/>
                </a:lnTo>
                <a:lnTo>
                  <a:pt x="7320648" y="4053031"/>
                </a:lnTo>
                <a:lnTo>
                  <a:pt x="0" y="405303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789781" y="6124787"/>
            <a:ext cx="5469519" cy="3133513"/>
          </a:xfrm>
          <a:custGeom>
            <a:avLst/>
            <a:gdLst/>
            <a:ahLst/>
            <a:cxnLst/>
            <a:rect r="r" b="b" t="t" l="l"/>
            <a:pathLst>
              <a:path h="3133513" w="5469519">
                <a:moveTo>
                  <a:pt x="0" y="0"/>
                </a:moveTo>
                <a:lnTo>
                  <a:pt x="5469519" y="0"/>
                </a:lnTo>
                <a:lnTo>
                  <a:pt x="5469519" y="3133513"/>
                </a:lnTo>
                <a:lnTo>
                  <a:pt x="0" y="313351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789781" y="3541028"/>
            <a:ext cx="3427787" cy="2583759"/>
          </a:xfrm>
          <a:custGeom>
            <a:avLst/>
            <a:gdLst/>
            <a:ahLst/>
            <a:cxnLst/>
            <a:rect r="r" b="b" t="t" l="l"/>
            <a:pathLst>
              <a:path h="2583759" w="3427787">
                <a:moveTo>
                  <a:pt x="0" y="0"/>
                </a:moveTo>
                <a:lnTo>
                  <a:pt x="3427788" y="0"/>
                </a:lnTo>
                <a:lnTo>
                  <a:pt x="3427788" y="2583759"/>
                </a:lnTo>
                <a:lnTo>
                  <a:pt x="0" y="258375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811530"/>
            <a:ext cx="7098010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Canva Sans Bold"/>
              </a:rPr>
              <a:t>Comparativo: Ziegler–Nichols x Cohen e COON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1651893"/>
            <a:ext cx="11659976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nva Sans"/>
              </a:rPr>
              <a:t>Utilizando os métodos de controle PID, Ziegler Nichols e Cohen e Coon, obtivemos os seguintes parâmetros de controle: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3089219"/>
            <a:ext cx="2864048" cy="20400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108"/>
              </a:lnSpc>
            </a:pPr>
            <a:r>
              <a:rPr lang="en-US" sz="2934">
                <a:solidFill>
                  <a:srgbClr val="000000"/>
                </a:solidFill>
                <a:latin typeface="Canva Sans Bold"/>
              </a:rPr>
              <a:t>Ziegler-Nichols:</a:t>
            </a:r>
          </a:p>
          <a:p>
            <a:pPr algn="just">
              <a:lnSpc>
                <a:spcPts val="4108"/>
              </a:lnSpc>
            </a:pPr>
            <a:r>
              <a:rPr lang="en-US" sz="2934">
                <a:solidFill>
                  <a:srgbClr val="000000"/>
                </a:solidFill>
                <a:latin typeface="Canva Sans"/>
              </a:rPr>
              <a:t>Kp: 0.75</a:t>
            </a:r>
          </a:p>
          <a:p>
            <a:pPr algn="just">
              <a:lnSpc>
                <a:spcPts val="4108"/>
              </a:lnSpc>
            </a:pPr>
            <a:r>
              <a:rPr lang="en-US" sz="2934">
                <a:solidFill>
                  <a:srgbClr val="000000"/>
                </a:solidFill>
                <a:latin typeface="Canva Sans"/>
              </a:rPr>
              <a:t>Ti: 6.6</a:t>
            </a:r>
          </a:p>
          <a:p>
            <a:pPr algn="just">
              <a:lnSpc>
                <a:spcPts val="4108"/>
              </a:lnSpc>
            </a:pPr>
            <a:r>
              <a:rPr lang="en-US" sz="2934">
                <a:solidFill>
                  <a:srgbClr val="000000"/>
                </a:solidFill>
                <a:latin typeface="Canva Sans"/>
              </a:rPr>
              <a:t>Td: 1.65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835160" y="3089219"/>
            <a:ext cx="2640955" cy="20400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108"/>
              </a:lnSpc>
            </a:pPr>
            <a:r>
              <a:rPr lang="en-US" sz="2934">
                <a:solidFill>
                  <a:srgbClr val="000000"/>
                </a:solidFill>
                <a:latin typeface="Canva Sans Bold"/>
              </a:rPr>
              <a:t>Cohen e Coon:</a:t>
            </a:r>
          </a:p>
          <a:p>
            <a:pPr algn="just">
              <a:lnSpc>
                <a:spcPts val="4108"/>
              </a:lnSpc>
            </a:pPr>
            <a:r>
              <a:rPr lang="en-US" sz="2934">
                <a:solidFill>
                  <a:srgbClr val="000000"/>
                </a:solidFill>
                <a:latin typeface="Canva Sans"/>
              </a:rPr>
              <a:t>Kp: 0.9</a:t>
            </a:r>
          </a:p>
          <a:p>
            <a:pPr algn="just">
              <a:lnSpc>
                <a:spcPts val="4108"/>
              </a:lnSpc>
            </a:pPr>
            <a:r>
              <a:rPr lang="en-US" sz="2934">
                <a:solidFill>
                  <a:srgbClr val="000000"/>
                </a:solidFill>
                <a:latin typeface="Canva Sans"/>
              </a:rPr>
              <a:t>Ti: 7.12</a:t>
            </a:r>
          </a:p>
          <a:p>
            <a:pPr algn="just">
              <a:lnSpc>
                <a:spcPts val="4108"/>
              </a:lnSpc>
            </a:pPr>
            <a:r>
              <a:rPr lang="en-US" sz="2934">
                <a:solidFill>
                  <a:srgbClr val="000000"/>
                </a:solidFill>
                <a:latin typeface="Canva Sans"/>
              </a:rPr>
              <a:t>Td: 1.137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DAFxWWQIgIk</dc:identifier>
  <dcterms:modified xsi:type="dcterms:W3CDTF">2011-08-01T06:04:30Z</dcterms:modified>
  <cp:revision>1</cp:revision>
  <dc:title>Controle CLássico</dc:title>
</cp:coreProperties>
</file>