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21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2B0C87-4785-4B42-9A7C-C64068611F2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FB8FC28-F760-4428-A43C-B7FCB00B0A0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75AFB04-F4D0-4FF5-890E-A81FB8CD38F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C54C1C4-CB72-4076-B524-9115EA2E40D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E3512F-8821-435F-9EDC-84062C263D6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7F4E22-A5DB-4822-99DF-DC68CCC2754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2DA448C-9888-4CB7-A93A-BD2E7F2CFC9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CA66B8-8259-4A5E-9758-7F7A31B353A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08AB40-38A3-4FD7-B6B3-4606234CB02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7A5489C-094B-4A93-8C15-D2F46EF964F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0F2564-FA6E-492A-8E3E-25A68D03CC5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A73043-18F1-4E98-80CE-4BA7BC3590D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F7A9FA7-ADC3-4387-994E-58C36FE78307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A817892-36B7-4D9D-A515-D62788E81C96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0DE46A9-3203-4AC1-A628-3F43BEE0279D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B386B39-2330-4BF2-B994-F7B742CDFFC4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43B8870-176A-4105-ADD3-F965C49E4C65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653189B-B2B9-4ECF-B9BF-581EEB05845C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DDC9ABC-D074-4B93-86D3-CA4C40DF5F46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C9BCB65-4FA3-4BB2-8DF5-0BEE4104141E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23DE229-4792-4D5D-8194-984581C05484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0F18F7A-8DAD-4A2F-9C4C-CD92BF84AC96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0925976-14BF-419A-A1ED-8CFD761731B0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1215414-4F76-4A5B-90D0-E97F6C54953B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3400" y="11880"/>
            <a:ext cx="9138960" cy="514332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56680" y="2531520"/>
            <a:ext cx="4934160" cy="153288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/>
          <p:nvPr/>
        </p:nvSpPr>
        <p:spPr>
          <a:xfrm>
            <a:off x="451080" y="1270440"/>
            <a:ext cx="298836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8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Firewall Humano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87320" y="1693080"/>
            <a:ext cx="298836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Estratégia de defesa cibernética 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: Cantos Arredondados 10"/>
          <p:cNvSpPr/>
          <p:nvPr/>
        </p:nvSpPr>
        <p:spPr>
          <a:xfrm>
            <a:off x="555480" y="499680"/>
            <a:ext cx="3781440" cy="4459320"/>
          </a:xfrm>
          <a:prstGeom prst="roundRect">
            <a:avLst>
              <a:gd name="adj" fmla="val 1638"/>
            </a:avLst>
          </a:prstGeom>
          <a:noFill/>
          <a:ln w="19050">
            <a:solidFill>
              <a:srgbClr val="ffffff"/>
            </a:solidFill>
            <a:prstDash val="dash"/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 flipV="1">
            <a:off x="69840" y="335520"/>
            <a:ext cx="44438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c9211e"/>
                </a:solidFill>
                <a:latin typeface="Courier New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69840" y="93600"/>
            <a:ext cx="298836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Whoami...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4702320" y="669600"/>
            <a:ext cx="225648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[+] Paulo Sena fora dos computadores...</a:t>
            </a:r>
            <a:br>
              <a:rPr sz="1200"/>
            </a:br>
            <a:br>
              <a:rPr sz="1200"/>
            </a:b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Projeto atleta... 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Retângulo: Cantos Arredondados 5"/>
          <p:cNvSpPr/>
          <p:nvPr/>
        </p:nvSpPr>
        <p:spPr>
          <a:xfrm>
            <a:off x="4705200" y="513360"/>
            <a:ext cx="3781440" cy="4459320"/>
          </a:xfrm>
          <a:prstGeom prst="roundRect">
            <a:avLst>
              <a:gd name="adj" fmla="val 1638"/>
            </a:avLst>
          </a:prstGeom>
          <a:noFill/>
          <a:ln w="19050">
            <a:solidFill>
              <a:srgbClr val="ffffff"/>
            </a:solidFill>
            <a:prstDash val="dash"/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623520" y="540000"/>
            <a:ext cx="36126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[+] Paulo Sena  (S3N4)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[+] Analista de Cibersegurança (foco em blue team)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200"/>
            </a:b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[+] há mais de 10 anos na área de tecnologia.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[+] Grad. Em Segurança da Informação e pos-graduado em Segurança Defensiva e Operações de Blue team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[+] Instagram:@paulosenasec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[+] Linkedin: @paulomartinsdesena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[+] E-mail: paulomartinsdesena@gmail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536840" y="3383640"/>
            <a:ext cx="1579680" cy="15253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solidFill>
              <a:srgbClr val="ffffff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4933080" y="3470040"/>
            <a:ext cx="1354680" cy="136404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solidFill>
              <a:srgbClr val="ffffff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5775480" y="2104560"/>
            <a:ext cx="1354680" cy="13640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solidFill>
              <a:srgbClr val="ffffff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6788880" y="739080"/>
            <a:ext cx="1354680" cy="1364040"/>
          </a:xfrm>
          <a:prstGeom prst="ellipse">
            <a:avLst/>
          </a:prstGeom>
          <a:blipFill rotWithShape="0">
            <a:blip r:embed="rId4"/>
            <a:srcRect/>
            <a:stretch/>
          </a:blipFill>
          <a:ln w="0">
            <a:solidFill>
              <a:srgbClr val="ffffff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6543720" y="3468600"/>
            <a:ext cx="1354680" cy="1364040"/>
          </a:xfrm>
          <a:prstGeom prst="ellipse">
            <a:avLst/>
          </a:prstGeom>
          <a:blipFill rotWithShape="0">
            <a:blip r:embed="rId5"/>
            <a:srcRect/>
            <a:stretch/>
          </a:blipFill>
          <a:ln w="0">
            <a:solidFill>
              <a:srgbClr val="ffffff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transition spd="slow"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 flipV="1">
            <a:off x="69840" y="335520"/>
            <a:ext cx="44438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c9211e"/>
                </a:solidFill>
                <a:latin typeface="Courier New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6435000" y="91440"/>
            <a:ext cx="18918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Firewall Humano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6654960" y="372600"/>
            <a:ext cx="2355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Estratégia de defesa cibernética 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 rot="21571800">
            <a:off x="280440" y="792360"/>
            <a:ext cx="4655880" cy="146916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 rot="21304800">
            <a:off x="126000" y="2118240"/>
            <a:ext cx="4532040" cy="161928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 rot="21596400">
            <a:off x="324000" y="3745080"/>
            <a:ext cx="7058160" cy="110376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4614840" y="2330640"/>
            <a:ext cx="3998880" cy="54972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5"/>
          <a:stretch/>
        </p:blipFill>
        <p:spPr>
          <a:xfrm>
            <a:off x="4142520" y="2863080"/>
            <a:ext cx="4879800" cy="5742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6"/>
          <a:stretch/>
        </p:blipFill>
        <p:spPr>
          <a:xfrm>
            <a:off x="6750720" y="689040"/>
            <a:ext cx="2170440" cy="674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 flipV="1">
            <a:off x="69840" y="335520"/>
            <a:ext cx="44438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c9211e"/>
                </a:solidFill>
                <a:latin typeface="Courier New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6435000" y="91440"/>
            <a:ext cx="18918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Firewall Humano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654960" y="372600"/>
            <a:ext cx="2355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Estratégia de defesa cibernética 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0880" y="1475280"/>
            <a:ext cx="9142560" cy="343944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750720" y="689040"/>
            <a:ext cx="2170440" cy="674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 flipV="1">
            <a:off x="69840" y="335520"/>
            <a:ext cx="44438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c9211e"/>
                </a:solidFill>
                <a:latin typeface="Courier New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383360" y="4279320"/>
            <a:ext cx="482688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Somente a tecnologia não pode nos manter seguros!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435000" y="91800"/>
            <a:ext cx="18918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Firewall Humano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54960" y="372960"/>
            <a:ext cx="2355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Estratégia de defesa cibernética 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57040" y="1930320"/>
            <a:ext cx="2355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1.  Pessoas</a:t>
            </a:r>
            <a:br>
              <a:rPr sz="1600"/>
            </a:br>
            <a:r>
              <a:rPr b="0" lang="pt-BR" sz="16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2. Processos</a:t>
            </a:r>
            <a:br>
              <a:rPr sz="1600"/>
            </a:br>
            <a:r>
              <a:rPr b="0" lang="pt-BR" sz="16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3. Tecnologia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22440" y="1465560"/>
            <a:ext cx="3759480" cy="375948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5536080" y="2027160"/>
            <a:ext cx="2280600" cy="2120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solidFill>
              <a:srgbClr val="ffffff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166680" y="898920"/>
            <a:ext cx="6486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Sim! Quando estamos falando em Segurança da Informação e Controles, basicamente estamos falando em três princípios: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6750720" y="689040"/>
            <a:ext cx="2170440" cy="674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 flipV="1">
            <a:off x="69840" y="335520"/>
            <a:ext cx="44438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c9211e"/>
                </a:solidFill>
                <a:latin typeface="Courier New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87120" y="2885760"/>
            <a:ext cx="4265640" cy="132516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139680" y="2220480"/>
            <a:ext cx="298836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8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Firewall Humano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35000" y="91440"/>
            <a:ext cx="18918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Firewall Humano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54960" y="372600"/>
            <a:ext cx="2355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Estratégia de defesa cibernética 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70640" y="1330920"/>
            <a:ext cx="80053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Os colaboradores são a primeira linha de defesa da organização !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432040" y="2244240"/>
            <a:ext cx="3083760" cy="24152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204480" y="4659840"/>
            <a:ext cx="853488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ffffff"/>
                </a:solidFill>
                <a:latin typeface="Courier New"/>
                <a:ea typeface="Courier New"/>
              </a:rPr>
              <a:t>“</a:t>
            </a:r>
            <a:r>
              <a:rPr b="1" lang="pt-BR" sz="1500" spc="-1" strike="noStrike">
                <a:solidFill>
                  <a:srgbClr val="ffffff"/>
                </a:solidFill>
                <a:latin typeface="Courier New"/>
                <a:ea typeface="Courier New"/>
              </a:rPr>
              <a:t>Qualquer tecnologia que ignore a natureza humana,falhará”</a:t>
            </a:r>
            <a:r>
              <a:rPr b="1" lang="pt-BR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6750720" y="689040"/>
            <a:ext cx="2170440" cy="674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 flipV="1">
            <a:off x="69840" y="335520"/>
            <a:ext cx="44438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c9211e"/>
                </a:solidFill>
                <a:latin typeface="Courier New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6435000" y="91800"/>
            <a:ext cx="18918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Firewall Humano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6654960" y="372960"/>
            <a:ext cx="2355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Estratégia de defesa cibernética 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242280" y="1653480"/>
            <a:ext cx="6486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Aliado ou Inimigo?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78560" y="1181880"/>
            <a:ext cx="65754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Colaboradores conscientizados...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 rot="5421000">
            <a:off x="591120" y="2181960"/>
            <a:ext cx="762840" cy="140616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 flipH="1" rot="16177800">
            <a:off x="2200320" y="2135160"/>
            <a:ext cx="828000" cy="152604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/>
          <p:nvPr/>
        </p:nvSpPr>
        <p:spPr>
          <a:xfrm>
            <a:off x="112680" y="3411000"/>
            <a:ext cx="526716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ffffff"/>
                </a:solidFill>
                <a:latin typeface="Courier New"/>
                <a:ea typeface="Courier New"/>
              </a:rPr>
              <a:t>Colaboradores conscientizados reportam... 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2778840" y="4638240"/>
            <a:ext cx="6486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Diminua sua maior superfície de ataque(colaboradores finais)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64160" y="811080"/>
            <a:ext cx="7134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Conscientização é uma parte integral de qualquer estratégia de defesa.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6750720" y="689040"/>
            <a:ext cx="2170440" cy="674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 flipV="1">
            <a:off x="69840" y="335520"/>
            <a:ext cx="44438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c9211e"/>
                </a:solidFill>
                <a:latin typeface="Courier New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6435000" y="91800"/>
            <a:ext cx="18918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Firewall Humano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654960" y="372960"/>
            <a:ext cx="2355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Estratégia de defesa cibernética 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78200" y="1066680"/>
            <a:ext cx="6486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ffffff"/>
                </a:solidFill>
                <a:latin typeface="Courier New"/>
                <a:ea typeface="Courier New"/>
              </a:rPr>
              <a:t>Criar uma cultura de segurança leva tempo...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212760" y="560520"/>
            <a:ext cx="65754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Por onde começar?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611880" y="4505040"/>
            <a:ext cx="526716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ffffff"/>
                </a:solidFill>
                <a:latin typeface="Courier New"/>
                <a:ea typeface="Courier New"/>
              </a:rPr>
              <a:t>Colaboradores conscientizados reportam... 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31040" y="3688200"/>
            <a:ext cx="22543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Vídeos motivacionais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715840" y="2880360"/>
            <a:ext cx="754200" cy="75420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2583720" y="3688200"/>
            <a:ext cx="22543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Palestras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4338000" y="3718080"/>
            <a:ext cx="22543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Cartilhas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4338000" y="3718080"/>
            <a:ext cx="22543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Cartilhas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5846760" y="3718080"/>
            <a:ext cx="22543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Quiz Interativo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190920" y="2873880"/>
            <a:ext cx="758880" cy="75888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4478040" y="2979360"/>
            <a:ext cx="708480" cy="70848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tretch/>
        </p:blipFill>
        <p:spPr>
          <a:xfrm>
            <a:off x="578880" y="2918880"/>
            <a:ext cx="703080" cy="70308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184680" y="2197080"/>
            <a:ext cx="65754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Comece pelo básico...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5"/>
          <a:stretch/>
        </p:blipFill>
        <p:spPr>
          <a:xfrm>
            <a:off x="6750720" y="689040"/>
            <a:ext cx="2170440" cy="674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 flipV="1">
            <a:off x="69840" y="335520"/>
            <a:ext cx="44438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c9211e"/>
                </a:solidFill>
                <a:latin typeface="Courier New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435000" y="91800"/>
            <a:ext cx="18918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Firewall Humano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654960" y="372960"/>
            <a:ext cx="2355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fdfdfd"/>
                </a:solidFill>
                <a:latin typeface="Bahnschrift Condensed"/>
                <a:ea typeface="DejaVu Sans"/>
              </a:rPr>
              <a:t>Estratégia de defesa cibernética 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74960" y="1225800"/>
            <a:ext cx="65754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Obrigado!</a:t>
            </a:r>
            <a:r>
              <a:rPr b="1" lang="pt-BR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882360" y="3344760"/>
            <a:ext cx="65754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Dúvidas?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5705280" y="1640880"/>
            <a:ext cx="1579680" cy="15253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solidFill>
              <a:srgbClr val="ffffff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5091480" y="3043800"/>
            <a:ext cx="3472200" cy="7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[+] Instagram:@paulosenasec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[+] Linkedin: @paulomartinsdesena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[+] E-mail: paulomartinsdesena@gmail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750720" y="689040"/>
            <a:ext cx="2170440" cy="674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Application>LibreOffice/24.2.3.2$Windows_X86_64 LibreOffice_project/433d9c2ded56988e8a90e6b2e771ee4e6a5ab2ba</Application>
  <AppVersion>15.0000</AppVersion>
  <Words>257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2024-05-21T17:53:43Z</dcterms:modified>
  <cp:revision>209</cp:revision>
  <dc:subject/>
  <dc:title>Serviços em Nuvem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11</vt:i4>
  </property>
</Properties>
</file>