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9DD9-0F38-41FF-8614-A683AC2DFD1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F9C6B-8015-4622-A2D4-94F840911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82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Contador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F9C6B-8015-4622-A2D4-94F840911D2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3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B9D12F-7375-4939-A00F-09B6F176CD29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651C56-C439-45ED-8C58-374F86CAE58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Primitivas gráficas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09800" y="3505200"/>
            <a:ext cx="7918648" cy="3020144"/>
          </a:xfrm>
        </p:spPr>
        <p:txBody>
          <a:bodyPr>
            <a:normAutofit/>
          </a:bodyPr>
          <a:lstStyle/>
          <a:p>
            <a:r>
              <a:rPr lang="pt-BR" dirty="0" smtClean="0"/>
              <a:t>Computação Gráfica</a:t>
            </a:r>
          </a:p>
          <a:p>
            <a:endParaRPr lang="pt-BR" dirty="0"/>
          </a:p>
          <a:p>
            <a:endParaRPr lang="pt-BR" dirty="0" smtClean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r>
              <a:rPr lang="pt-BR" sz="1400" dirty="0"/>
              <a:t>Prof. Mário A. </a:t>
            </a:r>
            <a:r>
              <a:rPr lang="pt-BR" sz="1400" dirty="0" err="1"/>
              <a:t>Pazoti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Conversão matricial de segmentos de reta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Critérios adotados:</a:t>
                </a:r>
              </a:p>
              <a:p>
                <a:pPr lvl="1"/>
                <a:r>
                  <a:rPr lang="pt-BR" dirty="0" smtClean="0"/>
                  <a:t>Um </a:t>
                </a:r>
                <a:r>
                  <a:rPr lang="pt-BR" dirty="0"/>
                  <a:t>segmento de reta é definido por </a:t>
                </a:r>
                <a:r>
                  <a:rPr lang="pt-BR" dirty="0" smtClean="0"/>
                  <a:t>seus </a:t>
                </a:r>
                <a:r>
                  <a:rPr lang="es-ES" dirty="0" smtClean="0"/>
                  <a:t>extremos </a:t>
                </a:r>
              </a:p>
              <a:p>
                <a:pPr marL="274320" lvl="1" indent="0">
                  <a:buNone/>
                </a:pPr>
                <a:r>
                  <a:rPr lang="es-ES" dirty="0"/>
                  <a:t>	</a:t>
                </a:r>
                <a:r>
                  <a:rPr lang="es-ES" i="1" dirty="0" smtClean="0"/>
                  <a:t>(</a:t>
                </a:r>
                <a:r>
                  <a:rPr lang="es-ES" i="1" dirty="0"/>
                  <a:t>x1, y1) </a:t>
                </a:r>
                <a:r>
                  <a:rPr lang="es-ES" dirty="0"/>
                  <a:t>e </a:t>
                </a:r>
                <a:r>
                  <a:rPr lang="es-ES" i="1" dirty="0"/>
                  <a:t>(x2, y2)</a:t>
                </a:r>
                <a:r>
                  <a:rPr lang="es-ES" dirty="0"/>
                  <a:t>;</a:t>
                </a:r>
              </a:p>
              <a:p>
                <a:r>
                  <a:rPr lang="pt-BR" dirty="0"/>
                  <a:t> O segmento está no primeiro </a:t>
                </a:r>
                <a:r>
                  <a:rPr lang="pt-BR" dirty="0" err="1"/>
                  <a:t>octante</a:t>
                </a:r>
                <a:r>
                  <a:rPr lang="pt-BR" dirty="0"/>
                  <a:t>, então </a:t>
                </a:r>
                <a:r>
                  <a:rPr lang="pt-BR" dirty="0" smtClean="0"/>
                  <a:t>os pontos </a:t>
                </a:r>
                <a:r>
                  <a:rPr lang="pt-BR" dirty="0"/>
                  <a:t>respeitam as </a:t>
                </a:r>
                <a:r>
                  <a:rPr lang="pt-BR" dirty="0" smtClean="0"/>
                  <a:t>relações:</a:t>
                </a:r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0&lt;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0&lt;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segmento de reta corta um número maior </a:t>
                </a:r>
                <a:r>
                  <a:rPr lang="pt-BR" dirty="0" smtClean="0"/>
                  <a:t>de linhas </a:t>
                </a:r>
                <a:r>
                  <a:rPr lang="pt-BR" dirty="0"/>
                  <a:t>verticais do reticulado do que horizontais.</a:t>
                </a:r>
                <a:endParaRPr lang="pt-BR" b="0" dirty="0" smtClean="0"/>
              </a:p>
              <a:p>
                <a:pPr marL="0" indent="0">
                  <a:buNone/>
                </a:pPr>
                <a:endParaRPr lang="pt-BR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&gt;∆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3791746" y="535080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9" idx="1"/>
          </p:cNvCxnSpPr>
          <p:nvPr/>
        </p:nvCxnSpPr>
        <p:spPr>
          <a:xfrm>
            <a:off x="3662139" y="6652732"/>
            <a:ext cx="2091898" cy="1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754037" y="647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554437" y="5346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12" name="Triângulo retângulo 11"/>
          <p:cNvSpPr/>
          <p:nvPr/>
        </p:nvSpPr>
        <p:spPr>
          <a:xfrm flipH="1">
            <a:off x="3791743" y="5715962"/>
            <a:ext cx="1728193" cy="95737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4079776" y="5517233"/>
            <a:ext cx="1440160" cy="1142039"/>
            <a:chOff x="2555776" y="5517232"/>
            <a:chExt cx="1440160" cy="1142039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555776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43808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3131840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3419872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3707904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3995936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/>
          <p:cNvGrpSpPr/>
          <p:nvPr/>
        </p:nvGrpSpPr>
        <p:grpSpPr>
          <a:xfrm rot="16200000">
            <a:off x="4228838" y="5090228"/>
            <a:ext cx="864096" cy="1718105"/>
            <a:chOff x="3131840" y="5517232"/>
            <a:chExt cx="864096" cy="1142039"/>
          </a:xfrm>
        </p:grpSpPr>
        <p:cxnSp>
          <p:nvCxnSpPr>
            <p:cNvPr id="22" name="Conector reto 21"/>
            <p:cNvCxnSpPr/>
            <p:nvPr/>
          </p:nvCxnSpPr>
          <p:spPr>
            <a:xfrm>
              <a:off x="3131840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419872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3707904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>
              <a:off x="3995936" y="5517232"/>
              <a:ext cx="0" cy="1142039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0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real da reta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Inclinação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 smtClean="0"/>
                  <a:t>    sendo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74320" lvl="1" indent="0">
                  <a:buNone/>
                </a:pPr>
                <a:endParaRPr lang="pt-BR" dirty="0"/>
              </a:p>
              <a:p>
                <a:r>
                  <a:rPr lang="pt-BR" dirty="0" smtClean="0"/>
                  <a:t>Considerando o 1º </a:t>
                </a:r>
                <a:r>
                  <a:rPr lang="pt-BR" dirty="0" err="1" smtClean="0"/>
                  <a:t>octante</a:t>
                </a:r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&gt; 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pt-BR" b="0" i="0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temos: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39616" y="4340130"/>
            <a:ext cx="6552728" cy="23391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y2 – y1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x2 – x1;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(x = x1; x &lt;= x2; x++){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   y = y1 + m*(x-x1); 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writePixel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(x, Round(y), cor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688288" y="4700170"/>
            <a:ext cx="1944216" cy="21852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pt-BR" sz="4000" i="1" dirty="0">
                <a:solidFill>
                  <a:schemeClr val="bg1"/>
                </a:solidFill>
                <a:latin typeface="Bodoni MT Black" pitchFamily="18" charset="0"/>
              </a:rPr>
              <a:t>!</a:t>
            </a:r>
            <a:r>
              <a:rPr lang="pt-BR" sz="4000" i="1" dirty="0">
                <a:solidFill>
                  <a:srgbClr val="FF0000"/>
                </a:solidFill>
                <a:latin typeface="Bodoni MT Black" pitchFamily="18" charset="0"/>
              </a:rPr>
              <a:t> </a:t>
            </a:r>
          </a:p>
          <a:p>
            <a:pPr algn="ctr"/>
            <a:r>
              <a:rPr lang="pt-BR" sz="1600" dirty="0"/>
              <a:t>Vale ressaltar que o código pode ser melhorado.</a:t>
            </a:r>
          </a:p>
          <a:p>
            <a:pPr algn="ctr"/>
            <a:r>
              <a:rPr lang="pt-BR" sz="1600" dirty="0"/>
              <a:t>Apenas está dessa forma para facilitar a compreensão!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892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real da reta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Considerando o 2º </a:t>
                </a:r>
                <a:r>
                  <a:rPr lang="pt-BR" dirty="0" err="1" smtClean="0"/>
                  <a:t>octante</a:t>
                </a:r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&gt; 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temos: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pt-B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r>
                  <a:rPr lang="pt-BR" dirty="0" smtClean="0"/>
                  <a:t>Os demais casos ficam como parte da atividade!  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495600" y="3068961"/>
            <a:ext cx="6552728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for (y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y1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y2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y++){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   x = x1 + (y-y1)/m; 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writePixel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(Round(x</a:t>
            </a:r>
            <a:r>
              <a:rPr lang="pt-BR" sz="1600">
                <a:latin typeface="Courier New" pitchFamily="49" charset="0"/>
                <a:cs typeface="Courier New" pitchFamily="49" charset="0"/>
              </a:rPr>
              <a:t>), y,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cor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Método do Declive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3600" dirty="0"/>
              <a:t>A</a:t>
            </a:r>
            <a:r>
              <a:rPr lang="pt-BR" sz="3600" dirty="0"/>
              <a:t>lgoritmo DDA (</a:t>
            </a:r>
            <a:r>
              <a:rPr lang="pt-BR" sz="3600" i="1" dirty="0"/>
              <a:t>Digital </a:t>
            </a:r>
            <a:r>
              <a:rPr lang="pt-BR" sz="3600" i="1" dirty="0" err="1"/>
              <a:t>Differential</a:t>
            </a:r>
            <a:r>
              <a:rPr lang="pt-BR" sz="3600" i="1" dirty="0"/>
              <a:t> </a:t>
            </a:r>
            <a:r>
              <a:rPr lang="pt-BR" sz="3600" i="1" dirty="0" err="1"/>
              <a:t>Analyzer</a:t>
            </a:r>
            <a:r>
              <a:rPr lang="pt-BR" sz="3600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DDA Cria boas linhas, mas consome muito tempo devido as funções de arredondamento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23592" y="2492897"/>
            <a:ext cx="78488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DDA(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X1,int Y1,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X2,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Y2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I;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X,Y,Xinc,Yinc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ABS(X2 -X1);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(ABS(Y2 -Y1) &gt;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 ABS(Y2-Y1);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Xinc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X2 -X1)/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Yinc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Y2 -Y1)/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X = X1; Y = Y1;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(X&lt;X2){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writePixel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(Round(X),Round(Y));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X = X +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Xinc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 Y = Y +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Yinc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32104" y="3068960"/>
            <a:ext cx="324036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cs typeface="Courier New" pitchFamily="49" charset="0"/>
              </a:rPr>
              <a:t>Notem que o algoritmo DDA apresentado não contempla todos os casos.</a:t>
            </a:r>
          </a:p>
          <a:p>
            <a:pPr algn="ctr"/>
            <a:endParaRPr lang="pt-BR" sz="1600" dirty="0">
              <a:cs typeface="Courier New" pitchFamily="49" charset="0"/>
            </a:endParaRPr>
          </a:p>
          <a:p>
            <a:pPr algn="ctr"/>
            <a:r>
              <a:rPr lang="pt-BR" sz="1600" dirty="0">
                <a:cs typeface="Courier New" pitchFamily="49" charset="0"/>
              </a:rPr>
              <a:t>Analise-o e apresente uma solução que permita a construção das linhas em todos os </a:t>
            </a:r>
            <a:r>
              <a:rPr lang="pt-BR" sz="1600" dirty="0" err="1">
                <a:cs typeface="Courier New" pitchFamily="49" charset="0"/>
              </a:rPr>
              <a:t>octantes</a:t>
            </a:r>
            <a:r>
              <a:rPr lang="pt-BR" sz="1600" dirty="0">
                <a:cs typeface="Courier New" pitchFamily="49" charset="0"/>
              </a:rPr>
              <a:t>!</a:t>
            </a:r>
          </a:p>
          <a:p>
            <a:pPr algn="ctr"/>
            <a:endParaRPr lang="pt-BR" sz="1600" dirty="0">
              <a:cs typeface="Courier New" pitchFamily="49" charset="0"/>
            </a:endParaRPr>
          </a:p>
          <a:p>
            <a:pPr algn="r"/>
            <a:r>
              <a:rPr lang="pt-BR" sz="1600" b="1" i="1" dirty="0">
                <a:cs typeface="Courier New" pitchFamily="49" charset="0"/>
              </a:rPr>
              <a:t>É fácil!!!</a:t>
            </a:r>
            <a:endParaRPr lang="pt-BR" sz="1600" b="1" i="1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do </a:t>
            </a:r>
            <a:r>
              <a:rPr lang="pt-BR" dirty="0"/>
              <a:t>DDA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Compute quais </a:t>
            </a:r>
            <a:r>
              <a:rPr lang="pt-BR" dirty="0" smtClean="0"/>
              <a:t>pixels devem </a:t>
            </a:r>
            <a:r>
              <a:rPr lang="pt-BR" dirty="0"/>
              <a:t>ser escolhidos para representar a reta de (6,9) </a:t>
            </a:r>
            <a:r>
              <a:rPr lang="pt-BR" dirty="0" err="1"/>
              <a:t>to</a:t>
            </a:r>
            <a:r>
              <a:rPr lang="pt-BR" dirty="0"/>
              <a:t> (11,12).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?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Xinc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?</a:t>
            </a:r>
          </a:p>
          <a:p>
            <a:pPr marL="0" indent="0"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Yinc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= ?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420889"/>
            <a:ext cx="60388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do DDA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Reta de </a:t>
            </a:r>
            <a:r>
              <a:rPr lang="pt-BR" dirty="0"/>
              <a:t>(6,9) para(11,12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Length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:= Max of (ABS(11-6), ABS(12-9)) = 5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Xinc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:= 1</a:t>
            </a:r>
          </a:p>
          <a:p>
            <a:pPr marL="0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err="1">
                <a:latin typeface="Courier New" pitchFamily="49" charset="0"/>
                <a:cs typeface="Courier New" pitchFamily="49" charset="0"/>
              </a:rPr>
              <a:t>Yinc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:=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0.6</a:t>
            </a: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800" dirty="0"/>
              <a:t>Os </a:t>
            </a:r>
            <a:r>
              <a:rPr lang="pt-BR" sz="1800" dirty="0"/>
              <a:t>Valores computados são</a:t>
            </a:r>
            <a:r>
              <a:rPr lang="pt-BR" sz="1800" dirty="0"/>
              <a:t>:</a:t>
            </a: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(6,9), 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7,9.6), </a:t>
            </a: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(8,10.2), 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9,10.8),</a:t>
            </a: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(10,11.4), </a:t>
            </a: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274320" lvl="1" indent="0"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11,12)</a:t>
            </a: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3212976"/>
            <a:ext cx="4864304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7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Retas Rápidas </a:t>
            </a:r>
            <a:r>
              <a:rPr lang="pt-BR" dirty="0" smtClean="0"/>
              <a:t>– Método </a:t>
            </a:r>
            <a:r>
              <a:rPr lang="pt-BR" dirty="0"/>
              <a:t>do Ponto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estudar uma versão do Algoritmo de </a:t>
            </a:r>
            <a:r>
              <a:rPr lang="pt-BR" i="1" dirty="0" err="1" smtClean="0"/>
              <a:t>Bresenham</a:t>
            </a:r>
            <a:r>
              <a:rPr lang="pt-BR" i="1" dirty="0" smtClean="0"/>
              <a:t> </a:t>
            </a:r>
            <a:r>
              <a:rPr lang="pt-BR" dirty="0" smtClean="0"/>
              <a:t>(1965</a:t>
            </a:r>
            <a:r>
              <a:rPr lang="pt-BR" dirty="0"/>
              <a:t>) denominada </a:t>
            </a:r>
            <a:r>
              <a:rPr lang="pt-BR" i="1" dirty="0" err="1" smtClean="0"/>
              <a:t>Mid</a:t>
            </a:r>
            <a:r>
              <a:rPr lang="pt-BR" i="1" dirty="0" smtClean="0"/>
              <a:t> Point </a:t>
            </a:r>
            <a:r>
              <a:rPr lang="pt-BR" i="1" dirty="0" err="1" smtClean="0"/>
              <a:t>Line</a:t>
            </a:r>
            <a:r>
              <a:rPr lang="pt-BR" i="1" dirty="0" smtClean="0"/>
              <a:t> </a:t>
            </a:r>
            <a:r>
              <a:rPr lang="pt-BR" i="1" dirty="0" err="1" smtClean="0"/>
              <a:t>Algorithm</a:t>
            </a:r>
            <a:r>
              <a:rPr lang="pt-BR" i="1" dirty="0" smtClean="0"/>
              <a:t> </a:t>
            </a:r>
            <a:r>
              <a:rPr lang="pt-BR" dirty="0" smtClean="0"/>
              <a:t>(Algoritmo </a:t>
            </a:r>
            <a:r>
              <a:rPr lang="pt-BR" dirty="0"/>
              <a:t>do Ponto-Médio ou Meio-Ponto para </a:t>
            </a:r>
            <a:r>
              <a:rPr lang="pt-BR" dirty="0" smtClean="0"/>
              <a:t>Retas) </a:t>
            </a:r>
            <a:r>
              <a:rPr lang="pt-BR" dirty="0"/>
              <a:t>por </a:t>
            </a:r>
            <a:r>
              <a:rPr lang="pt-BR" i="1" dirty="0" err="1" smtClean="0"/>
              <a:t>Foley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dirty="0"/>
              <a:t>1997).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i="1" dirty="0" err="1" smtClean="0"/>
              <a:t>Bresenham</a:t>
            </a:r>
            <a:r>
              <a:rPr lang="pt-BR" i="1" dirty="0" smtClean="0"/>
              <a:t> </a:t>
            </a:r>
            <a:r>
              <a:rPr lang="pt-BR" dirty="0" smtClean="0"/>
              <a:t>desenvolveu </a:t>
            </a:r>
            <a:r>
              <a:rPr lang="pt-BR" dirty="0"/>
              <a:t>um algoritmo clássico que usa apenas variáveis inteiras, e permite que o cálculo de </a:t>
            </a:r>
            <a:r>
              <a:rPr lang="pt-BR" i="1" dirty="0" smtClean="0"/>
              <a:t>(x</a:t>
            </a:r>
            <a:r>
              <a:rPr lang="pt-BR" i="1" baseline="-25000" dirty="0" smtClean="0"/>
              <a:t>i</a:t>
            </a:r>
            <a:r>
              <a:rPr lang="pt-BR" i="1" dirty="0" smtClean="0"/>
              <a:t>+1,y</a:t>
            </a:r>
            <a:r>
              <a:rPr lang="pt-BR" i="1" baseline="-25000" dirty="0"/>
              <a:t>i</a:t>
            </a:r>
            <a:r>
              <a:rPr lang="pt-BR" i="1" dirty="0" smtClean="0"/>
              <a:t>+1) </a:t>
            </a:r>
            <a:r>
              <a:rPr lang="pt-BR" dirty="0" smtClean="0"/>
              <a:t>seja </a:t>
            </a:r>
            <a:r>
              <a:rPr lang="pt-BR" dirty="0"/>
              <a:t>feito </a:t>
            </a:r>
            <a:r>
              <a:rPr lang="pt-BR" dirty="0" smtClean="0"/>
              <a:t>incremental, </a:t>
            </a:r>
            <a:r>
              <a:rPr lang="pt-BR" dirty="0"/>
              <a:t>usando os cálculos já </a:t>
            </a:r>
            <a:r>
              <a:rPr lang="pt-BR" dirty="0" smtClean="0"/>
              <a:t>realizados </a:t>
            </a:r>
            <a:r>
              <a:rPr lang="pt-BR" dirty="0"/>
              <a:t>para </a:t>
            </a:r>
            <a:r>
              <a:rPr lang="pt-BR" i="1" dirty="0"/>
              <a:t>(</a:t>
            </a:r>
            <a:r>
              <a:rPr lang="pt-BR" i="1" dirty="0" err="1" smtClean="0"/>
              <a:t>x</a:t>
            </a:r>
            <a:r>
              <a:rPr lang="pt-BR" i="1" baseline="-25000" dirty="0" err="1" smtClean="0"/>
              <a:t>i</a:t>
            </a:r>
            <a:r>
              <a:rPr lang="pt-BR" i="1" dirty="0" err="1" smtClean="0"/>
              <a:t>,y</a:t>
            </a:r>
            <a:r>
              <a:rPr lang="pt-BR" i="1" baseline="-25000" dirty="0" err="1"/>
              <a:t>i</a:t>
            </a:r>
            <a:r>
              <a:rPr lang="pt-BR" i="1" dirty="0" smtClean="0"/>
              <a:t>)</a:t>
            </a:r>
            <a:r>
              <a:rPr lang="pt-BR" dirty="0" smtClean="0"/>
              <a:t>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8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Retas Rápidas – Método do Ponto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Queremos desenhar uma reta entre os pontos (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,y</a:t>
            </a:r>
            <a:r>
              <a:rPr lang="pt-BR" baseline="-25000" dirty="0"/>
              <a:t>1</a:t>
            </a:r>
            <a:r>
              <a:rPr lang="pt-BR" dirty="0" smtClean="0"/>
              <a:t>) </a:t>
            </a:r>
            <a:r>
              <a:rPr lang="pt-BR" dirty="0"/>
              <a:t>e (</a:t>
            </a: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,y</a:t>
            </a:r>
            <a:r>
              <a:rPr lang="pt-BR" baseline="-25000" dirty="0" smtClean="0"/>
              <a:t>2</a:t>
            </a:r>
            <a:r>
              <a:rPr lang="pt-BR" dirty="0" smtClean="0"/>
              <a:t>) </a:t>
            </a:r>
            <a:r>
              <a:rPr lang="pt-BR" dirty="0"/>
              <a:t>com declive </a:t>
            </a:r>
            <a:r>
              <a:rPr lang="pt-BR" b="1" i="1" dirty="0"/>
              <a:t>m</a:t>
            </a:r>
            <a:r>
              <a:rPr lang="pt-BR" dirty="0"/>
              <a:t> entre 0 e 1 (i.e. reta dentro do 1º </a:t>
            </a:r>
            <a:r>
              <a:rPr lang="pt-BR" dirty="0" err="1" smtClean="0"/>
              <a:t>octante</a:t>
            </a:r>
            <a:r>
              <a:rPr lang="pt-BR" dirty="0" smtClean="0"/>
              <a:t>, considerando o plano cartesiano normal).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4959877" y="3818932"/>
            <a:ext cx="0" cy="15121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4849012" y="4914560"/>
            <a:ext cx="17918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640828" y="4728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61766" y="36342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y</a:t>
            </a:r>
            <a:endParaRPr lang="pt-BR" dirty="0"/>
          </a:p>
        </p:txBody>
      </p:sp>
      <p:sp>
        <p:nvSpPr>
          <p:cNvPr id="8" name="Triângulo retângulo 7"/>
          <p:cNvSpPr/>
          <p:nvPr/>
        </p:nvSpPr>
        <p:spPr>
          <a:xfrm flipH="1">
            <a:off x="4972694" y="3956190"/>
            <a:ext cx="1512169" cy="957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757332" y="3956191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x&gt;y</a:t>
            </a:r>
          </a:p>
        </p:txBody>
      </p:sp>
    </p:spTree>
    <p:extLst>
      <p:ext uri="{BB962C8B-B14F-4D97-AF65-F5344CB8AC3E}">
        <p14:creationId xmlns:p14="http://schemas.microsoft.com/office/powerpoint/2010/main" val="179879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Retas Rápidas – Método do Ponto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as retas do 1º </a:t>
            </a:r>
            <a:r>
              <a:rPr lang="pt-BR" dirty="0" err="1"/>
              <a:t>octante</a:t>
            </a:r>
            <a:r>
              <a:rPr lang="pt-BR" dirty="0"/>
              <a:t>, dado um pixel sobre a reta, o próximo pixel é para direita (E) ou para direita acima (NE)</a:t>
            </a:r>
          </a:p>
          <a:p>
            <a:pPr lvl="1"/>
            <a:r>
              <a:rPr lang="pt-BR" dirty="0" smtClean="0"/>
              <a:t>Tendo </a:t>
            </a:r>
            <a:r>
              <a:rPr lang="pt-BR" dirty="0"/>
              <a:t>o pixel (x</a:t>
            </a:r>
            <a:r>
              <a:rPr lang="pt-BR" baseline="-25000" dirty="0"/>
              <a:t>i</a:t>
            </a:r>
            <a:r>
              <a:rPr lang="pt-BR" dirty="0"/>
              <a:t>, </a:t>
            </a:r>
            <a:r>
              <a:rPr lang="pt-BR" dirty="0" err="1" smtClean="0"/>
              <a:t>y</a:t>
            </a:r>
            <a:r>
              <a:rPr lang="pt-BR" baseline="-25000" dirty="0" err="1"/>
              <a:t>i</a:t>
            </a:r>
            <a:r>
              <a:rPr lang="pt-BR" dirty="0" smtClean="0"/>
              <a:t>), </a:t>
            </a:r>
            <a:r>
              <a:rPr lang="pt-BR" dirty="0"/>
              <a:t>o próximo pixel é NE em (</a:t>
            </a:r>
            <a:r>
              <a:rPr lang="pt-BR" dirty="0" smtClean="0"/>
              <a:t>x</a:t>
            </a:r>
            <a:r>
              <a:rPr lang="pt-BR" baseline="-25000" dirty="0"/>
              <a:t>i</a:t>
            </a:r>
            <a:r>
              <a:rPr lang="pt-BR" dirty="0" smtClean="0"/>
              <a:t>+1</a:t>
            </a:r>
            <a:r>
              <a:rPr lang="pt-BR" dirty="0"/>
              <a:t>, </a:t>
            </a:r>
            <a:r>
              <a:rPr lang="pt-BR" dirty="0" smtClean="0"/>
              <a:t>y</a:t>
            </a:r>
            <a:r>
              <a:rPr lang="pt-BR" baseline="-25000" dirty="0"/>
              <a:t>i</a:t>
            </a:r>
            <a:r>
              <a:rPr lang="pt-BR" dirty="0" smtClean="0"/>
              <a:t>+1</a:t>
            </a:r>
            <a:r>
              <a:rPr lang="pt-BR" dirty="0"/>
              <a:t>) ou E em (</a:t>
            </a:r>
            <a:r>
              <a:rPr lang="pt-BR" dirty="0" smtClean="0"/>
              <a:t>x</a:t>
            </a:r>
            <a:r>
              <a:rPr lang="pt-BR" baseline="-25000" dirty="0"/>
              <a:t>i</a:t>
            </a:r>
            <a:r>
              <a:rPr lang="pt-BR" dirty="0" smtClean="0"/>
              <a:t>+1</a:t>
            </a:r>
            <a:r>
              <a:rPr lang="pt-BR" dirty="0"/>
              <a:t>, </a:t>
            </a:r>
            <a:r>
              <a:rPr lang="pt-BR" dirty="0" err="1" smtClean="0"/>
              <a:t>y</a:t>
            </a:r>
            <a:r>
              <a:rPr lang="pt-BR" baseline="-25000" dirty="0" err="1"/>
              <a:t>i</a:t>
            </a:r>
            <a:r>
              <a:rPr lang="pt-BR" dirty="0" smtClean="0"/>
              <a:t>)?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284985"/>
            <a:ext cx="5142136" cy="323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046144" y="4362233"/>
            <a:ext cx="230425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Decide-se isso comparando a reta real em relação ao ponto médio </a:t>
            </a:r>
            <a:r>
              <a:rPr lang="pt-BR" sz="1600" b="1" i="1" dirty="0"/>
              <a:t>m</a:t>
            </a:r>
            <a:r>
              <a:rPr lang="pt-BR" sz="1600" dirty="0"/>
              <a:t>. </a:t>
            </a:r>
            <a:endParaRPr lang="pt-BR" sz="1600" b="1" i="1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6672064" y="4900842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Retas Rápidas – </a:t>
            </a:r>
            <a:r>
              <a:rPr lang="pt-BR" sz="3600" dirty="0"/>
              <a:t>Escolha de E ou NE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Para o teste do ponto-médio, basta calcular a variável de decisão </a:t>
                </a:r>
                <a:r>
                  <a:rPr lang="pt-BR" b="1" i="1" dirty="0" smtClean="0"/>
                  <a:t>d</a:t>
                </a:r>
                <a:r>
                  <a:rPr lang="pt-BR" dirty="0" smtClean="0"/>
                  <a:t> e verificar o seu sinal.</a:t>
                </a:r>
              </a:p>
              <a:p>
                <a:r>
                  <a:rPr lang="pt-BR" dirty="0" smtClean="0"/>
                  <a:t>A decisão será com base nesse novo ponto</a:t>
                </a:r>
              </a:p>
              <a:p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+1,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/>
                  <a:t>)</a:t>
                </a:r>
                <a:endParaRPr lang="pt-BR" dirty="0" smtClean="0"/>
              </a:p>
              <a:p>
                <a:pPr marL="0" indent="0" algn="ctr">
                  <a:buNone/>
                </a:pPr>
                <a:endParaRPr lang="pt-BR" dirty="0"/>
              </a:p>
              <a:p>
                <a:r>
                  <a:rPr lang="pt-BR" dirty="0"/>
                  <a:t>Se </a:t>
                </a:r>
                <a:r>
                  <a:rPr lang="pt-BR" i="1" dirty="0"/>
                  <a:t>d &gt; 0</a:t>
                </a:r>
                <a:r>
                  <a:rPr lang="pt-BR" dirty="0"/>
                  <a:t>, escolhemos o pixel NE </a:t>
                </a:r>
              </a:p>
              <a:p>
                <a:r>
                  <a:rPr lang="pt-BR" dirty="0" smtClean="0"/>
                  <a:t>Se </a:t>
                </a:r>
                <a:r>
                  <a:rPr lang="pt-BR" i="1" dirty="0"/>
                  <a:t>d &lt; 0</a:t>
                </a:r>
                <a:r>
                  <a:rPr lang="pt-BR" dirty="0"/>
                  <a:t>, escolhemos o pixel E</a:t>
                </a:r>
              </a:p>
              <a:p>
                <a:r>
                  <a:rPr lang="pt-BR" dirty="0" smtClean="0"/>
                  <a:t>Se </a:t>
                </a:r>
                <a:r>
                  <a:rPr lang="pt-BR" i="1" dirty="0"/>
                  <a:t>d = </a:t>
                </a:r>
                <a:r>
                  <a:rPr lang="pt-BR" i="1" dirty="0" smtClean="0"/>
                  <a:t>0 </a:t>
                </a:r>
                <a:r>
                  <a:rPr lang="pt-BR" dirty="0" smtClean="0"/>
                  <a:t>pode-se </a:t>
                </a:r>
                <a:r>
                  <a:rPr lang="pt-BR" dirty="0"/>
                  <a:t>escolher qualquer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   um </a:t>
                </a:r>
                <a:r>
                  <a:rPr lang="pt-BR" dirty="0"/>
                  <a:t>deles</a:t>
                </a: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293097"/>
            <a:ext cx="2448272" cy="153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Traçado de Primitivas em Dispositivos Matriciais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Conversão matricial (ou por varredura)</a:t>
            </a:r>
          </a:p>
          <a:p>
            <a:pPr lvl="1"/>
            <a:r>
              <a:rPr lang="pt-BR" dirty="0" smtClean="0"/>
              <a:t>processo </a:t>
            </a:r>
            <a:r>
              <a:rPr lang="pt-BR" dirty="0"/>
              <a:t>que permite realizar a conversão de um desenho qualquer armazenado na memória de imagem para um dispositivo matricial (ou </a:t>
            </a:r>
            <a:r>
              <a:rPr lang="pt-BR" i="1" dirty="0" err="1"/>
              <a:t>raster</a:t>
            </a:r>
            <a:r>
              <a:rPr lang="pt-BR" dirty="0"/>
              <a:t>)</a:t>
            </a:r>
          </a:p>
          <a:p>
            <a:r>
              <a:rPr lang="pt-BR" dirty="0" smtClean="0"/>
              <a:t>Primitivas </a:t>
            </a:r>
            <a:r>
              <a:rPr lang="pt-BR" dirty="0"/>
              <a:t>Gráficas</a:t>
            </a:r>
          </a:p>
          <a:p>
            <a:pPr lvl="1"/>
            <a:r>
              <a:rPr lang="pt-BR" dirty="0" smtClean="0"/>
              <a:t>reta</a:t>
            </a:r>
            <a:r>
              <a:rPr lang="pt-BR" dirty="0"/>
              <a:t>, circunferência, elipse</a:t>
            </a:r>
          </a:p>
          <a:p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5282665" y="4118438"/>
            <a:ext cx="158417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7493666" y="4315703"/>
            <a:ext cx="1584176" cy="1189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H="1">
            <a:off x="3194433" y="4298458"/>
            <a:ext cx="1152128" cy="122413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3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Retas Rápidas – Método do Ponto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19536" y="152400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ALGORITMO DE BRESENHAM</a:t>
            </a:r>
          </a:p>
          <a:p>
            <a:pPr marL="0" indent="0">
              <a:buNone/>
            </a:pP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bresenham1(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x1,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y1,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x2,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y2){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declive; </a:t>
            </a:r>
          </a:p>
          <a:p>
            <a:pPr marL="0" indent="0">
              <a:buNone/>
            </a:pP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incNE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, d, x, y;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x2 - x1;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y2 - y1;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Constante de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Bresenham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2 *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incNE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2 *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- 2 *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2 *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dx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= y1;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(x = x1; x &lt;= x2; x++){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writepixel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, y);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(d &lt;= 0){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      d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pt-BR" sz="23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{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         d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pt-BR" sz="2300" dirty="0" err="1">
                <a:latin typeface="Courier New" pitchFamily="49" charset="0"/>
                <a:cs typeface="Courier New" pitchFamily="49" charset="0"/>
              </a:rPr>
              <a:t>incNE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; 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         y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declive; </a:t>
            </a: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          } </a:t>
            </a: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pt-BR" sz="23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23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Indicar que localizações serão calculadas pelo algoritmo de </a:t>
            </a:r>
            <a:r>
              <a:rPr lang="pt-BR" dirty="0" err="1" smtClean="0"/>
              <a:t>Bresenham</a:t>
            </a:r>
            <a:r>
              <a:rPr lang="pt-BR" dirty="0" smtClean="0"/>
              <a:t> quando </a:t>
            </a:r>
            <a:r>
              <a:rPr lang="pt-BR" dirty="0"/>
              <a:t>se gera por varredura um segmento de reta entre </a:t>
            </a:r>
            <a:r>
              <a:rPr lang="pt-BR" b="1" dirty="0"/>
              <a:t>(1,1) </a:t>
            </a:r>
            <a:r>
              <a:rPr lang="pt-BR" dirty="0"/>
              <a:t>e </a:t>
            </a:r>
            <a:r>
              <a:rPr lang="pt-BR" b="1" dirty="0"/>
              <a:t>(8,5) </a:t>
            </a:r>
            <a:r>
              <a:rPr lang="pt-BR" dirty="0"/>
              <a:t>em coordenadas de tela.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233864" y="3429000"/>
            <a:ext cx="2994248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dx</a:t>
            </a:r>
            <a:r>
              <a:rPr lang="en-US" sz="1400" dirty="0"/>
              <a:t> = 8 -</a:t>
            </a:r>
            <a:r>
              <a:rPr lang="en-US" sz="1400" dirty="0" smtClean="0"/>
              <a:t>1 = 7</a:t>
            </a:r>
          </a:p>
          <a:p>
            <a:r>
              <a:rPr lang="en-US" sz="1400" b="1" dirty="0" err="1" smtClean="0"/>
              <a:t>dy</a:t>
            </a:r>
            <a:r>
              <a:rPr lang="en-US" sz="1400" dirty="0"/>
              <a:t>= 5 -</a:t>
            </a:r>
            <a:r>
              <a:rPr lang="en-US" sz="1400" dirty="0" smtClean="0"/>
              <a:t>1 = 4</a:t>
            </a:r>
            <a:endParaRPr lang="en-US" sz="1400" dirty="0"/>
          </a:p>
          <a:p>
            <a:r>
              <a:rPr lang="en-US" sz="1400" b="1" dirty="0" err="1"/>
              <a:t>IncE</a:t>
            </a:r>
            <a:r>
              <a:rPr lang="en-US" sz="1400" b="1" dirty="0"/>
              <a:t>= </a:t>
            </a:r>
            <a:r>
              <a:rPr lang="en-US" sz="1400" b="1" dirty="0" smtClean="0"/>
              <a:t>2*</a:t>
            </a:r>
            <a:r>
              <a:rPr lang="en-US" sz="1400" b="1" dirty="0" err="1" smtClean="0"/>
              <a:t>dy</a:t>
            </a:r>
            <a:r>
              <a:rPr lang="en-US" sz="1400" b="1" dirty="0" smtClean="0"/>
              <a:t> </a:t>
            </a:r>
            <a:r>
              <a:rPr lang="en-US" sz="1400" dirty="0"/>
              <a:t>= 2*4 </a:t>
            </a:r>
            <a:r>
              <a:rPr lang="en-US" sz="1400" dirty="0" smtClean="0"/>
              <a:t>= 8</a:t>
            </a:r>
            <a:endParaRPr lang="en-US" sz="1400" dirty="0"/>
          </a:p>
          <a:p>
            <a:r>
              <a:rPr lang="en-US" sz="1400" b="1" dirty="0" err="1"/>
              <a:t>IncNE</a:t>
            </a:r>
            <a:r>
              <a:rPr lang="en-US" sz="1400" b="1" dirty="0"/>
              <a:t>= </a:t>
            </a:r>
            <a:r>
              <a:rPr lang="en-US" sz="1400" b="1" dirty="0"/>
              <a:t>2*(</a:t>
            </a:r>
            <a:r>
              <a:rPr lang="en-US" sz="1400" b="1" dirty="0" err="1"/>
              <a:t>dy</a:t>
            </a:r>
            <a:r>
              <a:rPr lang="en-US" sz="1400" b="1" dirty="0"/>
              <a:t>–dx) </a:t>
            </a:r>
            <a:r>
              <a:rPr lang="en-US" sz="1400" dirty="0"/>
              <a:t>= 2*(4 -7) = -</a:t>
            </a:r>
            <a:r>
              <a:rPr lang="en-US" sz="1400" dirty="0"/>
              <a:t>6</a:t>
            </a:r>
          </a:p>
          <a:p>
            <a:r>
              <a:rPr lang="en-US" sz="1400" b="1" dirty="0" err="1"/>
              <a:t>d</a:t>
            </a:r>
            <a:r>
              <a:rPr lang="en-US" sz="1400" b="1" baseline="-25000" dirty="0" err="1"/>
              <a:t>start</a:t>
            </a:r>
            <a:r>
              <a:rPr lang="en-US" sz="1400" b="1" dirty="0"/>
              <a:t>= </a:t>
            </a:r>
            <a:r>
              <a:rPr lang="en-US" sz="1400" b="1" dirty="0" err="1"/>
              <a:t>incE</a:t>
            </a:r>
            <a:r>
              <a:rPr lang="en-US" sz="1400" b="1" dirty="0"/>
              <a:t>–dx </a:t>
            </a:r>
            <a:r>
              <a:rPr lang="en-US" sz="1400" dirty="0"/>
              <a:t>= 8 -7 = 1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74715"/>
            <a:ext cx="4044280" cy="303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314144" y="3429000"/>
            <a:ext cx="3354288" cy="24622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y = y1; </a:t>
            </a:r>
          </a:p>
          <a:p>
            <a:r>
              <a:rPr lang="pt-BR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(x = x1; x &lt;= x2; x++){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writepixel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(x, y);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(d &lt;= 0){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d +=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incE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} </a:t>
            </a:r>
            <a:r>
              <a:rPr lang="pt-BR" sz="1400" b="1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 d +=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incNE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 y += declive;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}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749086" y="2312118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(x1,y1)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685190" y="231040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(x2,y2)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631504" y="3789040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= 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68718" y="378523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= 1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019600" y="3785233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>
                <a:solidFill>
                  <a:srgbClr val="FF0000"/>
                </a:solidFill>
              </a:rPr>
              <a:t>= 1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45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Retas Rápidas – Método do Ponto Médio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x2 &lt; x1:</a:t>
            </a:r>
          </a:p>
          <a:p>
            <a:pPr lvl="1"/>
            <a:r>
              <a:rPr lang="es-ES" dirty="0" smtClean="0"/>
              <a:t>Trocar </a:t>
            </a:r>
            <a:r>
              <a:rPr lang="es-ES" dirty="0"/>
              <a:t>P1 </a:t>
            </a:r>
            <a:r>
              <a:rPr lang="es-ES" dirty="0" err="1"/>
              <a:t>com</a:t>
            </a:r>
            <a:r>
              <a:rPr lang="es-ES" dirty="0"/>
              <a:t> P2</a:t>
            </a:r>
            <a:r>
              <a:rPr lang="es-ES" dirty="0" smtClean="0"/>
              <a:t>.</a:t>
            </a:r>
          </a:p>
          <a:p>
            <a:pPr lvl="1"/>
            <a:endParaRPr lang="es-ES" dirty="0"/>
          </a:p>
          <a:p>
            <a:r>
              <a:rPr lang="es-ES" dirty="0" smtClean="0"/>
              <a:t>Se </a:t>
            </a:r>
            <a:r>
              <a:rPr lang="es-ES" dirty="0"/>
              <a:t>y2 &lt; </a:t>
            </a:r>
            <a:r>
              <a:rPr lang="es-ES" dirty="0" smtClean="0"/>
              <a:t>y1 </a:t>
            </a:r>
            <a:r>
              <a:rPr lang="es-ES" i="1" dirty="0" smtClean="0">
                <a:solidFill>
                  <a:srgbClr val="FF0000"/>
                </a:solidFill>
              </a:rPr>
              <a:t>(</a:t>
            </a:r>
            <a:r>
              <a:rPr lang="es-ES" i="1" dirty="0" err="1" smtClean="0">
                <a:solidFill>
                  <a:srgbClr val="FF0000"/>
                </a:solidFill>
              </a:rPr>
              <a:t>dy</a:t>
            </a:r>
            <a:r>
              <a:rPr lang="es-ES" i="1" dirty="0" smtClean="0">
                <a:solidFill>
                  <a:srgbClr val="FF0000"/>
                </a:solidFill>
              </a:rPr>
              <a:t> &lt; 0)</a:t>
            </a:r>
            <a:r>
              <a:rPr lang="es-ES" dirty="0" smtClean="0"/>
              <a:t>:</a:t>
            </a:r>
            <a:endParaRPr lang="es-ES" dirty="0"/>
          </a:p>
          <a:p>
            <a:pPr lvl="1"/>
            <a:r>
              <a:rPr lang="es-ES" dirty="0" smtClean="0"/>
              <a:t>y1 </a:t>
            </a:r>
            <a:r>
              <a:rPr lang="es-ES" dirty="0"/>
              <a:t>= – y1</a:t>
            </a:r>
            <a:r>
              <a:rPr lang="es-ES" smtClean="0"/>
              <a:t>;   </a:t>
            </a:r>
            <a:r>
              <a:rPr lang="es-ES" i="1" smtClean="0">
                <a:solidFill>
                  <a:srgbClr val="FF0000"/>
                </a:solidFill>
              </a:rPr>
              <a:t>(</a:t>
            </a:r>
            <a:r>
              <a:rPr lang="es-ES" i="1" dirty="0" smtClean="0">
                <a:solidFill>
                  <a:srgbClr val="FF0000"/>
                </a:solidFill>
              </a:rPr>
              <a:t>declive = -1 e </a:t>
            </a:r>
            <a:r>
              <a:rPr lang="es-ES" i="1" dirty="0" err="1" smtClean="0">
                <a:solidFill>
                  <a:srgbClr val="FF0000"/>
                </a:solidFill>
              </a:rPr>
              <a:t>dy</a:t>
            </a:r>
            <a:r>
              <a:rPr lang="es-ES" i="1" dirty="0" smtClean="0">
                <a:solidFill>
                  <a:srgbClr val="FF0000"/>
                </a:solidFill>
              </a:rPr>
              <a:t> = -</a:t>
            </a:r>
            <a:r>
              <a:rPr lang="es-ES" i="1" dirty="0" err="1" smtClean="0">
                <a:solidFill>
                  <a:srgbClr val="FF0000"/>
                </a:solidFill>
              </a:rPr>
              <a:t>dy</a:t>
            </a:r>
            <a:r>
              <a:rPr lang="es-ES" i="1" dirty="0" smtClean="0">
                <a:solidFill>
                  <a:srgbClr val="FF0000"/>
                </a:solidFill>
              </a:rPr>
              <a:t>)</a:t>
            </a:r>
            <a:endParaRPr lang="es-ES" i="1" dirty="0">
              <a:solidFill>
                <a:srgbClr val="FF0000"/>
              </a:solidFill>
            </a:endParaRPr>
          </a:p>
          <a:p>
            <a:pPr lvl="1"/>
            <a:r>
              <a:rPr lang="es-ES" dirty="0" smtClean="0"/>
              <a:t>y2 </a:t>
            </a:r>
            <a:r>
              <a:rPr lang="es-ES" dirty="0"/>
              <a:t>= – y2;</a:t>
            </a:r>
          </a:p>
          <a:p>
            <a:pPr lvl="1"/>
            <a:r>
              <a:rPr lang="es-ES" dirty="0" smtClean="0"/>
              <a:t>Pintar </a:t>
            </a:r>
            <a:r>
              <a:rPr lang="es-ES" dirty="0"/>
              <a:t>pixel (x, – y</a:t>
            </a:r>
            <a:r>
              <a:rPr lang="es-ES" dirty="0" smtClean="0"/>
              <a:t>).</a:t>
            </a:r>
          </a:p>
          <a:p>
            <a:pPr lvl="1"/>
            <a:endParaRPr lang="es-ES" dirty="0"/>
          </a:p>
          <a:p>
            <a:r>
              <a:rPr lang="es-ES" dirty="0" smtClean="0"/>
              <a:t>Se </a:t>
            </a:r>
            <a:r>
              <a:rPr lang="es-ES" dirty="0"/>
              <a:t>|y2 – y1| &gt; |x2 – x1|:</a:t>
            </a:r>
          </a:p>
          <a:p>
            <a:pPr lvl="1"/>
            <a:r>
              <a:rPr lang="es-ES" dirty="0" smtClean="0"/>
              <a:t>Repetir </a:t>
            </a:r>
            <a:r>
              <a:rPr lang="es-ES" dirty="0"/>
              <a:t>o algoritmo trocando “y” </a:t>
            </a:r>
            <a:r>
              <a:rPr lang="es-ES" dirty="0" err="1"/>
              <a:t>com</a:t>
            </a:r>
            <a:r>
              <a:rPr lang="es-ES" dirty="0"/>
              <a:t> “x”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74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Traçado de Retas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reta é a primitiva 2D mais comum</a:t>
            </a:r>
          </a:p>
          <a:p>
            <a:pPr lvl="1"/>
            <a:r>
              <a:rPr lang="pt-BR" dirty="0" smtClean="0"/>
              <a:t>Todos </a:t>
            </a:r>
            <a:r>
              <a:rPr lang="pt-BR" i="1" dirty="0" err="1" smtClean="0"/>
              <a:t>wireframes</a:t>
            </a:r>
            <a:r>
              <a:rPr lang="pt-BR" i="1" dirty="0" smtClean="0"/>
              <a:t> </a:t>
            </a:r>
            <a:r>
              <a:rPr lang="pt-BR" dirty="0" smtClean="0"/>
              <a:t>(</a:t>
            </a:r>
            <a:r>
              <a:rPr lang="pt-BR" dirty="0"/>
              <a:t>modelos de arame) 3D são eventualmente retas 2D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algoritmos aperfeiçoados contêm numerosas técnicas e truques que ajudam a projetar algoritmos mais avançados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429000"/>
            <a:ext cx="6192688" cy="32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Características Desejáveis para o Traçado de 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Linearidade</a:t>
            </a:r>
          </a:p>
          <a:p>
            <a:pPr lvl="1"/>
            <a:r>
              <a:rPr lang="pt-BR" dirty="0" smtClean="0"/>
              <a:t>Os </a:t>
            </a:r>
            <a:r>
              <a:rPr lang="pt-BR" i="1" dirty="0" smtClean="0"/>
              <a:t>pixels </a:t>
            </a:r>
            <a:r>
              <a:rPr lang="pt-BR" dirty="0" smtClean="0"/>
              <a:t>traçados </a:t>
            </a:r>
            <a:r>
              <a:rPr lang="pt-BR" dirty="0"/>
              <a:t>devem dar a aparência de que estão sobre uma reta </a:t>
            </a:r>
          </a:p>
          <a:p>
            <a:r>
              <a:rPr lang="pt-BR" dirty="0" smtClean="0"/>
              <a:t>Espessura </a:t>
            </a:r>
            <a:r>
              <a:rPr lang="pt-BR" dirty="0"/>
              <a:t>(densidade) uniforme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densidade da reta é dada pelo </a:t>
            </a:r>
            <a:r>
              <a:rPr lang="pt-BR" u="sng" dirty="0"/>
              <a:t>número de </a:t>
            </a:r>
            <a:r>
              <a:rPr lang="pt-BR" i="1" u="sng" dirty="0" smtClean="0"/>
              <a:t>pixels </a:t>
            </a:r>
            <a:r>
              <a:rPr lang="pt-BR" u="sng" dirty="0" smtClean="0"/>
              <a:t>traçados </a:t>
            </a:r>
            <a:r>
              <a:rPr lang="pt-BR" dirty="0"/>
              <a:t>dividido pelo </a:t>
            </a:r>
            <a:r>
              <a:rPr lang="pt-BR" u="sng" dirty="0"/>
              <a:t>comprimento da reta</a:t>
            </a:r>
            <a:r>
              <a:rPr lang="pt-BR" dirty="0"/>
              <a:t>. Para manter a densidade constante, os pixels devem ser igualmente espaçados. A imagem do segmento de reta não deve variar de espessura ao longo de sua extensão.</a:t>
            </a:r>
          </a:p>
          <a:p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8040216" y="5085184"/>
            <a:ext cx="1008112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8192616" y="6029672"/>
            <a:ext cx="1143744" cy="495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9200728" y="5237584"/>
            <a:ext cx="135632" cy="1039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4718074"/>
            <a:ext cx="4176464" cy="180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1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no Traçado de Retas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171193"/>
            <a:ext cx="4176464" cy="1939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528048" y="3446006"/>
            <a:ext cx="230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Reta real</a:t>
            </a:r>
          </a:p>
          <a:p>
            <a:endParaRPr lang="pt-BR" sz="1400" dirty="0"/>
          </a:p>
          <a:p>
            <a:r>
              <a:rPr lang="pt-BR" sz="1400" dirty="0"/>
              <a:t>Aproximação feita pelo </a:t>
            </a:r>
          </a:p>
          <a:p>
            <a:r>
              <a:rPr lang="pt-BR" sz="1400" dirty="0"/>
              <a:t>dispositivo no </a:t>
            </a:r>
            <a:r>
              <a:rPr lang="pt-BR" sz="1400" dirty="0" err="1"/>
              <a:t>raster</a:t>
            </a:r>
            <a:endParaRPr lang="pt-BR" sz="1400" dirty="0"/>
          </a:p>
          <a:p>
            <a:r>
              <a:rPr lang="pt-BR" sz="1400" dirty="0"/>
              <a:t>(</a:t>
            </a:r>
            <a:r>
              <a:rPr lang="pt-BR" sz="1400" dirty="0" err="1"/>
              <a:t>rasterização</a:t>
            </a:r>
            <a:r>
              <a:rPr lang="pt-BR" sz="1400" dirty="0"/>
              <a:t>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742933"/>
            <a:ext cx="3307482" cy="177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134838" y="541852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Suavização de contorno</a:t>
            </a:r>
          </a:p>
          <a:p>
            <a:pPr algn="ctr"/>
            <a:r>
              <a:rPr lang="pt-BR" sz="1400" i="1" dirty="0" err="1"/>
              <a:t>Anti-aliasing</a:t>
            </a:r>
            <a:endParaRPr lang="pt-BR" sz="1400" i="1" dirty="0"/>
          </a:p>
        </p:txBody>
      </p:sp>
      <p:sp>
        <p:nvSpPr>
          <p:cNvPr id="5" name="Seta para a direita 4"/>
          <p:cNvSpPr/>
          <p:nvPr/>
        </p:nvSpPr>
        <p:spPr>
          <a:xfrm>
            <a:off x="6312024" y="5518550"/>
            <a:ext cx="504056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r>
              <a:rPr lang="pt-BR" dirty="0"/>
              <a:t>Traçar uma reta significa acionar (acender) os pixels apropriados para </a:t>
            </a:r>
            <a:r>
              <a:rPr lang="pt-BR" dirty="0" smtClean="0"/>
              <a:t>que </a:t>
            </a:r>
            <a:r>
              <a:rPr lang="pt-BR" dirty="0"/>
              <a:t>se tenha uma linha reta no dispositivos de apresentação </a:t>
            </a:r>
            <a:r>
              <a:rPr lang="pt-BR" dirty="0" smtClean="0"/>
              <a:t>tipo varredura </a:t>
            </a:r>
            <a:r>
              <a:rPr lang="pt-BR" dirty="0"/>
              <a:t>(</a:t>
            </a:r>
            <a:r>
              <a:rPr lang="pt-BR" i="1" dirty="0" err="1"/>
              <a:t>raster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62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Propriedades Exigidas no Traçado de 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segmentos devem iniciar e terminar nos pontos especificados. Caso isso não ocorra, pequenos </a:t>
            </a:r>
            <a:r>
              <a:rPr lang="pt-BR" i="1" dirty="0" smtClean="0"/>
              <a:t>gaps </a:t>
            </a:r>
            <a:r>
              <a:rPr lang="pt-BR" dirty="0" smtClean="0"/>
              <a:t>podem </a:t>
            </a:r>
            <a:r>
              <a:rPr lang="pt-BR" dirty="0"/>
              <a:t>surgir entre o final de um segmento e o início de outro</a:t>
            </a:r>
          </a:p>
          <a:p>
            <a:r>
              <a:rPr lang="pt-BR" dirty="0" smtClean="0"/>
              <a:t>Densidade </a:t>
            </a:r>
            <a:r>
              <a:rPr lang="pt-BR" dirty="0"/>
              <a:t>independente da inclinação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segmentos de retas de diferentes inclinações</a:t>
            </a:r>
          </a:p>
          <a:p>
            <a:r>
              <a:rPr lang="pt-BR" dirty="0" smtClean="0"/>
              <a:t>Continuidade</a:t>
            </a:r>
            <a:endParaRPr lang="pt-BR" dirty="0"/>
          </a:p>
          <a:p>
            <a:pPr lvl="1"/>
            <a:r>
              <a:rPr lang="pt-BR" dirty="0" smtClean="0"/>
              <a:t>a </a:t>
            </a:r>
            <a:r>
              <a:rPr lang="pt-BR" dirty="0"/>
              <a:t>imagem não apresenta interrupções indesejáveis</a:t>
            </a:r>
          </a:p>
          <a:p>
            <a:r>
              <a:rPr lang="pt-BR" dirty="0" smtClean="0"/>
              <a:t>Rapidez </a:t>
            </a:r>
            <a:r>
              <a:rPr lang="pt-BR" dirty="0"/>
              <a:t>no traçado dos segmentos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de Traçar Retas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Dependendo da inclinação da reta a escolha do pixel a ser acionado não </a:t>
            </a:r>
            <a:r>
              <a:rPr lang="pt-BR" dirty="0" smtClean="0"/>
              <a:t>é </a:t>
            </a:r>
            <a:r>
              <a:rPr lang="pt-BR" dirty="0"/>
              <a:t>óbvia.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2636913"/>
            <a:ext cx="3600400" cy="366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1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Cartesiano (adaptado para CG)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plano cartesiano os eixos x e y são representados assim: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Entretanto, para a Computação Gráfica temos de inverter o eixo y.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5879976" y="213285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4511824" y="3104964"/>
            <a:ext cx="2808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339916" y="2858744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(0,0)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807968" y="3032899"/>
            <a:ext cx="144016" cy="12311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915980" y="242088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744072" y="2420888"/>
            <a:ext cx="0" cy="68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672064" y="2359333"/>
            <a:ext cx="144016" cy="12311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722370" y="2236222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/>
              <a:t>(5,5)</a:t>
            </a:r>
            <a:endParaRPr lang="pt-BR" dirty="0"/>
          </a:p>
        </p:txBody>
      </p:sp>
      <p:pic>
        <p:nvPicPr>
          <p:cNvPr id="1026" name="Picture 2" descr="http://www.lge.com/br/images/monitores/w2243s/gallery/medium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14" y="4568831"/>
            <a:ext cx="2633340" cy="216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5267908" y="2051555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y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992400" y="304053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x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205790" y="4869160"/>
            <a:ext cx="2808312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943872" y="4509120"/>
            <a:ext cx="0" cy="136815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943872" y="4869161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(0,0)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4871864" y="4824770"/>
            <a:ext cx="144016" cy="12311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/>
          <p:cNvCxnSpPr/>
          <p:nvPr/>
        </p:nvCxnSpPr>
        <p:spPr>
          <a:xfrm>
            <a:off x="4918227" y="5588116"/>
            <a:ext cx="8280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746319" y="4920012"/>
            <a:ext cx="0" cy="6840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5674311" y="5526561"/>
            <a:ext cx="144016" cy="12311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5645950" y="5480978"/>
            <a:ext cx="540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</a:rPr>
              <a:t>(5,5)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331804" y="5588116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y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992400" y="4701658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8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Plano Cartesiano (adaptado para CG)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plano é dividido em 8 partes (</a:t>
            </a:r>
            <a:r>
              <a:rPr lang="pt-BR" dirty="0" err="1" smtClean="0"/>
              <a:t>octantes</a:t>
            </a:r>
            <a:r>
              <a:rPr lang="pt-BR" dirty="0" smtClean="0"/>
              <a:t>):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3340702" y="2348880"/>
            <a:ext cx="4457598" cy="3574180"/>
            <a:chOff x="2522978" y="2636912"/>
            <a:chExt cx="4457598" cy="3574180"/>
          </a:xfrm>
        </p:grpSpPr>
        <p:cxnSp>
          <p:nvCxnSpPr>
            <p:cNvPr id="4" name="Conector de seta reta 3"/>
            <p:cNvCxnSpPr/>
            <p:nvPr/>
          </p:nvCxnSpPr>
          <p:spPr>
            <a:xfrm flipV="1">
              <a:off x="4427984" y="2636912"/>
              <a:ext cx="0" cy="324036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/>
            <p:cNvCxnSpPr/>
            <p:nvPr/>
          </p:nvCxnSpPr>
          <p:spPr>
            <a:xfrm>
              <a:off x="2522978" y="4149080"/>
              <a:ext cx="40287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/>
            <p:cNvSpPr txBox="1"/>
            <p:nvPr/>
          </p:nvSpPr>
          <p:spPr>
            <a:xfrm>
              <a:off x="4045501" y="5841760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y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440516" y="3964414"/>
              <a:ext cx="54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x</a:t>
              </a:r>
              <a:endParaRPr lang="pt-BR" dirty="0"/>
            </a:p>
          </p:txBody>
        </p:sp>
      </p:grpSp>
      <p:cxnSp>
        <p:nvCxnSpPr>
          <p:cNvPr id="15" name="Conector reto 14"/>
          <p:cNvCxnSpPr/>
          <p:nvPr/>
        </p:nvCxnSpPr>
        <p:spPr>
          <a:xfrm flipV="1">
            <a:off x="3647728" y="2420888"/>
            <a:ext cx="3096344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 flipV="1">
            <a:off x="3800128" y="2492896"/>
            <a:ext cx="3096344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23993" y="404571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1º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x&gt;y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302410" y="5323783"/>
            <a:ext cx="12258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ym typeface="Symbol"/>
              </a:rPr>
              <a:t>x2 &gt; x1 e y2 &gt; y1</a:t>
            </a:r>
            <a:endParaRPr lang="pt-BR" sz="1050" dirty="0"/>
          </a:p>
          <a:p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343493" y="4862118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x&lt;y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604690" y="4113342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4º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x&gt;y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999657" y="5301209"/>
            <a:ext cx="12258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ym typeface="Symbol"/>
              </a:rPr>
              <a:t>x1 </a:t>
            </a:r>
            <a:r>
              <a:rPr lang="pt-BR" sz="1050" dirty="0">
                <a:sym typeface="Symbol"/>
              </a:rPr>
              <a:t>&gt; </a:t>
            </a:r>
            <a:r>
              <a:rPr lang="pt-BR" sz="1050" dirty="0">
                <a:sym typeface="Symbol"/>
              </a:rPr>
              <a:t>x2 </a:t>
            </a:r>
            <a:r>
              <a:rPr lang="pt-BR" sz="1050" dirty="0">
                <a:sym typeface="Symbol"/>
              </a:rPr>
              <a:t>e y2 &gt; y1</a:t>
            </a:r>
            <a:endParaRPr lang="pt-BR" sz="1050" dirty="0"/>
          </a:p>
          <a:p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263230" y="4862118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x&lt;y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604689" y="3214718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x&gt;y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303662" y="2492897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6º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x&lt;y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023993" y="3214718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8º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x&gt;y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343492" y="2492897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7º </a:t>
            </a:r>
            <a:r>
              <a:rPr lang="pt-BR" sz="1200" dirty="0" err="1"/>
              <a:t>octante</a:t>
            </a:r>
            <a:r>
              <a:rPr lang="pt-BR" sz="1200" dirty="0"/>
              <a:t> </a:t>
            </a:r>
          </a:p>
          <a:p>
            <a:r>
              <a:rPr lang="pt-BR" sz="1200" dirty="0">
                <a:sym typeface="Symbol"/>
              </a:rPr>
              <a:t>x&lt;y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187198" y="2227439"/>
            <a:ext cx="12258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ym typeface="Symbol"/>
              </a:rPr>
              <a:t>x1 </a:t>
            </a:r>
            <a:r>
              <a:rPr lang="pt-BR" sz="1050" dirty="0">
                <a:sym typeface="Symbol"/>
              </a:rPr>
              <a:t>&gt; </a:t>
            </a:r>
            <a:r>
              <a:rPr lang="pt-BR" sz="1050" dirty="0">
                <a:sym typeface="Symbol"/>
              </a:rPr>
              <a:t>x2 </a:t>
            </a:r>
            <a:r>
              <a:rPr lang="pt-BR" sz="1050" dirty="0">
                <a:sym typeface="Symbol"/>
              </a:rPr>
              <a:t>e </a:t>
            </a:r>
            <a:r>
              <a:rPr lang="pt-BR" sz="1050" dirty="0">
                <a:sym typeface="Symbol"/>
              </a:rPr>
              <a:t>y1 </a:t>
            </a:r>
            <a:r>
              <a:rPr lang="pt-BR" sz="1050" dirty="0">
                <a:sym typeface="Symbol"/>
              </a:rPr>
              <a:t>&gt; </a:t>
            </a:r>
            <a:r>
              <a:rPr lang="pt-BR" sz="1050" dirty="0">
                <a:sym typeface="Symbol"/>
              </a:rPr>
              <a:t>y2</a:t>
            </a:r>
            <a:endParaRPr lang="pt-BR" sz="1050" dirty="0"/>
          </a:p>
          <a:p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326697" y="2227439"/>
            <a:ext cx="122586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ym typeface="Symbol"/>
              </a:rPr>
              <a:t>x2 </a:t>
            </a:r>
            <a:r>
              <a:rPr lang="pt-BR" sz="1050" dirty="0">
                <a:sym typeface="Symbol"/>
              </a:rPr>
              <a:t>&gt; </a:t>
            </a:r>
            <a:r>
              <a:rPr lang="pt-BR" sz="1050" dirty="0">
                <a:sym typeface="Symbol"/>
              </a:rPr>
              <a:t>x1 </a:t>
            </a:r>
            <a:r>
              <a:rPr lang="pt-BR" sz="1050" dirty="0">
                <a:sym typeface="Symbol"/>
              </a:rPr>
              <a:t>e </a:t>
            </a:r>
            <a:r>
              <a:rPr lang="pt-BR" sz="1050" dirty="0">
                <a:sym typeface="Symbol"/>
              </a:rPr>
              <a:t>y1 </a:t>
            </a:r>
            <a:r>
              <a:rPr lang="pt-BR" sz="1050" dirty="0">
                <a:sym typeface="Symbol"/>
              </a:rPr>
              <a:t>&gt; </a:t>
            </a:r>
            <a:r>
              <a:rPr lang="pt-BR" sz="1050" dirty="0">
                <a:sym typeface="Symbol"/>
              </a:rPr>
              <a:t>y2</a:t>
            </a:r>
            <a:endParaRPr lang="pt-BR" sz="105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5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348</TotalTime>
  <Words>1422</Words>
  <Application>Microsoft Office PowerPoint</Application>
  <PresentationFormat>Widescreen</PresentationFormat>
  <Paragraphs>269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Bodoni MT Black</vt:lpstr>
      <vt:lpstr>Calibri</vt:lpstr>
      <vt:lpstr>Cambria Math</vt:lpstr>
      <vt:lpstr>Courier New</vt:lpstr>
      <vt:lpstr>Symbol</vt:lpstr>
      <vt:lpstr>Brilho</vt:lpstr>
      <vt:lpstr>Primitivas gráficas</vt:lpstr>
      <vt:lpstr>Traçado de Primitivas em Dispositivos Matriciais</vt:lpstr>
      <vt:lpstr>Traçado de Retas</vt:lpstr>
      <vt:lpstr>Características Desejáveis para o Traçado de Retas</vt:lpstr>
      <vt:lpstr>Correção no Traçado de Retas</vt:lpstr>
      <vt:lpstr>Propriedades Exigidas no Traçado de Retas</vt:lpstr>
      <vt:lpstr>Algoritmos de Traçar Retas</vt:lpstr>
      <vt:lpstr>Plano Cartesiano (adaptado para CG)</vt:lpstr>
      <vt:lpstr>Plano Cartesiano (adaptado para CG)</vt:lpstr>
      <vt:lpstr>Conversão matricial de segmentos de reta</vt:lpstr>
      <vt:lpstr>Equação real da reta</vt:lpstr>
      <vt:lpstr>Equação real da reta</vt:lpstr>
      <vt:lpstr>Método do Declive  Algoritmo DDA (Digital Differential Analyzer)</vt:lpstr>
      <vt:lpstr>Exemplo do DDA</vt:lpstr>
      <vt:lpstr>Exemplo do DDA</vt:lpstr>
      <vt:lpstr>Retas Rápidas – Método do Ponto Médio</vt:lpstr>
      <vt:lpstr>Retas Rápidas – Método do Ponto Médio</vt:lpstr>
      <vt:lpstr>Retas Rápidas – Método do Ponto Médio</vt:lpstr>
      <vt:lpstr>Retas Rápidas – Escolha de E ou NE</vt:lpstr>
      <vt:lpstr>Retas Rápidas – Método do Ponto Médio</vt:lpstr>
      <vt:lpstr>Exemplo</vt:lpstr>
      <vt:lpstr>Retas Rápidas – Método do Ponto Médio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Primitivas gráficas</dc:title>
  <dc:creator>professor</dc:creator>
  <cp:lastModifiedBy>Usuário do Windows</cp:lastModifiedBy>
  <cp:revision>49</cp:revision>
  <dcterms:created xsi:type="dcterms:W3CDTF">2012-08-21T22:32:28Z</dcterms:created>
  <dcterms:modified xsi:type="dcterms:W3CDTF">2025-02-17T12:56:19Z</dcterms:modified>
</cp:coreProperties>
</file>