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4b1365c6f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4b1365c6f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When you type alphabet on keyboard, computer translates alphabet into </a:t>
            </a:r>
            <a:r>
              <a:rPr lang="ja">
                <a:solidFill>
                  <a:schemeClr val="dk1"/>
                </a:solidFill>
              </a:rPr>
              <a:t>a programming language.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(Read sentences on slide)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(Jump to link)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As you can see, computers use </a:t>
            </a:r>
            <a:r>
              <a:rPr lang="ja">
                <a:solidFill>
                  <a:schemeClr val="dk1"/>
                </a:solidFill>
              </a:rPr>
              <a:t>a programming language.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This sentence includes all of  A to Z.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b1365c6f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4b1365c6f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(Read sentences on slide)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382823e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382823e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[Hana]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 output device receives data from a computer, usually for display, projection, or physical reproduction. Monitors and printers are two of the most commonly used output devices used with a computer.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Let's get checked other output devices.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603f2e41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5603f2e4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[Hana]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 soft copy could be text files, images and videos. A hard copy is defined as a physical object like a printed document . A digital version of a document or file is a soft copy of that document.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b701fdbd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4b701fdbd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[Hana]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Monitors are the most popular soft-copy output devices and main output device of a computer.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It forms images from tiny dots, called pixels.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sharpness of the image depends on the number of pixels.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53c7744b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53c7744b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[Hana]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Printers are the most popular hard copy output devices. There are two types of printers: impact printers work by direct contact of an ink ribbon with paper. like a typewriter.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non-impact printers  print without using hit or impact a  ribbon to 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These days non impact printer is more popular than impact printer.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0122c6e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0122c6e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[Hana]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 speaker is a device that outputs sound by converting electrical signals into sound.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When an electric current flows through the voice coil, it reacts with the surrounding magnets to create vibrations.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This vibrates the cone, which in turn vibrates the air, producing sound.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5382823e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5382823e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5382823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5382823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 output device works by receiving signals from the computer and using those signals to perform tasks to display the output.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538960fca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538960fca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 output device works by receiving signals from the computer and using those signals to perform tasks to display the output.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38960fca1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38960fca1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538960fca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538960fca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>
                <a:solidFill>
                  <a:schemeClr val="dk1"/>
                </a:solidFill>
              </a:rPr>
              <a:t>1.</a:t>
            </a:r>
            <a:r>
              <a:rPr lang="ja" sz="1500">
                <a:solidFill>
                  <a:schemeClr val="dk1"/>
                </a:solidFill>
              </a:rPr>
              <a:t>On a computer keyboard (input device), if you type "W", it sends (inputs) a signal to the computer.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>
                <a:solidFill>
                  <a:schemeClr val="dk1"/>
                </a:solidFill>
              </a:rPr>
              <a:t>2.The computer processes the input and once completed, sends a signal to a monitor (output device).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>
                <a:solidFill>
                  <a:schemeClr val="dk1"/>
                </a:solidFill>
              </a:rPr>
              <a:t>3.The monitor receives the signal and displays (outputs) the "W" to the screen.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>
                <a:solidFill>
                  <a:schemeClr val="dk1"/>
                </a:solidFill>
              </a:rPr>
              <a:t>4.If supported, that "W" could also be printed (outputed) to a printer, which is another example of an output device.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61d734c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61d734c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 soft copy could be text files, images and videos. A hard copy is defined as a physical object like a printed document . A digital version of a document or file is a soft copy of that document.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561d734cb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561d734cb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 soft copy could be text files, images and videos. A hard copy is defined as a physical object like a printed document . A digital version of a document or file is a soft copy of that document.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561d734cb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561d734cb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 soft copy could be text files, images and videos. A hard copy is defined as a physical object like a printed document . A digital version of a document or file is a soft copy of that document.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61d734cb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61d734cb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38960fca1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538960fca1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61d734c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561d734c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61d734cb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561d734c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b1365c6f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4b1365c6f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b1365c6f8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b1365c6f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4b1365c6f8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4b1365c6f8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As Ron explained, there are many different kind of input devices nowadays.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But how does input device work with computer? How does computer input and understand from another devices?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Let’s take a look.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b1365c6f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4b1365c6f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(Read sentences on slide)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 computer is received signals from input device, and CPU reads data and rewrite, and sends the signal to the outputdevice.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That’s a way it works.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But, how does input device send signals to CPU, and how does CPU understand?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For instance, keyboard.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ryptii.com/pipes/binary-decoder" TargetMode="External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omputerhope.com/jargon/h/hardware.htm" TargetMode="External"/><Relationship Id="rId4" Type="http://schemas.openxmlformats.org/officeDocument/2006/relationships/hyperlink" Target="https://www.computerhope.com/jargon/k/keyboard.htm" TargetMode="External"/><Relationship Id="rId5" Type="http://schemas.openxmlformats.org/officeDocument/2006/relationships/hyperlink" Target="https://www.computerhope.com/jargon/m/mouse.htm" TargetMode="External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705975"/>
            <a:ext cx="6661500" cy="27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350">
                <a:solidFill>
                  <a:srgbClr val="1D1C1D"/>
                </a:solidFill>
              </a:rPr>
              <a:t>How work </a:t>
            </a:r>
            <a:endParaRPr sz="33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350">
                <a:solidFill>
                  <a:srgbClr val="1D1C1D"/>
                </a:solidFill>
              </a:rPr>
              <a:t>output device and </a:t>
            </a:r>
            <a:endParaRPr sz="33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350">
                <a:solidFill>
                  <a:srgbClr val="1D1C1D"/>
                </a:solidFill>
              </a:rPr>
              <a:t>input device </a:t>
            </a:r>
            <a:endParaRPr sz="33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350">
                <a:solidFill>
                  <a:srgbClr val="1D1C1D"/>
                </a:solidFill>
              </a:rPr>
              <a:t>with computer?</a:t>
            </a:r>
            <a:endParaRPr sz="7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12275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How does </a:t>
            </a:r>
            <a:r>
              <a:rPr lang="ja">
                <a:solidFill>
                  <a:srgbClr val="FFFF00"/>
                </a:solidFill>
              </a:rPr>
              <a:t>input</a:t>
            </a:r>
            <a:r>
              <a:rPr lang="ja">
                <a:solidFill>
                  <a:srgbClr val="FFE599"/>
                </a:solidFill>
              </a:rPr>
              <a:t> </a:t>
            </a:r>
            <a:r>
              <a:rPr lang="ja">
                <a:solidFill>
                  <a:srgbClr val="000000"/>
                </a:solidFill>
              </a:rPr>
              <a:t>device work with computer?</a:t>
            </a:r>
            <a:endParaRPr sz="4300"/>
          </a:p>
        </p:txBody>
      </p:sp>
      <p:sp>
        <p:nvSpPr>
          <p:cNvPr id="347" name="Google Shape;347;p22"/>
          <p:cNvSpPr txBox="1"/>
          <p:nvPr/>
        </p:nvSpPr>
        <p:spPr>
          <a:xfrm>
            <a:off x="1416650" y="1547400"/>
            <a:ext cx="65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1416650" y="1394850"/>
            <a:ext cx="69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1285600" y="1394850"/>
            <a:ext cx="41631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Maven Pro"/>
                <a:ea typeface="Maven Pro"/>
                <a:cs typeface="Maven Pro"/>
                <a:sym typeface="Maven Pro"/>
              </a:rPr>
              <a:t>Computers don't understand languages directly, so they need to be translated to a form that is easier understood.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Maven Pro"/>
                <a:ea typeface="Maven Pro"/>
                <a:cs typeface="Maven Pro"/>
                <a:sym typeface="Maven Pro"/>
              </a:rPr>
              <a:t>That form is called machine language or</a:t>
            </a:r>
            <a:r>
              <a:rPr b="1" lang="ja" sz="2000">
                <a:latin typeface="Maven Pro"/>
                <a:ea typeface="Maven Pro"/>
                <a:cs typeface="Maven Pro"/>
                <a:sym typeface="Maven Pro"/>
              </a:rPr>
              <a:t> binary</a:t>
            </a:r>
            <a:r>
              <a:rPr lang="ja" sz="200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latin typeface="Nunito"/>
                <a:ea typeface="Nunito"/>
                <a:cs typeface="Nunito"/>
                <a:sym typeface="Nunito"/>
              </a:rPr>
              <a:t>      Let’s check it out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https://cryptii.com/pipes/binary-decoder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200" y="1209575"/>
            <a:ext cx="3138575" cy="36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2"/>
          <p:cNvSpPr/>
          <p:nvPr/>
        </p:nvSpPr>
        <p:spPr>
          <a:xfrm>
            <a:off x="1416650" y="3937000"/>
            <a:ext cx="218100" cy="22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12275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How does </a:t>
            </a:r>
            <a:r>
              <a:rPr lang="ja">
                <a:solidFill>
                  <a:srgbClr val="FFFF00"/>
                </a:solidFill>
              </a:rPr>
              <a:t>input</a:t>
            </a:r>
            <a:r>
              <a:rPr lang="ja">
                <a:solidFill>
                  <a:srgbClr val="FFE599"/>
                </a:solidFill>
              </a:rPr>
              <a:t> </a:t>
            </a:r>
            <a:r>
              <a:rPr lang="ja">
                <a:solidFill>
                  <a:srgbClr val="000000"/>
                </a:solidFill>
              </a:rPr>
              <a:t>device work with computer?</a:t>
            </a:r>
            <a:endParaRPr sz="4300"/>
          </a:p>
        </p:txBody>
      </p:sp>
      <p:sp>
        <p:nvSpPr>
          <p:cNvPr id="357" name="Google Shape;357;p23"/>
          <p:cNvSpPr txBox="1"/>
          <p:nvPr/>
        </p:nvSpPr>
        <p:spPr>
          <a:xfrm>
            <a:off x="1416650" y="1547400"/>
            <a:ext cx="65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1416650" y="1394850"/>
            <a:ext cx="69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3"/>
          <p:cNvSpPr txBox="1"/>
          <p:nvPr>
            <p:ph idx="1" type="body"/>
          </p:nvPr>
        </p:nvSpPr>
        <p:spPr>
          <a:xfrm>
            <a:off x="1322000" y="1849313"/>
            <a:ext cx="7152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task is to gather data to be processed bythe computer sometimes called raw data and</a:t>
            </a:r>
            <a:r>
              <a:rPr lang="ja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convert it in</a:t>
            </a:r>
            <a:r>
              <a:rPr lang="ja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to some form the computer can understand!</a:t>
            </a:r>
            <a:endParaRPr sz="2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60" name="Google Shape;360;p23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3123988" y="1547400"/>
            <a:ext cx="3145425" cy="31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type="title"/>
          </p:nvPr>
        </p:nvSpPr>
        <p:spPr>
          <a:xfrm>
            <a:off x="1240625" y="598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133"/>
              <a:t>What is the “</a:t>
            </a:r>
            <a:r>
              <a:rPr lang="ja" sz="3133">
                <a:solidFill>
                  <a:srgbClr val="FF0000"/>
                </a:solidFill>
              </a:rPr>
              <a:t>Output</a:t>
            </a:r>
            <a:r>
              <a:rPr lang="ja" sz="3133"/>
              <a:t> Device”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007" y="2613587"/>
            <a:ext cx="999286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225" y="1905113"/>
            <a:ext cx="1707775" cy="17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32" y="2613587"/>
            <a:ext cx="999286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6649" y="3128688"/>
            <a:ext cx="1448325" cy="14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6075" y="1102513"/>
            <a:ext cx="1395100" cy="13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9838" y="2568912"/>
            <a:ext cx="641750" cy="6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67175" y="3674212"/>
            <a:ext cx="1087075" cy="10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type="title"/>
          </p:nvPr>
        </p:nvSpPr>
        <p:spPr>
          <a:xfrm>
            <a:off x="1240625" y="598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Type of Output Device</a:t>
            </a:r>
            <a:endParaRPr/>
          </a:p>
        </p:txBody>
      </p:sp>
      <p:sp>
        <p:nvSpPr>
          <p:cNvPr id="378" name="Google Shape;378;p25"/>
          <p:cNvSpPr txBox="1"/>
          <p:nvPr/>
        </p:nvSpPr>
        <p:spPr>
          <a:xfrm>
            <a:off x="1120300" y="1589600"/>
            <a:ext cx="77058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Nunito"/>
                <a:ea typeface="Nunito"/>
                <a:cs typeface="Nunito"/>
                <a:sym typeface="Nunito"/>
              </a:rPr>
              <a:t>●Soft-copy output : text file, imagis, video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Nunito"/>
                <a:ea typeface="Nunito"/>
                <a:cs typeface="Nunito"/>
                <a:sym typeface="Nunito"/>
              </a:rPr>
              <a:t>●Hard-copy output : printed object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1240625" y="598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Monitor</a:t>
            </a:r>
            <a:endParaRPr/>
          </a:p>
        </p:txBody>
      </p:sp>
      <p:pic>
        <p:nvPicPr>
          <p:cNvPr id="384" name="Google Shape;3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0" y="1756450"/>
            <a:ext cx="8872500" cy="2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 txBox="1"/>
          <p:nvPr>
            <p:ph type="title"/>
          </p:nvPr>
        </p:nvSpPr>
        <p:spPr>
          <a:xfrm>
            <a:off x="1240625" y="598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Printers</a:t>
            </a:r>
            <a:endParaRPr/>
          </a:p>
        </p:txBody>
      </p:sp>
      <p:sp>
        <p:nvSpPr>
          <p:cNvPr id="390" name="Google Shape;390;p27"/>
          <p:cNvSpPr txBox="1"/>
          <p:nvPr/>
        </p:nvSpPr>
        <p:spPr>
          <a:xfrm>
            <a:off x="1250625" y="1542100"/>
            <a:ext cx="7268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latin typeface="Nunito"/>
                <a:ea typeface="Nunito"/>
                <a:cs typeface="Nunito"/>
                <a:sym typeface="Nunito"/>
              </a:rPr>
              <a:t>●Impact Printers         - Dot Matrix Printer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latin typeface="Nunito"/>
                <a:ea typeface="Nunito"/>
                <a:cs typeface="Nunito"/>
                <a:sym typeface="Nunito"/>
              </a:rPr>
              <a:t>                                       - Daisy Wheel Printer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latin typeface="Nunito"/>
                <a:ea typeface="Nunito"/>
                <a:cs typeface="Nunito"/>
                <a:sym typeface="Nunito"/>
              </a:rPr>
              <a:t>                                       - Drum Printer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latin typeface="Nunito"/>
                <a:ea typeface="Nunito"/>
                <a:cs typeface="Nunito"/>
                <a:sym typeface="Nunito"/>
              </a:rPr>
              <a:t>                                       - Chain / Band Printe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latin typeface="Nunito"/>
                <a:ea typeface="Nunito"/>
                <a:cs typeface="Nunito"/>
                <a:sym typeface="Nunito"/>
              </a:rPr>
              <a:t>●Non-Impact Printer  - Inkjet Printer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latin typeface="Nunito"/>
                <a:ea typeface="Nunito"/>
                <a:cs typeface="Nunito"/>
                <a:sym typeface="Nunito"/>
              </a:rPr>
              <a:t>                                       - Laser Printer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latin typeface="Nunito"/>
                <a:ea typeface="Nunito"/>
                <a:cs typeface="Nunito"/>
                <a:sym typeface="Nunito"/>
              </a:rPr>
              <a:t>                                       - Thermal Printer</a:t>
            </a:r>
            <a:r>
              <a:rPr lang="ja" sz="2100">
                <a:latin typeface="Nunito"/>
                <a:ea typeface="Nunito"/>
                <a:cs typeface="Nunito"/>
                <a:sym typeface="Nunito"/>
              </a:rPr>
              <a:t>　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1" name="Google Shape;3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999" y="3180063"/>
            <a:ext cx="1448325" cy="14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"/>
          <p:cNvSpPr txBox="1"/>
          <p:nvPr>
            <p:ph type="title"/>
          </p:nvPr>
        </p:nvSpPr>
        <p:spPr>
          <a:xfrm>
            <a:off x="1240625" y="598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Speaker</a:t>
            </a:r>
            <a:endParaRPr/>
          </a:p>
        </p:txBody>
      </p:sp>
      <p:pic>
        <p:nvPicPr>
          <p:cNvPr id="397" name="Google Shape;3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50" y="1816263"/>
            <a:ext cx="7030500" cy="2800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482" y="598562"/>
            <a:ext cx="999286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282" y="598562"/>
            <a:ext cx="999286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/>
          <p:nvPr>
            <p:ph type="title"/>
          </p:nvPr>
        </p:nvSpPr>
        <p:spPr>
          <a:xfrm>
            <a:off x="1303800" y="598575"/>
            <a:ext cx="7547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How does </a:t>
            </a:r>
            <a:r>
              <a:rPr lang="ja">
                <a:solidFill>
                  <a:schemeClr val="accent2"/>
                </a:solidFill>
              </a:rPr>
              <a:t>output</a:t>
            </a:r>
            <a:r>
              <a:rPr lang="ja">
                <a:solidFill>
                  <a:srgbClr val="000000"/>
                </a:solidFill>
              </a:rPr>
              <a:t> device work with computer?</a:t>
            </a:r>
            <a:endParaRPr/>
          </a:p>
        </p:txBody>
      </p:sp>
      <p:pic>
        <p:nvPicPr>
          <p:cNvPr id="405" name="Google Shape;4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032" y="2880500"/>
            <a:ext cx="999286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250" y="2172025"/>
            <a:ext cx="1707775" cy="17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957" y="2880500"/>
            <a:ext cx="999286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674" y="3395600"/>
            <a:ext cx="1448325" cy="14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4100" y="1369425"/>
            <a:ext cx="1395100" cy="13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7863" y="2835825"/>
            <a:ext cx="641750" cy="6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5200" y="3941125"/>
            <a:ext cx="1087075" cy="10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9"/>
          <p:cNvSpPr/>
          <p:nvPr/>
        </p:nvSpPr>
        <p:spPr>
          <a:xfrm>
            <a:off x="2094938" y="3477575"/>
            <a:ext cx="1448400" cy="44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"/>
          <p:cNvSpPr txBox="1"/>
          <p:nvPr>
            <p:ph type="title"/>
          </p:nvPr>
        </p:nvSpPr>
        <p:spPr>
          <a:xfrm>
            <a:off x="1303800" y="598575"/>
            <a:ext cx="7547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How does </a:t>
            </a:r>
            <a:r>
              <a:rPr lang="ja">
                <a:solidFill>
                  <a:schemeClr val="accent2"/>
                </a:solidFill>
              </a:rPr>
              <a:t>output</a:t>
            </a:r>
            <a:r>
              <a:rPr lang="ja">
                <a:solidFill>
                  <a:srgbClr val="000000"/>
                </a:solidFill>
              </a:rPr>
              <a:t> device work with computer?</a:t>
            </a:r>
            <a:endParaRPr/>
          </a:p>
        </p:txBody>
      </p:sp>
      <p:pic>
        <p:nvPicPr>
          <p:cNvPr id="418" name="Google Shape;4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766" y="1917015"/>
            <a:ext cx="1678884" cy="183867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0"/>
          <p:cNvSpPr/>
          <p:nvPr/>
        </p:nvSpPr>
        <p:spPr>
          <a:xfrm>
            <a:off x="4245445" y="2515510"/>
            <a:ext cx="653100" cy="6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749" y="1708863"/>
            <a:ext cx="1448325" cy="14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9332" y="3157212"/>
            <a:ext cx="999286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1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3201752" y="1201499"/>
            <a:ext cx="2740500" cy="27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1"/>
          <p:cNvSpPr txBox="1"/>
          <p:nvPr>
            <p:ph type="title"/>
          </p:nvPr>
        </p:nvSpPr>
        <p:spPr>
          <a:xfrm>
            <a:off x="1303800" y="598575"/>
            <a:ext cx="7547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How does </a:t>
            </a:r>
            <a:r>
              <a:rPr lang="ja">
                <a:solidFill>
                  <a:schemeClr val="accent2"/>
                </a:solidFill>
              </a:rPr>
              <a:t>output</a:t>
            </a:r>
            <a:r>
              <a:rPr lang="ja">
                <a:solidFill>
                  <a:srgbClr val="000000"/>
                </a:solidFill>
              </a:rPr>
              <a:t> device work with computer?</a:t>
            </a:r>
            <a:endParaRPr/>
          </a:p>
        </p:txBody>
      </p:sp>
      <p:sp>
        <p:nvSpPr>
          <p:cNvPr id="428" name="Google Shape;428;p31"/>
          <p:cNvSpPr txBox="1"/>
          <p:nvPr/>
        </p:nvSpPr>
        <p:spPr>
          <a:xfrm>
            <a:off x="1303800" y="1597875"/>
            <a:ext cx="69753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/>
              <a:t>An output device works by receiving signals from the computer and using those signals to perform tasks to display the output.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3071124" y="1394850"/>
            <a:ext cx="2894600" cy="28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What is the device?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1562250" y="1394850"/>
            <a:ext cx="65136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ja" sz="3100">
                <a:solidFill>
                  <a:schemeClr val="lt1"/>
                </a:solidFill>
              </a:rPr>
              <a:t>Set of mechanisms and components that, connect to a computer, are able to send commands from a external source, to </a:t>
            </a:r>
            <a:r>
              <a:rPr b="1" i="1" lang="ja" sz="3100">
                <a:solidFill>
                  <a:schemeClr val="lt1"/>
                </a:solidFill>
              </a:rPr>
              <a:t>transfer</a:t>
            </a:r>
            <a:r>
              <a:rPr b="1" i="1" lang="ja" sz="3100">
                <a:solidFill>
                  <a:schemeClr val="lt1"/>
                </a:solidFill>
              </a:rPr>
              <a:t> data, process and present the information through other device, etc.</a:t>
            </a:r>
            <a:endParaRPr b="1" i="1"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023" y="1525925"/>
            <a:ext cx="1707825" cy="17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2"/>
          <p:cNvSpPr txBox="1"/>
          <p:nvPr>
            <p:ph type="title"/>
          </p:nvPr>
        </p:nvSpPr>
        <p:spPr>
          <a:xfrm>
            <a:off x="1303800" y="598575"/>
            <a:ext cx="7547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How does </a:t>
            </a:r>
            <a:r>
              <a:rPr lang="ja">
                <a:solidFill>
                  <a:schemeClr val="accent2"/>
                </a:solidFill>
              </a:rPr>
              <a:t>output</a:t>
            </a:r>
            <a:r>
              <a:rPr lang="ja">
                <a:solidFill>
                  <a:srgbClr val="000000"/>
                </a:solidFill>
              </a:rPr>
              <a:t> device work with computer?</a:t>
            </a:r>
            <a:endParaRPr/>
          </a:p>
        </p:txBody>
      </p:sp>
      <p:sp>
        <p:nvSpPr>
          <p:cNvPr id="435" name="Google Shape;435;p32"/>
          <p:cNvSpPr txBox="1"/>
          <p:nvPr/>
        </p:nvSpPr>
        <p:spPr>
          <a:xfrm>
            <a:off x="2142000" y="1655025"/>
            <a:ext cx="697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6" name="Google Shape;436;p32"/>
          <p:cNvSpPr/>
          <p:nvPr/>
        </p:nvSpPr>
        <p:spPr>
          <a:xfrm>
            <a:off x="2602770" y="2845760"/>
            <a:ext cx="653100" cy="6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273" y="2414775"/>
            <a:ext cx="1503651" cy="150365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2"/>
          <p:cNvSpPr/>
          <p:nvPr/>
        </p:nvSpPr>
        <p:spPr>
          <a:xfrm>
            <a:off x="5248320" y="2845760"/>
            <a:ext cx="653100" cy="6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1386" y="1812625"/>
            <a:ext cx="653100" cy="6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9225" y="2845748"/>
            <a:ext cx="859150" cy="8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0774" y="3371775"/>
            <a:ext cx="1448325" cy="14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3"/>
          <p:cNvSpPr txBox="1"/>
          <p:nvPr>
            <p:ph type="title"/>
          </p:nvPr>
        </p:nvSpPr>
        <p:spPr>
          <a:xfrm>
            <a:off x="1240625" y="598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Summary</a:t>
            </a:r>
            <a:endParaRPr/>
          </a:p>
        </p:txBody>
      </p:sp>
      <p:sp>
        <p:nvSpPr>
          <p:cNvPr id="447" name="Google Shape;447;p33"/>
          <p:cNvSpPr txBox="1"/>
          <p:nvPr/>
        </p:nvSpPr>
        <p:spPr>
          <a:xfrm>
            <a:off x="1120300" y="1589600"/>
            <a:ext cx="770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8" name="Google Shape;448;p33"/>
          <p:cNvSpPr txBox="1"/>
          <p:nvPr/>
        </p:nvSpPr>
        <p:spPr>
          <a:xfrm>
            <a:off x="719100" y="1589600"/>
            <a:ext cx="77058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ja" sz="2000">
                <a:latin typeface="Nunito"/>
                <a:ea typeface="Nunito"/>
                <a:cs typeface="Nunito"/>
                <a:sym typeface="Nunito"/>
              </a:rPr>
              <a:t>Input device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○"/>
            </a:pPr>
            <a:r>
              <a:rPr lang="ja" sz="2000">
                <a:latin typeface="Nunito"/>
                <a:ea typeface="Nunito"/>
                <a:cs typeface="Nunito"/>
                <a:sym typeface="Nunito"/>
              </a:rPr>
              <a:t>Hardware devices that send data to a computer such as the keyboard and mouse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○"/>
            </a:pPr>
            <a:r>
              <a:rPr lang="ja" sz="2000">
                <a:latin typeface="Nunito"/>
                <a:ea typeface="Nunito"/>
                <a:cs typeface="Nunito"/>
                <a:sym typeface="Nunito"/>
              </a:rPr>
              <a:t>Need to convert physical signals to electrical signals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9" name="Google Shape;4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700" y="3399250"/>
            <a:ext cx="1248225" cy="12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550" y="3482663"/>
            <a:ext cx="1248225" cy="12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"/>
          <p:cNvSpPr txBox="1"/>
          <p:nvPr>
            <p:ph type="title"/>
          </p:nvPr>
        </p:nvSpPr>
        <p:spPr>
          <a:xfrm>
            <a:off x="1240625" y="598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Summary</a:t>
            </a:r>
            <a:endParaRPr/>
          </a:p>
        </p:txBody>
      </p:sp>
      <p:sp>
        <p:nvSpPr>
          <p:cNvPr id="456" name="Google Shape;456;p34"/>
          <p:cNvSpPr txBox="1"/>
          <p:nvPr/>
        </p:nvSpPr>
        <p:spPr>
          <a:xfrm>
            <a:off x="1120300" y="1589600"/>
            <a:ext cx="770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7" name="Google Shape;457;p34"/>
          <p:cNvSpPr txBox="1"/>
          <p:nvPr/>
        </p:nvSpPr>
        <p:spPr>
          <a:xfrm>
            <a:off x="719100" y="1395111"/>
            <a:ext cx="77058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ja" sz="2000">
                <a:latin typeface="Nunito"/>
                <a:ea typeface="Nunito"/>
                <a:cs typeface="Nunito"/>
                <a:sym typeface="Nunito"/>
              </a:rPr>
              <a:t>Output</a:t>
            </a:r>
            <a:r>
              <a:rPr b="1" lang="ja" sz="2000">
                <a:latin typeface="Nunito"/>
                <a:ea typeface="Nunito"/>
                <a:cs typeface="Nunito"/>
                <a:sym typeface="Nunito"/>
              </a:rPr>
              <a:t> device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○"/>
            </a:pPr>
            <a:r>
              <a:rPr lang="ja" sz="2000">
                <a:latin typeface="Nunito"/>
                <a:ea typeface="Nunito"/>
                <a:cs typeface="Nunito"/>
                <a:sym typeface="Nunito"/>
              </a:rPr>
              <a:t>Hardware devices </a:t>
            </a:r>
            <a:r>
              <a:rPr lang="ja" sz="2000">
                <a:latin typeface="Nunito"/>
                <a:ea typeface="Nunito"/>
                <a:cs typeface="Nunito"/>
                <a:sym typeface="Nunito"/>
              </a:rPr>
              <a:t>that receive data from a computer</a:t>
            </a:r>
            <a:r>
              <a:rPr lang="ja" sz="2000">
                <a:latin typeface="Nunito"/>
                <a:ea typeface="Nunito"/>
                <a:cs typeface="Nunito"/>
                <a:sym typeface="Nunito"/>
              </a:rPr>
              <a:t> such as the monitor and printer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○"/>
            </a:pPr>
            <a:r>
              <a:rPr lang="ja" sz="2000">
                <a:latin typeface="Nunito"/>
                <a:ea typeface="Nunito"/>
                <a:cs typeface="Nunito"/>
                <a:sym typeface="Nunito"/>
              </a:rPr>
              <a:t>Need to convert electrical signals to physical signals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8" name="Google Shape;458;p34"/>
          <p:cNvPicPr preferRelativeResize="0"/>
          <p:nvPr/>
        </p:nvPicPr>
        <p:blipFill rotWithShape="1">
          <a:blip r:embed="rId3">
            <a:alphaModFix/>
          </a:blip>
          <a:srcRect b="6350" l="2540" r="-2539" t="-6350"/>
          <a:stretch/>
        </p:blipFill>
        <p:spPr>
          <a:xfrm>
            <a:off x="2312475" y="3151100"/>
            <a:ext cx="1707775" cy="17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374" y="3410550"/>
            <a:ext cx="1448325" cy="14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5"/>
          <p:cNvSpPr txBox="1"/>
          <p:nvPr>
            <p:ph type="title"/>
          </p:nvPr>
        </p:nvSpPr>
        <p:spPr>
          <a:xfrm>
            <a:off x="1240625" y="598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Future expectation</a:t>
            </a:r>
            <a:endParaRPr/>
          </a:p>
        </p:txBody>
      </p:sp>
      <p:sp>
        <p:nvSpPr>
          <p:cNvPr id="465" name="Google Shape;465;p35"/>
          <p:cNvSpPr txBox="1"/>
          <p:nvPr/>
        </p:nvSpPr>
        <p:spPr>
          <a:xfrm>
            <a:off x="1120300" y="1589600"/>
            <a:ext cx="770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6" name="Google Shape;4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075" y="1828275"/>
            <a:ext cx="4488249" cy="31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5"/>
          <p:cNvSpPr txBox="1"/>
          <p:nvPr/>
        </p:nvSpPr>
        <p:spPr>
          <a:xfrm>
            <a:off x="761975" y="1283800"/>
            <a:ext cx="41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Nunito"/>
                <a:ea typeface="Nunito"/>
                <a:cs typeface="Nunito"/>
                <a:sym typeface="Nunito"/>
              </a:rPr>
              <a:t>After VR and AR are more developed</a:t>
            </a:r>
            <a:r>
              <a:rPr lang="ja" sz="1800">
                <a:latin typeface="Nunito"/>
                <a:ea typeface="Nunito"/>
                <a:cs typeface="Nunito"/>
                <a:sym typeface="Nunito"/>
              </a:rPr>
              <a:t>...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"/>
          <p:cNvSpPr txBox="1"/>
          <p:nvPr>
            <p:ph type="ctrTitle"/>
          </p:nvPr>
        </p:nvSpPr>
        <p:spPr>
          <a:xfrm>
            <a:off x="824000" y="705975"/>
            <a:ext cx="6661500" cy="27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850">
                <a:solidFill>
                  <a:srgbClr val="1D1C1D"/>
                </a:solidFill>
              </a:rPr>
              <a:t>Thank you!</a:t>
            </a:r>
            <a:endParaRPr sz="8000"/>
          </a:p>
        </p:txBody>
      </p:sp>
      <p:sp>
        <p:nvSpPr>
          <p:cNvPr id="473" name="Google Shape;473;p36"/>
          <p:cNvSpPr txBox="1"/>
          <p:nvPr/>
        </p:nvSpPr>
        <p:spPr>
          <a:xfrm>
            <a:off x="824000" y="2441700"/>
            <a:ext cx="48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Nunito"/>
                <a:ea typeface="Nunito"/>
                <a:cs typeface="Nunito"/>
                <a:sym typeface="Nunito"/>
              </a:rPr>
              <a:t>Group3 : Paulo, Yuya, Atena, Kazuki, Hana, Ron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History about input/output device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000" y="1370750"/>
            <a:ext cx="3462000" cy="29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3407025" y="4308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latin typeface="Nunito"/>
                <a:ea typeface="Nunito"/>
                <a:cs typeface="Nunito"/>
                <a:sym typeface="Nunito"/>
              </a:rPr>
              <a:t>Babage's calculating machine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History about input/output device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475" y="1487975"/>
            <a:ext cx="6143050" cy="30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461700" y="4562900"/>
            <a:ext cx="822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lang="ja" sz="1700">
                <a:solidFill>
                  <a:srgbClr val="1D1C1D"/>
                </a:solidFill>
                <a:latin typeface="Nunito"/>
                <a:ea typeface="Nunito"/>
                <a:cs typeface="Nunito"/>
                <a:sym typeface="Nunito"/>
              </a:rPr>
              <a:t>The punched card is considered the first input and output device of a computer</a:t>
            </a:r>
            <a:endParaRPr b="1" sz="1700">
              <a:solidFill>
                <a:srgbClr val="1D1C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History about input/output device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426550"/>
            <a:ext cx="36576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1783950" y="3995375"/>
            <a:ext cx="6480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900">
                <a:latin typeface="Nunito"/>
                <a:ea typeface="Nunito"/>
                <a:cs typeface="Nunito"/>
                <a:sym typeface="Nunito"/>
              </a:rPr>
              <a:t>created in 1963 by researcher Douglas Engelbart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900">
                <a:latin typeface="Nunito"/>
                <a:ea typeface="Nunito"/>
                <a:cs typeface="Nunito"/>
                <a:sym typeface="Nunito"/>
              </a:rPr>
              <a:t>from the Stanford Research Institute.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What is the “</a:t>
            </a:r>
            <a:r>
              <a:rPr lang="ja">
                <a:solidFill>
                  <a:srgbClr val="FFFF00"/>
                </a:solidFill>
              </a:rPr>
              <a:t>Input</a:t>
            </a:r>
            <a:r>
              <a:rPr lang="ja"/>
              <a:t> Device”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597875"/>
            <a:ext cx="7030500" cy="24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608"/>
              <a:t>An input device is any </a:t>
            </a:r>
            <a:r>
              <a:rPr lang="ja" sz="2608">
                <a:uFill>
                  <a:noFill/>
                </a:uFill>
                <a:hlinkClick r:id="rId3"/>
              </a:rPr>
              <a:t>hardware</a:t>
            </a:r>
            <a:r>
              <a:rPr lang="ja" sz="2608"/>
              <a:t> device that sends data to a computer, allowing you to interact with and control it.</a:t>
            </a:r>
            <a:endParaRPr sz="2608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608"/>
              <a:t>The most commonly used or primary input devices on a computer are the </a:t>
            </a:r>
            <a:r>
              <a:rPr lang="ja" sz="2608">
                <a:uFill>
                  <a:noFill/>
                </a:uFill>
                <a:hlinkClick r:id="rId4"/>
              </a:rPr>
              <a:t>keyboard</a:t>
            </a:r>
            <a:r>
              <a:rPr lang="ja" sz="2608"/>
              <a:t> and </a:t>
            </a:r>
            <a:r>
              <a:rPr lang="ja" sz="2608">
                <a:uFill>
                  <a:noFill/>
                </a:uFill>
                <a:hlinkClick r:id="rId5"/>
              </a:rPr>
              <a:t>mouse</a:t>
            </a:r>
            <a:r>
              <a:rPr lang="ja" sz="2608"/>
              <a:t>. However, there are other devices that input data into a computer.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6">
            <a:alphaModFix amt="13000"/>
          </a:blip>
          <a:stretch>
            <a:fillRect/>
          </a:stretch>
        </p:blipFill>
        <p:spPr>
          <a:xfrm>
            <a:off x="2953139" y="1406113"/>
            <a:ext cx="2811124" cy="28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What are the different types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“</a:t>
            </a:r>
            <a:r>
              <a:rPr lang="ja">
                <a:solidFill>
                  <a:srgbClr val="FFFF00"/>
                </a:solidFill>
              </a:rPr>
              <a:t>Input</a:t>
            </a:r>
            <a:r>
              <a:rPr lang="ja"/>
              <a:t> Devices”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500" y="2104350"/>
            <a:ext cx="1248225" cy="12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350" y="3252363"/>
            <a:ext cx="1248225" cy="12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2325" y="1806650"/>
            <a:ext cx="1248225" cy="12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0975" y="3142263"/>
            <a:ext cx="1248225" cy="12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03150" y="1806650"/>
            <a:ext cx="1077275" cy="10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2275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How does </a:t>
            </a:r>
            <a:r>
              <a:rPr lang="ja">
                <a:solidFill>
                  <a:srgbClr val="FFFF00"/>
                </a:solidFill>
              </a:rPr>
              <a:t>input</a:t>
            </a:r>
            <a:r>
              <a:rPr lang="ja">
                <a:solidFill>
                  <a:srgbClr val="000000"/>
                </a:solidFill>
              </a:rPr>
              <a:t> device work with computer?</a:t>
            </a:r>
            <a:endParaRPr sz="4300"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050" y="2090621"/>
            <a:ext cx="2286851" cy="228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925" y="2822375"/>
            <a:ext cx="1692050" cy="169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6250" y="1892100"/>
            <a:ext cx="1491025" cy="14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0"/>
          <p:cNvSpPr/>
          <p:nvPr/>
        </p:nvSpPr>
        <p:spPr>
          <a:xfrm>
            <a:off x="4291975" y="2822376"/>
            <a:ext cx="889800" cy="79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2275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How does </a:t>
            </a:r>
            <a:r>
              <a:rPr lang="ja">
                <a:solidFill>
                  <a:srgbClr val="FFFF00"/>
                </a:solidFill>
              </a:rPr>
              <a:t>input</a:t>
            </a:r>
            <a:r>
              <a:rPr lang="ja">
                <a:solidFill>
                  <a:srgbClr val="FFE599"/>
                </a:solidFill>
              </a:rPr>
              <a:t> </a:t>
            </a:r>
            <a:r>
              <a:rPr lang="ja">
                <a:solidFill>
                  <a:srgbClr val="000000"/>
                </a:solidFill>
              </a:rPr>
              <a:t>device work with computer?</a:t>
            </a:r>
            <a:endParaRPr sz="4300"/>
          </a:p>
        </p:txBody>
      </p:sp>
      <p:sp>
        <p:nvSpPr>
          <p:cNvPr id="338" name="Google Shape;338;p21"/>
          <p:cNvSpPr txBox="1"/>
          <p:nvPr/>
        </p:nvSpPr>
        <p:spPr>
          <a:xfrm>
            <a:off x="1416650" y="1547400"/>
            <a:ext cx="65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1416650" y="1394850"/>
            <a:ext cx="69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1373050" y="1394850"/>
            <a:ext cx="7030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latin typeface="Nunito"/>
                <a:ea typeface="Nunito"/>
                <a:cs typeface="Nunito"/>
                <a:sym typeface="Nunito"/>
              </a:rPr>
              <a:t>The input devices allow the users to </a:t>
            </a:r>
            <a:r>
              <a:rPr b="1" lang="ja" sz="1900">
                <a:latin typeface="Nunito"/>
                <a:ea typeface="Nunito"/>
                <a:cs typeface="Nunito"/>
                <a:sym typeface="Nunito"/>
              </a:rPr>
              <a:t>send signals to the computer</a:t>
            </a:r>
            <a:r>
              <a:rPr lang="ja" sz="1900">
                <a:latin typeface="Nunito"/>
                <a:ea typeface="Nunito"/>
                <a:cs typeface="Nunito"/>
                <a:sym typeface="Nunito"/>
              </a:rPr>
              <a:t> to perform a certain task. 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90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b="1" lang="ja" sz="1900">
                <a:latin typeface="Nunito"/>
                <a:ea typeface="Nunito"/>
                <a:cs typeface="Nunito"/>
                <a:sym typeface="Nunito"/>
              </a:rPr>
              <a:t>he Central Processing Unit (CPU) </a:t>
            </a:r>
            <a:r>
              <a:rPr lang="ja" sz="1900">
                <a:latin typeface="Nunito"/>
                <a:ea typeface="Nunito"/>
                <a:cs typeface="Nunito"/>
                <a:sym typeface="Nunito"/>
              </a:rPr>
              <a:t> reads data from memory and writes the result to memory again.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latin typeface="Nunito"/>
                <a:ea typeface="Nunito"/>
                <a:cs typeface="Nunito"/>
                <a:sym typeface="Nunito"/>
              </a:rPr>
              <a:t>The CPU sends the signal to the output devices.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3071124" y="1394850"/>
            <a:ext cx="2894600" cy="28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