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26098-054F-409E-B102-9D35B7C87492}"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98EEA87-4360-433A-9815-2C60FE4F90D6}">
      <dgm:prSet/>
      <dgm:spPr/>
      <dgm:t>
        <a:bodyPr/>
        <a:lstStyle/>
        <a:p>
          <a:pPr>
            <a:defRPr b="1"/>
          </a:pPr>
          <a:r>
            <a:rPr lang="en-GB"/>
            <a:t>Cross-selling is a key to improve revenue and customer loyalty. </a:t>
          </a:r>
          <a:endParaRPr lang="en-US"/>
        </a:p>
      </dgm:t>
    </dgm:pt>
    <dgm:pt modelId="{D7239D0B-7D4C-47FB-B20D-9409DFFC221D}" type="parTrans" cxnId="{43ECB5A9-0046-47D9-96D8-CE59E9C72F6B}">
      <dgm:prSet/>
      <dgm:spPr/>
      <dgm:t>
        <a:bodyPr/>
        <a:lstStyle/>
        <a:p>
          <a:endParaRPr lang="en-US"/>
        </a:p>
      </dgm:t>
    </dgm:pt>
    <dgm:pt modelId="{3D689D89-2A9E-440F-8482-F10BADF5577E}" type="sibTrans" cxnId="{43ECB5A9-0046-47D9-96D8-CE59E9C72F6B}">
      <dgm:prSet/>
      <dgm:spPr/>
      <dgm:t>
        <a:bodyPr/>
        <a:lstStyle/>
        <a:p>
          <a:endParaRPr lang="en-US"/>
        </a:p>
      </dgm:t>
    </dgm:pt>
    <dgm:pt modelId="{4C417EC7-BED3-418B-831A-D0A5FF2D2BF3}">
      <dgm:prSet/>
      <dgm:spPr/>
      <dgm:t>
        <a:bodyPr/>
        <a:lstStyle/>
        <a:p>
          <a:pPr>
            <a:defRPr b="1"/>
          </a:pPr>
          <a:r>
            <a:rPr lang="en-GB"/>
            <a:t>Banking industry is always highly competitive, thus long-term success depends on maximizing the value of each of its customers.</a:t>
          </a:r>
          <a:endParaRPr lang="en-US"/>
        </a:p>
      </dgm:t>
    </dgm:pt>
    <dgm:pt modelId="{D2FF4CE5-9BDE-46B2-9460-2867E1EAE45D}" type="parTrans" cxnId="{73828CE6-40D5-423F-9560-CCE6AE8A5E0D}">
      <dgm:prSet/>
      <dgm:spPr/>
      <dgm:t>
        <a:bodyPr/>
        <a:lstStyle/>
        <a:p>
          <a:endParaRPr lang="en-US"/>
        </a:p>
      </dgm:t>
    </dgm:pt>
    <dgm:pt modelId="{B310805A-D423-4467-A3AE-F1EFF1A9FC5C}" type="sibTrans" cxnId="{73828CE6-40D5-423F-9560-CCE6AE8A5E0D}">
      <dgm:prSet/>
      <dgm:spPr/>
      <dgm:t>
        <a:bodyPr/>
        <a:lstStyle/>
        <a:p>
          <a:endParaRPr lang="en-US"/>
        </a:p>
      </dgm:t>
    </dgm:pt>
    <dgm:pt modelId="{8C921C7E-112B-4E11-A545-7274E74CFE02}">
      <dgm:prSet/>
      <dgm:spPr/>
      <dgm:t>
        <a:bodyPr/>
        <a:lstStyle/>
        <a:p>
          <a:pPr>
            <a:defRPr b="1"/>
          </a:pPr>
          <a:r>
            <a:rPr lang="en-US"/>
            <a:t>Forbes claims that selling to current clients is almost 50% simpler than selling to new leads. </a:t>
          </a:r>
        </a:p>
      </dgm:t>
    </dgm:pt>
    <dgm:pt modelId="{8ECCCC60-3142-4ABD-BB68-1377FD140870}" type="parTrans" cxnId="{B208A572-53EF-4A26-BD98-28238B341204}">
      <dgm:prSet/>
      <dgm:spPr/>
      <dgm:t>
        <a:bodyPr/>
        <a:lstStyle/>
        <a:p>
          <a:endParaRPr lang="en-US"/>
        </a:p>
      </dgm:t>
    </dgm:pt>
    <dgm:pt modelId="{42220D29-E246-4076-BBFB-0D7B00ACB8AA}" type="sibTrans" cxnId="{B208A572-53EF-4A26-BD98-28238B341204}">
      <dgm:prSet/>
      <dgm:spPr/>
      <dgm:t>
        <a:bodyPr/>
        <a:lstStyle/>
        <a:p>
          <a:endParaRPr lang="en-US"/>
        </a:p>
      </dgm:t>
    </dgm:pt>
    <dgm:pt modelId="{F7C2FF00-F84C-4B5E-9066-CD8BE5913EF0}">
      <dgm:prSet/>
      <dgm:spPr/>
      <dgm:t>
        <a:bodyPr/>
        <a:lstStyle/>
        <a:p>
          <a:pPr>
            <a:defRPr b="1"/>
          </a:pPr>
          <a:r>
            <a:rPr lang="en-GB" dirty="0"/>
            <a:t>Advantages: </a:t>
          </a:r>
          <a:endParaRPr lang="en-US" dirty="0"/>
        </a:p>
      </dgm:t>
    </dgm:pt>
    <dgm:pt modelId="{5F1CAC26-94F4-484F-B4B2-79CA319664ED}" type="parTrans" cxnId="{12705CC5-9081-4AB9-BAB2-CE7FDA976A09}">
      <dgm:prSet/>
      <dgm:spPr/>
      <dgm:t>
        <a:bodyPr/>
        <a:lstStyle/>
        <a:p>
          <a:endParaRPr lang="en-US"/>
        </a:p>
      </dgm:t>
    </dgm:pt>
    <dgm:pt modelId="{B4C616D9-D5CE-4D9E-BE88-34F1B98EC6D4}" type="sibTrans" cxnId="{12705CC5-9081-4AB9-BAB2-CE7FDA976A09}">
      <dgm:prSet/>
      <dgm:spPr/>
      <dgm:t>
        <a:bodyPr/>
        <a:lstStyle/>
        <a:p>
          <a:endParaRPr lang="en-US"/>
        </a:p>
      </dgm:t>
    </dgm:pt>
    <dgm:pt modelId="{88572FC6-1935-4D75-BC32-DA8C1EE5C656}">
      <dgm:prSet/>
      <dgm:spPr/>
      <dgm:t>
        <a:bodyPr/>
        <a:lstStyle/>
        <a:p>
          <a:pPr>
            <a:buFont typeface="Arial" panose="020B0604020202020204" pitchFamily="34" charset="0"/>
            <a:buChar char="•"/>
          </a:pPr>
          <a:r>
            <a:rPr lang="en-GB" b="1" dirty="0"/>
            <a:t>No acquisition costs.</a:t>
          </a:r>
          <a:endParaRPr lang="en-US" b="1" dirty="0"/>
        </a:p>
      </dgm:t>
    </dgm:pt>
    <dgm:pt modelId="{86340ABB-5EC4-4C7F-848C-271B7ACE836B}" type="parTrans" cxnId="{25FD0DD0-99EE-4655-89E8-FB7D385B7D01}">
      <dgm:prSet/>
      <dgm:spPr/>
      <dgm:t>
        <a:bodyPr/>
        <a:lstStyle/>
        <a:p>
          <a:endParaRPr lang="en-US"/>
        </a:p>
      </dgm:t>
    </dgm:pt>
    <dgm:pt modelId="{22A31A85-01AD-4268-AA8D-36C34787D0A7}" type="sibTrans" cxnId="{25FD0DD0-99EE-4655-89E8-FB7D385B7D01}">
      <dgm:prSet/>
      <dgm:spPr/>
      <dgm:t>
        <a:bodyPr/>
        <a:lstStyle/>
        <a:p>
          <a:endParaRPr lang="en-US"/>
        </a:p>
      </dgm:t>
    </dgm:pt>
    <dgm:pt modelId="{19D1DC69-305F-40EC-AF01-C274F8CECFB7}">
      <dgm:prSet/>
      <dgm:spPr/>
      <dgm:t>
        <a:bodyPr/>
        <a:lstStyle/>
        <a:p>
          <a:pPr>
            <a:buFont typeface="Arial" panose="020B0604020202020204" pitchFamily="34" charset="0"/>
            <a:buChar char="•"/>
          </a:pPr>
          <a:r>
            <a:rPr lang="en-GB" b="1" dirty="0"/>
            <a:t>Creating brand loyalty.</a:t>
          </a:r>
          <a:endParaRPr lang="en-US" b="1" dirty="0"/>
        </a:p>
      </dgm:t>
    </dgm:pt>
    <dgm:pt modelId="{53DF1A6F-635B-439D-B94F-913ECC845356}" type="parTrans" cxnId="{3A3A1F33-DD20-4DE9-BC80-4C183D5CD769}">
      <dgm:prSet/>
      <dgm:spPr/>
      <dgm:t>
        <a:bodyPr/>
        <a:lstStyle/>
        <a:p>
          <a:endParaRPr lang="en-US"/>
        </a:p>
      </dgm:t>
    </dgm:pt>
    <dgm:pt modelId="{C9AA7683-3091-44CA-BD7A-2182504107C7}" type="sibTrans" cxnId="{3A3A1F33-DD20-4DE9-BC80-4C183D5CD769}">
      <dgm:prSet/>
      <dgm:spPr/>
      <dgm:t>
        <a:bodyPr/>
        <a:lstStyle/>
        <a:p>
          <a:endParaRPr lang="en-US"/>
        </a:p>
      </dgm:t>
    </dgm:pt>
    <dgm:pt modelId="{B6908313-C42E-481B-B0FE-6BC47E30BC6C}">
      <dgm:prSet/>
      <dgm:spPr/>
      <dgm:t>
        <a:bodyPr/>
        <a:lstStyle/>
        <a:p>
          <a:pPr>
            <a:buFont typeface="Arial" panose="020B0604020202020204" pitchFamily="34" charset="0"/>
            <a:buChar char="•"/>
          </a:pPr>
          <a:r>
            <a:rPr lang="en-GB" b="1" dirty="0"/>
            <a:t>Increased revenues.</a:t>
          </a:r>
          <a:endParaRPr lang="en-US" b="1" dirty="0"/>
        </a:p>
      </dgm:t>
    </dgm:pt>
    <dgm:pt modelId="{19C1A035-9F5B-4C3F-8BB6-D47CD99FA486}" type="parTrans" cxnId="{7B93CA10-6F6C-49A8-941D-109A24BA3E33}">
      <dgm:prSet/>
      <dgm:spPr/>
      <dgm:t>
        <a:bodyPr/>
        <a:lstStyle/>
        <a:p>
          <a:endParaRPr lang="en-US"/>
        </a:p>
      </dgm:t>
    </dgm:pt>
    <dgm:pt modelId="{1A0BF990-80F8-4A1B-AFDA-656F9C211C32}" type="sibTrans" cxnId="{7B93CA10-6F6C-49A8-941D-109A24BA3E33}">
      <dgm:prSet/>
      <dgm:spPr/>
      <dgm:t>
        <a:bodyPr/>
        <a:lstStyle/>
        <a:p>
          <a:endParaRPr lang="en-US"/>
        </a:p>
      </dgm:t>
    </dgm:pt>
    <dgm:pt modelId="{2DE1BB42-E14D-4F2B-9F52-A5A3D5EC715C}" type="pres">
      <dgm:prSet presAssocID="{84426098-054F-409E-B102-9D35B7C87492}" presName="root" presStyleCnt="0">
        <dgm:presLayoutVars>
          <dgm:dir/>
          <dgm:resizeHandles val="exact"/>
        </dgm:presLayoutVars>
      </dgm:prSet>
      <dgm:spPr/>
    </dgm:pt>
    <dgm:pt modelId="{E7A64FC3-C5E9-45EA-9B69-BA1415DCC0FB}" type="pres">
      <dgm:prSet presAssocID="{F98EEA87-4360-433A-9815-2C60FE4F90D6}" presName="compNode" presStyleCnt="0"/>
      <dgm:spPr/>
    </dgm:pt>
    <dgm:pt modelId="{3E6A7E9E-7E51-4D78-8B17-1B5AF02EA948}" type="pres">
      <dgm:prSet presAssocID="{F98EEA87-4360-433A-9815-2C60FE4F90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AF4B08BC-5EDD-448A-9303-3DC4D38759A4}" type="pres">
      <dgm:prSet presAssocID="{F98EEA87-4360-433A-9815-2C60FE4F90D6}" presName="iconSpace" presStyleCnt="0"/>
      <dgm:spPr/>
    </dgm:pt>
    <dgm:pt modelId="{6252AF53-86B2-4CF5-9806-42CAB71E8425}" type="pres">
      <dgm:prSet presAssocID="{F98EEA87-4360-433A-9815-2C60FE4F90D6}" presName="parTx" presStyleLbl="revTx" presStyleIdx="0" presStyleCnt="8">
        <dgm:presLayoutVars>
          <dgm:chMax val="0"/>
          <dgm:chPref val="0"/>
        </dgm:presLayoutVars>
      </dgm:prSet>
      <dgm:spPr/>
    </dgm:pt>
    <dgm:pt modelId="{76AE1ADD-5D66-4E64-888A-06DFE55435F9}" type="pres">
      <dgm:prSet presAssocID="{F98EEA87-4360-433A-9815-2C60FE4F90D6}" presName="txSpace" presStyleCnt="0"/>
      <dgm:spPr/>
    </dgm:pt>
    <dgm:pt modelId="{79CA8F3B-BFAC-4283-93E6-F33D599176DE}" type="pres">
      <dgm:prSet presAssocID="{F98EEA87-4360-433A-9815-2C60FE4F90D6}" presName="desTx" presStyleLbl="revTx" presStyleIdx="1" presStyleCnt="8">
        <dgm:presLayoutVars/>
      </dgm:prSet>
      <dgm:spPr/>
    </dgm:pt>
    <dgm:pt modelId="{1A1C1BCD-0150-41B9-BE20-818200E99A4B}" type="pres">
      <dgm:prSet presAssocID="{3D689D89-2A9E-440F-8482-F10BADF5577E}" presName="sibTrans" presStyleCnt="0"/>
      <dgm:spPr/>
    </dgm:pt>
    <dgm:pt modelId="{C0A1431E-1A5B-4681-BD1D-55C06DFE4848}" type="pres">
      <dgm:prSet presAssocID="{4C417EC7-BED3-418B-831A-D0A5FF2D2BF3}" presName="compNode" presStyleCnt="0"/>
      <dgm:spPr/>
    </dgm:pt>
    <dgm:pt modelId="{3FFE8E1F-1DCE-45BC-A072-8A81EEC41AED}" type="pres">
      <dgm:prSet presAssocID="{4C417EC7-BED3-418B-831A-D0A5FF2D2B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AE22475F-BA0F-44BD-9B3B-C6AFCD769CCA}" type="pres">
      <dgm:prSet presAssocID="{4C417EC7-BED3-418B-831A-D0A5FF2D2BF3}" presName="iconSpace" presStyleCnt="0"/>
      <dgm:spPr/>
    </dgm:pt>
    <dgm:pt modelId="{32374619-6312-4FBE-BC2E-441E3AB51DFF}" type="pres">
      <dgm:prSet presAssocID="{4C417EC7-BED3-418B-831A-D0A5FF2D2BF3}" presName="parTx" presStyleLbl="revTx" presStyleIdx="2" presStyleCnt="8">
        <dgm:presLayoutVars>
          <dgm:chMax val="0"/>
          <dgm:chPref val="0"/>
        </dgm:presLayoutVars>
      </dgm:prSet>
      <dgm:spPr/>
    </dgm:pt>
    <dgm:pt modelId="{65109BEF-18D6-47E2-9A96-CA12D7EC0D1C}" type="pres">
      <dgm:prSet presAssocID="{4C417EC7-BED3-418B-831A-D0A5FF2D2BF3}" presName="txSpace" presStyleCnt="0"/>
      <dgm:spPr/>
    </dgm:pt>
    <dgm:pt modelId="{F47E7671-9228-479B-87E0-09CE9CA20D7F}" type="pres">
      <dgm:prSet presAssocID="{4C417EC7-BED3-418B-831A-D0A5FF2D2BF3}" presName="desTx" presStyleLbl="revTx" presStyleIdx="3" presStyleCnt="8">
        <dgm:presLayoutVars/>
      </dgm:prSet>
      <dgm:spPr/>
    </dgm:pt>
    <dgm:pt modelId="{5FFE1973-3C4A-4181-856B-7E1E8C9B3C4B}" type="pres">
      <dgm:prSet presAssocID="{B310805A-D423-4467-A3AE-F1EFF1A9FC5C}" presName="sibTrans" presStyleCnt="0"/>
      <dgm:spPr/>
    </dgm:pt>
    <dgm:pt modelId="{4B6350A9-133A-4C10-9E37-DEE15FE2F9F2}" type="pres">
      <dgm:prSet presAssocID="{8C921C7E-112B-4E11-A545-7274E74CFE02}" presName="compNode" presStyleCnt="0"/>
      <dgm:spPr/>
    </dgm:pt>
    <dgm:pt modelId="{6EA7F913-09EF-4703-AEF4-C9EBCA52E70F}" type="pres">
      <dgm:prSet presAssocID="{8C921C7E-112B-4E11-A545-7274E74CFE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79097EDB-A13F-4F74-A24D-44799E13D2EF}" type="pres">
      <dgm:prSet presAssocID="{8C921C7E-112B-4E11-A545-7274E74CFE02}" presName="iconSpace" presStyleCnt="0"/>
      <dgm:spPr/>
    </dgm:pt>
    <dgm:pt modelId="{D996AB68-DCC2-4A08-A29B-3B77AAC38986}" type="pres">
      <dgm:prSet presAssocID="{8C921C7E-112B-4E11-A545-7274E74CFE02}" presName="parTx" presStyleLbl="revTx" presStyleIdx="4" presStyleCnt="8">
        <dgm:presLayoutVars>
          <dgm:chMax val="0"/>
          <dgm:chPref val="0"/>
        </dgm:presLayoutVars>
      </dgm:prSet>
      <dgm:spPr/>
    </dgm:pt>
    <dgm:pt modelId="{D14A2FD3-91F5-4138-A4C9-47648504E0E6}" type="pres">
      <dgm:prSet presAssocID="{8C921C7E-112B-4E11-A545-7274E74CFE02}" presName="txSpace" presStyleCnt="0"/>
      <dgm:spPr/>
    </dgm:pt>
    <dgm:pt modelId="{76FD30BD-5D63-412C-B59D-BF96DF3834BA}" type="pres">
      <dgm:prSet presAssocID="{8C921C7E-112B-4E11-A545-7274E74CFE02}" presName="desTx" presStyleLbl="revTx" presStyleIdx="5" presStyleCnt="8">
        <dgm:presLayoutVars/>
      </dgm:prSet>
      <dgm:spPr/>
    </dgm:pt>
    <dgm:pt modelId="{106E4433-65D1-4706-93DF-B37DA47311F3}" type="pres">
      <dgm:prSet presAssocID="{42220D29-E246-4076-BBFB-0D7B00ACB8AA}" presName="sibTrans" presStyleCnt="0"/>
      <dgm:spPr/>
    </dgm:pt>
    <dgm:pt modelId="{CE600A9C-EDF1-432F-8E04-55F10434A343}" type="pres">
      <dgm:prSet presAssocID="{F7C2FF00-F84C-4B5E-9066-CD8BE5913EF0}" presName="compNode" presStyleCnt="0"/>
      <dgm:spPr/>
    </dgm:pt>
    <dgm:pt modelId="{2D01E52E-438E-4FD3-8557-114FF73EC6DB}" type="pres">
      <dgm:prSet presAssocID="{F7C2FF00-F84C-4B5E-9066-CD8BE5913E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AD3DFEC2-89B9-4CAD-98BC-5BF7DB53DCE9}" type="pres">
      <dgm:prSet presAssocID="{F7C2FF00-F84C-4B5E-9066-CD8BE5913EF0}" presName="iconSpace" presStyleCnt="0"/>
      <dgm:spPr/>
    </dgm:pt>
    <dgm:pt modelId="{BC27289E-6253-4866-A1CC-889C496E6776}" type="pres">
      <dgm:prSet presAssocID="{F7C2FF00-F84C-4B5E-9066-CD8BE5913EF0}" presName="parTx" presStyleLbl="revTx" presStyleIdx="6" presStyleCnt="8">
        <dgm:presLayoutVars>
          <dgm:chMax val="0"/>
          <dgm:chPref val="0"/>
        </dgm:presLayoutVars>
      </dgm:prSet>
      <dgm:spPr/>
    </dgm:pt>
    <dgm:pt modelId="{E471F6C0-5736-41B2-8177-CEE3D05A43D6}" type="pres">
      <dgm:prSet presAssocID="{F7C2FF00-F84C-4B5E-9066-CD8BE5913EF0}" presName="txSpace" presStyleCnt="0"/>
      <dgm:spPr/>
    </dgm:pt>
    <dgm:pt modelId="{7E2E7DC6-AF4F-4219-9EF2-5DD2EC97CA3D}" type="pres">
      <dgm:prSet presAssocID="{F7C2FF00-F84C-4B5E-9066-CD8BE5913EF0}" presName="desTx" presStyleLbl="revTx" presStyleIdx="7" presStyleCnt="8" custLinFactY="-24661" custLinFactNeighborX="-1263" custLinFactNeighborY="-100000">
        <dgm:presLayoutVars/>
      </dgm:prSet>
      <dgm:spPr/>
    </dgm:pt>
  </dgm:ptLst>
  <dgm:cxnLst>
    <dgm:cxn modelId="{7B93CA10-6F6C-49A8-941D-109A24BA3E33}" srcId="{F7C2FF00-F84C-4B5E-9066-CD8BE5913EF0}" destId="{B6908313-C42E-481B-B0FE-6BC47E30BC6C}" srcOrd="2" destOrd="0" parTransId="{19C1A035-9F5B-4C3F-8BB6-D47CD99FA486}" sibTransId="{1A0BF990-80F8-4A1B-AFDA-656F9C211C32}"/>
    <dgm:cxn modelId="{5F615A32-7F31-4665-A9CC-A60615FFE2C8}" type="presOf" srcId="{19D1DC69-305F-40EC-AF01-C274F8CECFB7}" destId="{7E2E7DC6-AF4F-4219-9EF2-5DD2EC97CA3D}" srcOrd="0" destOrd="1" presId="urn:microsoft.com/office/officeart/2018/2/layout/IconLabelDescriptionList"/>
    <dgm:cxn modelId="{3A3A1F33-DD20-4DE9-BC80-4C183D5CD769}" srcId="{F7C2FF00-F84C-4B5E-9066-CD8BE5913EF0}" destId="{19D1DC69-305F-40EC-AF01-C274F8CECFB7}" srcOrd="1" destOrd="0" parTransId="{53DF1A6F-635B-439D-B94F-913ECC845356}" sibTransId="{C9AA7683-3091-44CA-BD7A-2182504107C7}"/>
    <dgm:cxn modelId="{DC5BD161-7B46-4809-BC8D-D2DB01642A2C}" type="presOf" srcId="{F98EEA87-4360-433A-9815-2C60FE4F90D6}" destId="{6252AF53-86B2-4CF5-9806-42CAB71E8425}" srcOrd="0" destOrd="0" presId="urn:microsoft.com/office/officeart/2018/2/layout/IconLabelDescriptionList"/>
    <dgm:cxn modelId="{95E2926A-55A6-440A-BCA2-7F6A166B742E}" type="presOf" srcId="{8C921C7E-112B-4E11-A545-7274E74CFE02}" destId="{D996AB68-DCC2-4A08-A29B-3B77AAC38986}" srcOrd="0" destOrd="0" presId="urn:microsoft.com/office/officeart/2018/2/layout/IconLabelDescriptionList"/>
    <dgm:cxn modelId="{B208A572-53EF-4A26-BD98-28238B341204}" srcId="{84426098-054F-409E-B102-9D35B7C87492}" destId="{8C921C7E-112B-4E11-A545-7274E74CFE02}" srcOrd="2" destOrd="0" parTransId="{8ECCCC60-3142-4ABD-BB68-1377FD140870}" sibTransId="{42220D29-E246-4076-BBFB-0D7B00ACB8AA}"/>
    <dgm:cxn modelId="{B5D76775-A980-4DD8-BFBE-ED4AEFAE8BC0}" type="presOf" srcId="{F7C2FF00-F84C-4B5E-9066-CD8BE5913EF0}" destId="{BC27289E-6253-4866-A1CC-889C496E6776}" srcOrd="0" destOrd="0" presId="urn:microsoft.com/office/officeart/2018/2/layout/IconLabelDescriptionList"/>
    <dgm:cxn modelId="{2A01A98D-72DA-4C85-8A39-BA18290AB12F}" type="presOf" srcId="{4C417EC7-BED3-418B-831A-D0A5FF2D2BF3}" destId="{32374619-6312-4FBE-BC2E-441E3AB51DFF}" srcOrd="0" destOrd="0" presId="urn:microsoft.com/office/officeart/2018/2/layout/IconLabelDescriptionList"/>
    <dgm:cxn modelId="{43ECB5A9-0046-47D9-96D8-CE59E9C72F6B}" srcId="{84426098-054F-409E-B102-9D35B7C87492}" destId="{F98EEA87-4360-433A-9815-2C60FE4F90D6}" srcOrd="0" destOrd="0" parTransId="{D7239D0B-7D4C-47FB-B20D-9409DFFC221D}" sibTransId="{3D689D89-2A9E-440F-8482-F10BADF5577E}"/>
    <dgm:cxn modelId="{C70E3DAC-D4D5-4AB7-8657-D2F077FC642E}" type="presOf" srcId="{88572FC6-1935-4D75-BC32-DA8C1EE5C656}" destId="{7E2E7DC6-AF4F-4219-9EF2-5DD2EC97CA3D}" srcOrd="0" destOrd="0" presId="urn:microsoft.com/office/officeart/2018/2/layout/IconLabelDescriptionList"/>
    <dgm:cxn modelId="{3BC03CAE-71FB-4CAD-A5F6-A3347678B08A}" type="presOf" srcId="{B6908313-C42E-481B-B0FE-6BC47E30BC6C}" destId="{7E2E7DC6-AF4F-4219-9EF2-5DD2EC97CA3D}" srcOrd="0" destOrd="2" presId="urn:microsoft.com/office/officeart/2018/2/layout/IconLabelDescriptionList"/>
    <dgm:cxn modelId="{12705CC5-9081-4AB9-BAB2-CE7FDA976A09}" srcId="{84426098-054F-409E-B102-9D35B7C87492}" destId="{F7C2FF00-F84C-4B5E-9066-CD8BE5913EF0}" srcOrd="3" destOrd="0" parTransId="{5F1CAC26-94F4-484F-B4B2-79CA319664ED}" sibTransId="{B4C616D9-D5CE-4D9E-BE88-34F1B98EC6D4}"/>
    <dgm:cxn modelId="{25FD0DD0-99EE-4655-89E8-FB7D385B7D01}" srcId="{F7C2FF00-F84C-4B5E-9066-CD8BE5913EF0}" destId="{88572FC6-1935-4D75-BC32-DA8C1EE5C656}" srcOrd="0" destOrd="0" parTransId="{86340ABB-5EC4-4C7F-848C-271B7ACE836B}" sibTransId="{22A31A85-01AD-4268-AA8D-36C34787D0A7}"/>
    <dgm:cxn modelId="{73828CE6-40D5-423F-9560-CCE6AE8A5E0D}" srcId="{84426098-054F-409E-B102-9D35B7C87492}" destId="{4C417EC7-BED3-418B-831A-D0A5FF2D2BF3}" srcOrd="1" destOrd="0" parTransId="{D2FF4CE5-9BDE-46B2-9460-2867E1EAE45D}" sibTransId="{B310805A-D423-4467-A3AE-F1EFF1A9FC5C}"/>
    <dgm:cxn modelId="{1CB323FC-9158-4337-8763-FEDF8813FBA0}" type="presOf" srcId="{84426098-054F-409E-B102-9D35B7C87492}" destId="{2DE1BB42-E14D-4F2B-9F52-A5A3D5EC715C}" srcOrd="0" destOrd="0" presId="urn:microsoft.com/office/officeart/2018/2/layout/IconLabelDescriptionList"/>
    <dgm:cxn modelId="{1A952671-0F04-441B-964A-345E0AC9EEF6}" type="presParOf" srcId="{2DE1BB42-E14D-4F2B-9F52-A5A3D5EC715C}" destId="{E7A64FC3-C5E9-45EA-9B69-BA1415DCC0FB}" srcOrd="0" destOrd="0" presId="urn:microsoft.com/office/officeart/2018/2/layout/IconLabelDescriptionList"/>
    <dgm:cxn modelId="{67C83F75-9CFB-4A38-8895-6B6D8FACD418}" type="presParOf" srcId="{E7A64FC3-C5E9-45EA-9B69-BA1415DCC0FB}" destId="{3E6A7E9E-7E51-4D78-8B17-1B5AF02EA948}" srcOrd="0" destOrd="0" presId="urn:microsoft.com/office/officeart/2018/2/layout/IconLabelDescriptionList"/>
    <dgm:cxn modelId="{D979E232-3D0E-4C3E-8EF5-823DE741D76F}" type="presParOf" srcId="{E7A64FC3-C5E9-45EA-9B69-BA1415DCC0FB}" destId="{AF4B08BC-5EDD-448A-9303-3DC4D38759A4}" srcOrd="1" destOrd="0" presId="urn:microsoft.com/office/officeart/2018/2/layout/IconLabelDescriptionList"/>
    <dgm:cxn modelId="{C7D0B151-ED5A-4277-9ED5-383034F9CF41}" type="presParOf" srcId="{E7A64FC3-C5E9-45EA-9B69-BA1415DCC0FB}" destId="{6252AF53-86B2-4CF5-9806-42CAB71E8425}" srcOrd="2" destOrd="0" presId="urn:microsoft.com/office/officeart/2018/2/layout/IconLabelDescriptionList"/>
    <dgm:cxn modelId="{71E0BAA8-8393-4CB9-86D5-FED8B092E4AE}" type="presParOf" srcId="{E7A64FC3-C5E9-45EA-9B69-BA1415DCC0FB}" destId="{76AE1ADD-5D66-4E64-888A-06DFE55435F9}" srcOrd="3" destOrd="0" presId="urn:microsoft.com/office/officeart/2018/2/layout/IconLabelDescriptionList"/>
    <dgm:cxn modelId="{DD0DBACF-FE24-4A72-BFD0-25C1A364EE57}" type="presParOf" srcId="{E7A64FC3-C5E9-45EA-9B69-BA1415DCC0FB}" destId="{79CA8F3B-BFAC-4283-93E6-F33D599176DE}" srcOrd="4" destOrd="0" presId="urn:microsoft.com/office/officeart/2018/2/layout/IconLabelDescriptionList"/>
    <dgm:cxn modelId="{1A8E5913-2059-41F3-9543-B8F41B9CB930}" type="presParOf" srcId="{2DE1BB42-E14D-4F2B-9F52-A5A3D5EC715C}" destId="{1A1C1BCD-0150-41B9-BE20-818200E99A4B}" srcOrd="1" destOrd="0" presId="urn:microsoft.com/office/officeart/2018/2/layout/IconLabelDescriptionList"/>
    <dgm:cxn modelId="{89BCF168-2BAD-45FE-827B-2B0CCF1ABC6C}" type="presParOf" srcId="{2DE1BB42-E14D-4F2B-9F52-A5A3D5EC715C}" destId="{C0A1431E-1A5B-4681-BD1D-55C06DFE4848}" srcOrd="2" destOrd="0" presId="urn:microsoft.com/office/officeart/2018/2/layout/IconLabelDescriptionList"/>
    <dgm:cxn modelId="{02AA2937-CBB7-4CD8-8180-9E50E77C3857}" type="presParOf" srcId="{C0A1431E-1A5B-4681-BD1D-55C06DFE4848}" destId="{3FFE8E1F-1DCE-45BC-A072-8A81EEC41AED}" srcOrd="0" destOrd="0" presId="urn:microsoft.com/office/officeart/2018/2/layout/IconLabelDescriptionList"/>
    <dgm:cxn modelId="{3A14976C-CD2B-4A93-BF5F-BC7F6EC2408A}" type="presParOf" srcId="{C0A1431E-1A5B-4681-BD1D-55C06DFE4848}" destId="{AE22475F-BA0F-44BD-9B3B-C6AFCD769CCA}" srcOrd="1" destOrd="0" presId="urn:microsoft.com/office/officeart/2018/2/layout/IconLabelDescriptionList"/>
    <dgm:cxn modelId="{6C3DB261-3337-459B-9AF8-19612DEE6A19}" type="presParOf" srcId="{C0A1431E-1A5B-4681-BD1D-55C06DFE4848}" destId="{32374619-6312-4FBE-BC2E-441E3AB51DFF}" srcOrd="2" destOrd="0" presId="urn:microsoft.com/office/officeart/2018/2/layout/IconLabelDescriptionList"/>
    <dgm:cxn modelId="{DB116B8C-9E8E-4AD8-9348-EE6B9E9025AB}" type="presParOf" srcId="{C0A1431E-1A5B-4681-BD1D-55C06DFE4848}" destId="{65109BEF-18D6-47E2-9A96-CA12D7EC0D1C}" srcOrd="3" destOrd="0" presId="urn:microsoft.com/office/officeart/2018/2/layout/IconLabelDescriptionList"/>
    <dgm:cxn modelId="{DF5628BC-D790-4508-8AB6-F3E655694F11}" type="presParOf" srcId="{C0A1431E-1A5B-4681-BD1D-55C06DFE4848}" destId="{F47E7671-9228-479B-87E0-09CE9CA20D7F}" srcOrd="4" destOrd="0" presId="urn:microsoft.com/office/officeart/2018/2/layout/IconLabelDescriptionList"/>
    <dgm:cxn modelId="{8779252E-1910-411E-B6CD-1D4B2549231C}" type="presParOf" srcId="{2DE1BB42-E14D-4F2B-9F52-A5A3D5EC715C}" destId="{5FFE1973-3C4A-4181-856B-7E1E8C9B3C4B}" srcOrd="3" destOrd="0" presId="urn:microsoft.com/office/officeart/2018/2/layout/IconLabelDescriptionList"/>
    <dgm:cxn modelId="{04BB602A-CC36-4484-AF38-A583CBE57FB3}" type="presParOf" srcId="{2DE1BB42-E14D-4F2B-9F52-A5A3D5EC715C}" destId="{4B6350A9-133A-4C10-9E37-DEE15FE2F9F2}" srcOrd="4" destOrd="0" presId="urn:microsoft.com/office/officeart/2018/2/layout/IconLabelDescriptionList"/>
    <dgm:cxn modelId="{40DCA155-AC1B-4052-9F21-8B5BD9FC76A1}" type="presParOf" srcId="{4B6350A9-133A-4C10-9E37-DEE15FE2F9F2}" destId="{6EA7F913-09EF-4703-AEF4-C9EBCA52E70F}" srcOrd="0" destOrd="0" presId="urn:microsoft.com/office/officeart/2018/2/layout/IconLabelDescriptionList"/>
    <dgm:cxn modelId="{1114DA9F-9496-4ECE-A5CA-17FA3B79B7FB}" type="presParOf" srcId="{4B6350A9-133A-4C10-9E37-DEE15FE2F9F2}" destId="{79097EDB-A13F-4F74-A24D-44799E13D2EF}" srcOrd="1" destOrd="0" presId="urn:microsoft.com/office/officeart/2018/2/layout/IconLabelDescriptionList"/>
    <dgm:cxn modelId="{725F4B14-65E3-4C67-8EA7-6CB1C5E1C203}" type="presParOf" srcId="{4B6350A9-133A-4C10-9E37-DEE15FE2F9F2}" destId="{D996AB68-DCC2-4A08-A29B-3B77AAC38986}" srcOrd="2" destOrd="0" presId="urn:microsoft.com/office/officeart/2018/2/layout/IconLabelDescriptionList"/>
    <dgm:cxn modelId="{2054B24C-36A7-402B-A6F0-7BEB1FF72C75}" type="presParOf" srcId="{4B6350A9-133A-4C10-9E37-DEE15FE2F9F2}" destId="{D14A2FD3-91F5-4138-A4C9-47648504E0E6}" srcOrd="3" destOrd="0" presId="urn:microsoft.com/office/officeart/2018/2/layout/IconLabelDescriptionList"/>
    <dgm:cxn modelId="{65E21E2B-23FB-4AFB-9D8B-A1C90DD5ECF4}" type="presParOf" srcId="{4B6350A9-133A-4C10-9E37-DEE15FE2F9F2}" destId="{76FD30BD-5D63-412C-B59D-BF96DF3834BA}" srcOrd="4" destOrd="0" presId="urn:microsoft.com/office/officeart/2018/2/layout/IconLabelDescriptionList"/>
    <dgm:cxn modelId="{0592A118-5121-4C4F-8A99-E2A43FD49C3E}" type="presParOf" srcId="{2DE1BB42-E14D-4F2B-9F52-A5A3D5EC715C}" destId="{106E4433-65D1-4706-93DF-B37DA47311F3}" srcOrd="5" destOrd="0" presId="urn:microsoft.com/office/officeart/2018/2/layout/IconLabelDescriptionList"/>
    <dgm:cxn modelId="{90345BBD-5153-429D-B6A7-0DE6ECF0CC1A}" type="presParOf" srcId="{2DE1BB42-E14D-4F2B-9F52-A5A3D5EC715C}" destId="{CE600A9C-EDF1-432F-8E04-55F10434A343}" srcOrd="6" destOrd="0" presId="urn:microsoft.com/office/officeart/2018/2/layout/IconLabelDescriptionList"/>
    <dgm:cxn modelId="{259C5F83-3EDC-488F-985D-E69C8A285D29}" type="presParOf" srcId="{CE600A9C-EDF1-432F-8E04-55F10434A343}" destId="{2D01E52E-438E-4FD3-8557-114FF73EC6DB}" srcOrd="0" destOrd="0" presId="urn:microsoft.com/office/officeart/2018/2/layout/IconLabelDescriptionList"/>
    <dgm:cxn modelId="{863FD042-13F0-408F-8BC3-745A4F7ADBC6}" type="presParOf" srcId="{CE600A9C-EDF1-432F-8E04-55F10434A343}" destId="{AD3DFEC2-89B9-4CAD-98BC-5BF7DB53DCE9}" srcOrd="1" destOrd="0" presId="urn:microsoft.com/office/officeart/2018/2/layout/IconLabelDescriptionList"/>
    <dgm:cxn modelId="{C3AF35E3-1EE4-4F66-8549-9D8F51CB4EE3}" type="presParOf" srcId="{CE600A9C-EDF1-432F-8E04-55F10434A343}" destId="{BC27289E-6253-4866-A1CC-889C496E6776}" srcOrd="2" destOrd="0" presId="urn:microsoft.com/office/officeart/2018/2/layout/IconLabelDescriptionList"/>
    <dgm:cxn modelId="{E666AFCE-BE50-460A-A272-5F99DD9006DC}" type="presParOf" srcId="{CE600A9C-EDF1-432F-8E04-55F10434A343}" destId="{E471F6C0-5736-41B2-8177-CEE3D05A43D6}" srcOrd="3" destOrd="0" presId="urn:microsoft.com/office/officeart/2018/2/layout/IconLabelDescriptionList"/>
    <dgm:cxn modelId="{D2974AEB-CA4A-4E90-B536-5A0327E3E70A}" type="presParOf" srcId="{CE600A9C-EDF1-432F-8E04-55F10434A343}" destId="{7E2E7DC6-AF4F-4219-9EF2-5DD2EC97CA3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A7E9E-7E51-4D78-8B17-1B5AF02EA948}">
      <dsp:nvSpPr>
        <dsp:cNvPr id="0" name=""/>
        <dsp:cNvSpPr/>
      </dsp:nvSpPr>
      <dsp:spPr>
        <a:xfrm>
          <a:off x="4219" y="798733"/>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2AF53-86B2-4CF5-9806-42CAB71E8425}">
      <dsp:nvSpPr>
        <dsp:cNvPr id="0" name=""/>
        <dsp:cNvSpPr/>
      </dsp:nvSpPr>
      <dsp:spPr>
        <a:xfrm>
          <a:off x="4219"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Cross-selling is a key to improve revenue and customer loyalty. </a:t>
          </a:r>
          <a:endParaRPr lang="en-US" sz="1400" kern="1200"/>
        </a:p>
      </dsp:txBody>
      <dsp:txXfrm>
        <a:off x="4219" y="1754927"/>
        <a:ext cx="2413125" cy="989758"/>
      </dsp:txXfrm>
    </dsp:sp>
    <dsp:sp modelId="{79CA8F3B-BFAC-4283-93E6-F33D599176DE}">
      <dsp:nvSpPr>
        <dsp:cNvPr id="0" name=""/>
        <dsp:cNvSpPr/>
      </dsp:nvSpPr>
      <dsp:spPr>
        <a:xfrm>
          <a:off x="4219" y="2796592"/>
          <a:ext cx="2413125" cy="597479"/>
        </a:xfrm>
        <a:prstGeom prst="rect">
          <a:avLst/>
        </a:prstGeom>
        <a:noFill/>
        <a:ln>
          <a:noFill/>
        </a:ln>
        <a:effectLst/>
      </dsp:spPr>
      <dsp:style>
        <a:lnRef idx="0">
          <a:scrgbClr r="0" g="0" b="0"/>
        </a:lnRef>
        <a:fillRef idx="0">
          <a:scrgbClr r="0" g="0" b="0"/>
        </a:fillRef>
        <a:effectRef idx="0">
          <a:scrgbClr r="0" g="0" b="0"/>
        </a:effectRef>
        <a:fontRef idx="minor"/>
      </dsp:style>
    </dsp:sp>
    <dsp:sp modelId="{3FFE8E1F-1DCE-45BC-A072-8A81EEC41AED}">
      <dsp:nvSpPr>
        <dsp:cNvPr id="0" name=""/>
        <dsp:cNvSpPr/>
      </dsp:nvSpPr>
      <dsp:spPr>
        <a:xfrm>
          <a:off x="2839641" y="798733"/>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74619-6312-4FBE-BC2E-441E3AB51DFF}">
      <dsp:nvSpPr>
        <dsp:cNvPr id="0" name=""/>
        <dsp:cNvSpPr/>
      </dsp:nvSpPr>
      <dsp:spPr>
        <a:xfrm>
          <a:off x="2839641"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Banking industry is always highly competitive, thus long-term success depends on maximizing the value of each of its customers.</a:t>
          </a:r>
          <a:endParaRPr lang="en-US" sz="1400" kern="1200"/>
        </a:p>
      </dsp:txBody>
      <dsp:txXfrm>
        <a:off x="2839641" y="1754927"/>
        <a:ext cx="2413125" cy="989758"/>
      </dsp:txXfrm>
    </dsp:sp>
    <dsp:sp modelId="{F47E7671-9228-479B-87E0-09CE9CA20D7F}">
      <dsp:nvSpPr>
        <dsp:cNvPr id="0" name=""/>
        <dsp:cNvSpPr/>
      </dsp:nvSpPr>
      <dsp:spPr>
        <a:xfrm>
          <a:off x="2839641" y="2796592"/>
          <a:ext cx="2413125" cy="597479"/>
        </a:xfrm>
        <a:prstGeom prst="rect">
          <a:avLst/>
        </a:prstGeom>
        <a:noFill/>
        <a:ln>
          <a:noFill/>
        </a:ln>
        <a:effectLst/>
      </dsp:spPr>
      <dsp:style>
        <a:lnRef idx="0">
          <a:scrgbClr r="0" g="0" b="0"/>
        </a:lnRef>
        <a:fillRef idx="0">
          <a:scrgbClr r="0" g="0" b="0"/>
        </a:fillRef>
        <a:effectRef idx="0">
          <a:scrgbClr r="0" g="0" b="0"/>
        </a:effectRef>
        <a:fontRef idx="minor"/>
      </dsp:style>
    </dsp:sp>
    <dsp:sp modelId="{6EA7F913-09EF-4703-AEF4-C9EBCA52E70F}">
      <dsp:nvSpPr>
        <dsp:cNvPr id="0" name=""/>
        <dsp:cNvSpPr/>
      </dsp:nvSpPr>
      <dsp:spPr>
        <a:xfrm>
          <a:off x="5675062" y="798733"/>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96AB68-DCC2-4A08-A29B-3B77AAC38986}">
      <dsp:nvSpPr>
        <dsp:cNvPr id="0" name=""/>
        <dsp:cNvSpPr/>
      </dsp:nvSpPr>
      <dsp:spPr>
        <a:xfrm>
          <a:off x="5675062"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Forbes claims that selling to current clients is almost 50% simpler than selling to new leads. </a:t>
          </a:r>
        </a:p>
      </dsp:txBody>
      <dsp:txXfrm>
        <a:off x="5675062" y="1754927"/>
        <a:ext cx="2413125" cy="989758"/>
      </dsp:txXfrm>
    </dsp:sp>
    <dsp:sp modelId="{76FD30BD-5D63-412C-B59D-BF96DF3834BA}">
      <dsp:nvSpPr>
        <dsp:cNvPr id="0" name=""/>
        <dsp:cNvSpPr/>
      </dsp:nvSpPr>
      <dsp:spPr>
        <a:xfrm>
          <a:off x="5675062" y="2796592"/>
          <a:ext cx="2413125" cy="597479"/>
        </a:xfrm>
        <a:prstGeom prst="rect">
          <a:avLst/>
        </a:prstGeom>
        <a:noFill/>
        <a:ln>
          <a:noFill/>
        </a:ln>
        <a:effectLst/>
      </dsp:spPr>
      <dsp:style>
        <a:lnRef idx="0">
          <a:scrgbClr r="0" g="0" b="0"/>
        </a:lnRef>
        <a:fillRef idx="0">
          <a:scrgbClr r="0" g="0" b="0"/>
        </a:fillRef>
        <a:effectRef idx="0">
          <a:scrgbClr r="0" g="0" b="0"/>
        </a:effectRef>
        <a:fontRef idx="minor"/>
      </dsp:style>
    </dsp:sp>
    <dsp:sp modelId="{2D01E52E-438E-4FD3-8557-114FF73EC6DB}">
      <dsp:nvSpPr>
        <dsp:cNvPr id="0" name=""/>
        <dsp:cNvSpPr/>
      </dsp:nvSpPr>
      <dsp:spPr>
        <a:xfrm>
          <a:off x="8510484" y="798733"/>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27289E-6253-4866-A1CC-889C496E6776}">
      <dsp:nvSpPr>
        <dsp:cNvPr id="0" name=""/>
        <dsp:cNvSpPr/>
      </dsp:nvSpPr>
      <dsp:spPr>
        <a:xfrm>
          <a:off x="8510484" y="1754927"/>
          <a:ext cx="2413125" cy="989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Advantages: </a:t>
          </a:r>
          <a:endParaRPr lang="en-US" sz="1400" kern="1200" dirty="0"/>
        </a:p>
      </dsp:txBody>
      <dsp:txXfrm>
        <a:off x="8510484" y="1754927"/>
        <a:ext cx="2413125" cy="989758"/>
      </dsp:txXfrm>
    </dsp:sp>
    <dsp:sp modelId="{7E2E7DC6-AF4F-4219-9EF2-5DD2EC97CA3D}">
      <dsp:nvSpPr>
        <dsp:cNvPr id="0" name=""/>
        <dsp:cNvSpPr/>
      </dsp:nvSpPr>
      <dsp:spPr>
        <a:xfrm>
          <a:off x="8480007" y="2051768"/>
          <a:ext cx="2413125" cy="597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GB" sz="1100" b="1" kern="1200" dirty="0"/>
            <a:t>No acquisition costs.</a:t>
          </a:r>
          <a:endParaRPr lang="en-US" sz="1100" b="1" kern="1200" dirty="0"/>
        </a:p>
        <a:p>
          <a:pPr marL="0" lvl="0" indent="0" algn="l" defTabSz="488950">
            <a:lnSpc>
              <a:spcPct val="90000"/>
            </a:lnSpc>
            <a:spcBef>
              <a:spcPct val="0"/>
            </a:spcBef>
            <a:spcAft>
              <a:spcPct val="35000"/>
            </a:spcAft>
            <a:buFont typeface="Arial" panose="020B0604020202020204" pitchFamily="34" charset="0"/>
            <a:buNone/>
          </a:pPr>
          <a:r>
            <a:rPr lang="en-GB" sz="1100" b="1" kern="1200" dirty="0"/>
            <a:t>Creating brand loyalty.</a:t>
          </a:r>
          <a:endParaRPr lang="en-US" sz="1100" b="1" kern="1200" dirty="0"/>
        </a:p>
        <a:p>
          <a:pPr marL="0" lvl="0" indent="0" algn="l" defTabSz="488950">
            <a:lnSpc>
              <a:spcPct val="90000"/>
            </a:lnSpc>
            <a:spcBef>
              <a:spcPct val="0"/>
            </a:spcBef>
            <a:spcAft>
              <a:spcPct val="35000"/>
            </a:spcAft>
            <a:buFont typeface="Arial" panose="020B0604020202020204" pitchFamily="34" charset="0"/>
            <a:buNone/>
          </a:pPr>
          <a:r>
            <a:rPr lang="en-GB" sz="1100" b="1" kern="1200" dirty="0"/>
            <a:t>Increased revenues.</a:t>
          </a:r>
          <a:endParaRPr lang="en-US" sz="1100" b="1" kern="1200" dirty="0"/>
        </a:p>
      </dsp:txBody>
      <dsp:txXfrm>
        <a:off x="8480007" y="2051768"/>
        <a:ext cx="2413125" cy="5974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C57A-0F0C-4683-A7E4-E91334CC7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285CF2-073D-4FBA-802E-E6C49DD0A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FE8B73-AD34-4BCB-9BAC-0F8094362975}"/>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5" name="Footer Placeholder 4">
            <a:extLst>
              <a:ext uri="{FF2B5EF4-FFF2-40B4-BE49-F238E27FC236}">
                <a16:creationId xmlns:a16="http://schemas.microsoft.com/office/drawing/2014/main" id="{33C714C4-C471-4BAC-885A-ABC8940FE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B14D61-4B83-427E-B4BB-A2834DD1D675}"/>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0081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96EF-AE09-4A9E-B67E-BA7BCA9ECF2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2F2903-26E1-4DB7-A9FB-2C1048831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E0ED94-5BDD-4E4A-AD4F-CC4C85B759C1}"/>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5" name="Footer Placeholder 4">
            <a:extLst>
              <a:ext uri="{FF2B5EF4-FFF2-40B4-BE49-F238E27FC236}">
                <a16:creationId xmlns:a16="http://schemas.microsoft.com/office/drawing/2014/main" id="{05D5E6E7-EC11-41D1-AA5C-43DFD1A39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62A71-5D29-4322-93E5-57F6793467A1}"/>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57986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8F205-494A-4D15-B4CA-5545199123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D3C893-4EBF-4549-8F31-723C9CCC7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BDF24B-B1DF-416B-B733-12255EDC080B}"/>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5" name="Footer Placeholder 4">
            <a:extLst>
              <a:ext uri="{FF2B5EF4-FFF2-40B4-BE49-F238E27FC236}">
                <a16:creationId xmlns:a16="http://schemas.microsoft.com/office/drawing/2014/main" id="{483D463C-DDFA-430B-84EE-04ACBD3B4C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91C5DE-6BC7-4FEA-B5BA-A82B598A1D9E}"/>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0717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4863-8E03-43FB-A78D-85729B7115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18F65B-6B48-4458-8EB2-D7285235E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532ECA-6B41-4B1A-A2A5-A1E0D08BCEA3}"/>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5" name="Footer Placeholder 4">
            <a:extLst>
              <a:ext uri="{FF2B5EF4-FFF2-40B4-BE49-F238E27FC236}">
                <a16:creationId xmlns:a16="http://schemas.microsoft.com/office/drawing/2014/main" id="{FCD042D0-CA32-40A3-86E2-53146893A1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090686-D1F2-4DB5-B74F-E43AB770BE36}"/>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97225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40B-1FE5-4E76-BC4F-2350F161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EBEB45-E8E9-4C38-B789-C6D63B111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28496-74E3-497C-81C8-7AB5C14E72FA}"/>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5" name="Footer Placeholder 4">
            <a:extLst>
              <a:ext uri="{FF2B5EF4-FFF2-40B4-BE49-F238E27FC236}">
                <a16:creationId xmlns:a16="http://schemas.microsoft.com/office/drawing/2014/main" id="{F3239E21-5CDE-49EE-9B9F-53BDD5D58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BA84C-D4AE-4C74-96C1-181312272E2F}"/>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415494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ADFC-E16A-4C0D-BDA2-8CB2FBBA6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C11165-40E1-4284-B18D-9DE00F84C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CE0A70-B425-40E9-B923-D74F2171A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E842D0-6AF6-439B-9ABE-5AB1995339FB}"/>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6" name="Footer Placeholder 5">
            <a:extLst>
              <a:ext uri="{FF2B5EF4-FFF2-40B4-BE49-F238E27FC236}">
                <a16:creationId xmlns:a16="http://schemas.microsoft.com/office/drawing/2014/main" id="{FF858266-2038-433A-BB6E-06CA1802AC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FA52F2-9ED4-43AE-AAB0-9B3FEBEE081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69130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E386-AF88-469E-8C85-25A0F11B41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374775-4D97-4C4D-97D2-95023904F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F0243-C6A1-4A18-9660-3761E6E9F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929FD9-9E36-480A-9CB4-D3BD80521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59929-46E1-4342-BCCD-77C05084D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7A2076-A6F1-45BF-A960-E40C69A162E9}"/>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8" name="Footer Placeholder 7">
            <a:extLst>
              <a:ext uri="{FF2B5EF4-FFF2-40B4-BE49-F238E27FC236}">
                <a16:creationId xmlns:a16="http://schemas.microsoft.com/office/drawing/2014/main" id="{F3CF54DC-13C9-40C7-AD19-F3722F8AA4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82D0FB-EEC8-4D3D-98B6-90FE5B04257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154855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6D01-1FE0-4E74-9B2E-B959997CD17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4E5148-522E-4F3C-AA9D-2E6F195A4CC0}"/>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4" name="Footer Placeholder 3">
            <a:extLst>
              <a:ext uri="{FF2B5EF4-FFF2-40B4-BE49-F238E27FC236}">
                <a16:creationId xmlns:a16="http://schemas.microsoft.com/office/drawing/2014/main" id="{6D067A0F-8030-49C6-8035-43DDBB59D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0E6605-9FFA-47AB-995A-9580B23FF37A}"/>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5938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1F952-1B17-426F-A17F-D2B5281FF16C}"/>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3" name="Footer Placeholder 2">
            <a:extLst>
              <a:ext uri="{FF2B5EF4-FFF2-40B4-BE49-F238E27FC236}">
                <a16:creationId xmlns:a16="http://schemas.microsoft.com/office/drawing/2014/main" id="{BE9B8BB7-C83D-433B-A098-51A60532AF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6BB76C-15A6-4AEA-84BC-FF674463AD29}"/>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99238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915E-FDFD-47FB-B366-E770B3E75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0790B9-489C-4389-91D9-0C13C14A5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4BBC3C-266C-438D-BF8E-3E47C339A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2F1D-0B2E-418A-819E-156E439278F9}"/>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6" name="Footer Placeholder 5">
            <a:extLst>
              <a:ext uri="{FF2B5EF4-FFF2-40B4-BE49-F238E27FC236}">
                <a16:creationId xmlns:a16="http://schemas.microsoft.com/office/drawing/2014/main" id="{6E6BB44D-B120-4F94-84B2-88A317DF8E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F971D6-4797-4295-9945-61F03E514647}"/>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273345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4EBB-81EE-4AA6-BED5-DC9BDF636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EF6B3E-0787-4EED-BCA0-74E446658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89E70C-8185-47A3-9666-72730A8EF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8FBFD-0EDB-42D8-B06B-70BC0A10312A}"/>
              </a:ext>
            </a:extLst>
          </p:cNvPr>
          <p:cNvSpPr>
            <a:spLocks noGrp="1"/>
          </p:cNvSpPr>
          <p:nvPr>
            <p:ph type="dt" sz="half" idx="10"/>
          </p:nvPr>
        </p:nvSpPr>
        <p:spPr/>
        <p:txBody>
          <a:bodyPr/>
          <a:lstStyle/>
          <a:p>
            <a:fld id="{03EE7E5A-8C29-4C3A-A5CC-2511F4427410}" type="datetimeFigureOut">
              <a:rPr lang="en-GB" smtClean="0"/>
              <a:t>19/02/2023</a:t>
            </a:fld>
            <a:endParaRPr lang="en-GB"/>
          </a:p>
        </p:txBody>
      </p:sp>
      <p:sp>
        <p:nvSpPr>
          <p:cNvPr id="6" name="Footer Placeholder 5">
            <a:extLst>
              <a:ext uri="{FF2B5EF4-FFF2-40B4-BE49-F238E27FC236}">
                <a16:creationId xmlns:a16="http://schemas.microsoft.com/office/drawing/2014/main" id="{C2604445-662E-4020-9E5B-37770FBF9E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B7D73B-A94F-4EF0-B3BF-B77B95700F12}"/>
              </a:ext>
            </a:extLst>
          </p:cNvPr>
          <p:cNvSpPr>
            <a:spLocks noGrp="1"/>
          </p:cNvSpPr>
          <p:nvPr>
            <p:ph type="sldNum" sz="quarter" idx="12"/>
          </p:nvPr>
        </p:nvSpPr>
        <p:spPr/>
        <p:txBody>
          <a:bodyPr/>
          <a:lstStyle/>
          <a:p>
            <a:fld id="{123F75FD-858E-480D-8F4B-6E4073414035}" type="slidenum">
              <a:rPr lang="en-GB" smtClean="0"/>
              <a:t>‹#›</a:t>
            </a:fld>
            <a:endParaRPr lang="en-GB"/>
          </a:p>
        </p:txBody>
      </p:sp>
    </p:spTree>
    <p:extLst>
      <p:ext uri="{BB962C8B-B14F-4D97-AF65-F5344CB8AC3E}">
        <p14:creationId xmlns:p14="http://schemas.microsoft.com/office/powerpoint/2010/main" val="331320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49A1F-CCC1-49DB-9ACE-56B0D862C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34C475-55EB-49EE-896D-2425EC701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4EDF1B-2D67-4B89-B350-15983769D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E7E5A-8C29-4C3A-A5CC-2511F4427410}" type="datetimeFigureOut">
              <a:rPr lang="en-GB" smtClean="0"/>
              <a:t>19/02/2023</a:t>
            </a:fld>
            <a:endParaRPr lang="en-GB"/>
          </a:p>
        </p:txBody>
      </p:sp>
      <p:sp>
        <p:nvSpPr>
          <p:cNvPr id="5" name="Footer Placeholder 4">
            <a:extLst>
              <a:ext uri="{FF2B5EF4-FFF2-40B4-BE49-F238E27FC236}">
                <a16:creationId xmlns:a16="http://schemas.microsoft.com/office/drawing/2014/main" id="{9E25B3D3-ACF4-42FF-AC8E-79110F2FC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FC5769-3650-4DA6-849E-8EC2C139E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F75FD-858E-480D-8F4B-6E4073414035}" type="slidenum">
              <a:rPr lang="en-GB" smtClean="0"/>
              <a:t>‹#›</a:t>
            </a:fld>
            <a:endParaRPr lang="en-GB"/>
          </a:p>
        </p:txBody>
      </p:sp>
    </p:spTree>
    <p:extLst>
      <p:ext uri="{BB962C8B-B14F-4D97-AF65-F5344CB8AC3E}">
        <p14:creationId xmlns:p14="http://schemas.microsoft.com/office/powerpoint/2010/main" val="247857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0AF277-50E8-432F-9D9B-B5D0F39DFC18}"/>
              </a:ext>
            </a:extLst>
          </p:cNvPr>
          <p:cNvSpPr>
            <a:spLocks noGrp="1"/>
          </p:cNvSpPr>
          <p:nvPr>
            <p:ph type="ctrTitle"/>
          </p:nvPr>
        </p:nvSpPr>
        <p:spPr>
          <a:xfrm>
            <a:off x="1314824" y="735106"/>
            <a:ext cx="10053763" cy="2928470"/>
          </a:xfrm>
        </p:spPr>
        <p:txBody>
          <a:bodyPr anchor="b">
            <a:normAutofit/>
          </a:bodyPr>
          <a:lstStyle/>
          <a:p>
            <a:pPr algn="l"/>
            <a:r>
              <a:rPr lang="en-GB" sz="4800">
                <a:solidFill>
                  <a:srgbClr val="FFFFFF"/>
                </a:solidFill>
              </a:rPr>
              <a:t>Cross Selling Recommendation</a:t>
            </a:r>
          </a:p>
        </p:txBody>
      </p:sp>
      <p:sp>
        <p:nvSpPr>
          <p:cNvPr id="3" name="Subtitle 2">
            <a:extLst>
              <a:ext uri="{FF2B5EF4-FFF2-40B4-BE49-F238E27FC236}">
                <a16:creationId xmlns:a16="http://schemas.microsoft.com/office/drawing/2014/main" id="{842A992E-2A84-482A-A5E6-0DA41F6F5E7F}"/>
              </a:ext>
            </a:extLst>
          </p:cNvPr>
          <p:cNvSpPr>
            <a:spLocks noGrp="1"/>
          </p:cNvSpPr>
          <p:nvPr>
            <p:ph type="subTitle" idx="1"/>
          </p:nvPr>
        </p:nvSpPr>
        <p:spPr>
          <a:xfrm>
            <a:off x="1350682" y="4870824"/>
            <a:ext cx="10005951" cy="1458258"/>
          </a:xfrm>
        </p:spPr>
        <p:txBody>
          <a:bodyPr anchor="ctr">
            <a:normAutofit/>
          </a:bodyPr>
          <a:lstStyle/>
          <a:p>
            <a:pPr algn="l"/>
            <a:r>
              <a:rPr lang="en-GB" dirty="0"/>
              <a:t>Exploratory Data Analysis</a:t>
            </a:r>
          </a:p>
          <a:p>
            <a:pPr algn="l"/>
            <a:r>
              <a:rPr lang="en-GB" dirty="0"/>
              <a:t>By: Paulomee Patel</a:t>
            </a:r>
          </a:p>
          <a:p>
            <a:pPr algn="l"/>
            <a:endParaRPr lang="en-GB" dirty="0"/>
          </a:p>
        </p:txBody>
      </p:sp>
    </p:spTree>
    <p:extLst>
      <p:ext uri="{BB962C8B-B14F-4D97-AF65-F5344CB8AC3E}">
        <p14:creationId xmlns:p14="http://schemas.microsoft.com/office/powerpoint/2010/main" val="271737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ar chart&#10;&#10;Description automatically generated with low confidence">
            <a:extLst>
              <a:ext uri="{FF2B5EF4-FFF2-40B4-BE49-F238E27FC236}">
                <a16:creationId xmlns:a16="http://schemas.microsoft.com/office/drawing/2014/main" id="{7C823E6B-EB8E-4ED0-8FD7-FA4BC5CA2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622" y="130911"/>
            <a:ext cx="4800538" cy="3431625"/>
          </a:xfrm>
          <a:prstGeom prst="rect">
            <a:avLst/>
          </a:prstGeom>
        </p:spPr>
      </p:pic>
      <p:sp>
        <p:nvSpPr>
          <p:cNvPr id="40" name="Rectangle 3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37D0EB-9A98-4848-9112-BA941623605F}"/>
              </a:ext>
            </a:extLst>
          </p:cNvPr>
          <p:cNvSpPr>
            <a:spLocks noGrp="1"/>
          </p:cNvSpPr>
          <p:nvPr>
            <p:ph idx="1"/>
          </p:nvPr>
        </p:nvSpPr>
        <p:spPr>
          <a:xfrm>
            <a:off x="6728548" y="3697016"/>
            <a:ext cx="5164703" cy="3027651"/>
          </a:xfrm>
        </p:spPr>
        <p:txBody>
          <a:bodyPr anchor="ctr">
            <a:normAutofit/>
          </a:bodyPr>
          <a:lstStyle/>
          <a:p>
            <a:pPr marL="0" indent="0">
              <a:buNone/>
            </a:pPr>
            <a:r>
              <a:rPr lang="en-US" sz="1800" b="0" i="0" dirty="0">
                <a:effectLst/>
                <a:latin typeface="Helvetica Neue"/>
              </a:rPr>
              <a:t>VII. There are approximately 130,000 individuals have accounts with XYZ Credit Union. Nearly 20,000 VIP members are associated with the Union.</a:t>
            </a:r>
          </a:p>
          <a:p>
            <a:pPr marL="0" indent="0">
              <a:buNone/>
            </a:pPr>
            <a:endParaRPr lang="en-US" sz="1800" b="0" i="0" dirty="0">
              <a:effectLst/>
              <a:latin typeface="Helvetica Neue"/>
            </a:endParaRPr>
          </a:p>
          <a:p>
            <a:pPr marL="0" indent="0">
              <a:buNone/>
            </a:pPr>
            <a:endParaRPr lang="en-GB" sz="1800" dirty="0"/>
          </a:p>
        </p:txBody>
      </p:sp>
      <p:pic>
        <p:nvPicPr>
          <p:cNvPr id="7" name="Picture 6" descr="Chart, pie chart&#10;&#10;Description automatically generated">
            <a:extLst>
              <a:ext uri="{FF2B5EF4-FFF2-40B4-BE49-F238E27FC236}">
                <a16:creationId xmlns:a16="http://schemas.microsoft.com/office/drawing/2014/main" id="{A1683AEF-3934-49F8-ACA7-19CC1B194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48" y="3160983"/>
            <a:ext cx="4321024" cy="3563684"/>
          </a:xfrm>
          <a:prstGeom prst="rect">
            <a:avLst/>
          </a:prstGeom>
        </p:spPr>
      </p:pic>
      <p:sp>
        <p:nvSpPr>
          <p:cNvPr id="8" name="TextBox 7">
            <a:extLst>
              <a:ext uri="{FF2B5EF4-FFF2-40B4-BE49-F238E27FC236}">
                <a16:creationId xmlns:a16="http://schemas.microsoft.com/office/drawing/2014/main" id="{CD09965D-C171-46E4-9E1F-0F870A0990FA}"/>
              </a:ext>
            </a:extLst>
          </p:cNvPr>
          <p:cNvSpPr txBox="1"/>
          <p:nvPr/>
        </p:nvSpPr>
        <p:spPr>
          <a:xfrm>
            <a:off x="1617954" y="1076960"/>
            <a:ext cx="4264686" cy="1200329"/>
          </a:xfrm>
          <a:prstGeom prst="rect">
            <a:avLst/>
          </a:prstGeom>
          <a:noFill/>
        </p:spPr>
        <p:txBody>
          <a:bodyPr wrap="square" rtlCol="0">
            <a:spAutoFit/>
          </a:bodyPr>
          <a:lstStyle/>
          <a:p>
            <a:r>
              <a:rPr lang="en-US" sz="1800" b="0" i="0" dirty="0">
                <a:effectLst/>
                <a:latin typeface="Helvetica Neue"/>
              </a:rPr>
              <a:t>VI. There are more female customers than male customers in XYZ Credit Union.</a:t>
            </a:r>
          </a:p>
          <a:p>
            <a:endParaRPr lang="en-GB" dirty="0"/>
          </a:p>
        </p:txBody>
      </p:sp>
    </p:spTree>
    <p:extLst>
      <p:ext uri="{BB962C8B-B14F-4D97-AF65-F5344CB8AC3E}">
        <p14:creationId xmlns:p14="http://schemas.microsoft.com/office/powerpoint/2010/main" val="244230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7"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EAE06473-A947-457F-9FD4-EDC0DA447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05" y="625255"/>
            <a:ext cx="11188931" cy="4102634"/>
          </a:xfrm>
          <a:prstGeom prst="rect">
            <a:avLst/>
          </a:prstGeom>
        </p:spPr>
      </p:pic>
      <p:sp>
        <p:nvSpPr>
          <p:cNvPr id="3" name="Content Placeholder 2">
            <a:extLst>
              <a:ext uri="{FF2B5EF4-FFF2-40B4-BE49-F238E27FC236}">
                <a16:creationId xmlns:a16="http://schemas.microsoft.com/office/drawing/2014/main" id="{AC1DD4B0-9CB0-4C85-9029-835E098B3898}"/>
              </a:ext>
            </a:extLst>
          </p:cNvPr>
          <p:cNvSpPr>
            <a:spLocks noGrp="1"/>
          </p:cNvSpPr>
          <p:nvPr>
            <p:ph idx="1"/>
          </p:nvPr>
        </p:nvSpPr>
        <p:spPr>
          <a:xfrm>
            <a:off x="952968" y="4727890"/>
            <a:ext cx="10837731" cy="1548984"/>
          </a:xfrm>
        </p:spPr>
        <p:txBody>
          <a:bodyPr anchor="ctr">
            <a:normAutofit/>
          </a:bodyPr>
          <a:lstStyle/>
          <a:p>
            <a:pPr marL="0" indent="0">
              <a:buNone/>
            </a:pPr>
            <a:r>
              <a:rPr lang="en-US" sz="2000" b="0" i="0" dirty="0">
                <a:effectLst/>
                <a:latin typeface="Helvetica Neue"/>
              </a:rPr>
              <a:t>VIII. Over a million customer have joined XYZ Credit Union through top 10 channels out of total 147 channels.</a:t>
            </a:r>
          </a:p>
          <a:p>
            <a:pPr marL="0" indent="0">
              <a:buNone/>
            </a:pPr>
            <a:endParaRPr lang="en-GB" sz="2000" dirty="0"/>
          </a:p>
        </p:txBody>
      </p:sp>
      <p:sp>
        <p:nvSpPr>
          <p:cNvPr id="38"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1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5C7B6324-BE11-4D87-9253-CA5978328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72532"/>
            <a:ext cx="12192000" cy="6610588"/>
          </a:xfrm>
        </p:spPr>
      </p:pic>
      <p:sp>
        <p:nvSpPr>
          <p:cNvPr id="6" name="TextBox 5">
            <a:extLst>
              <a:ext uri="{FF2B5EF4-FFF2-40B4-BE49-F238E27FC236}">
                <a16:creationId xmlns:a16="http://schemas.microsoft.com/office/drawing/2014/main" id="{82BBA2E7-1756-4C7D-AAB0-A383C2B6A308}"/>
              </a:ext>
            </a:extLst>
          </p:cNvPr>
          <p:cNvSpPr txBox="1"/>
          <p:nvPr/>
        </p:nvSpPr>
        <p:spPr>
          <a:xfrm>
            <a:off x="162560" y="60960"/>
            <a:ext cx="4318000" cy="461665"/>
          </a:xfrm>
          <a:prstGeom prst="rect">
            <a:avLst/>
          </a:prstGeom>
          <a:noFill/>
        </p:spPr>
        <p:txBody>
          <a:bodyPr wrap="square" rtlCol="0">
            <a:spAutoFit/>
          </a:bodyPr>
          <a:lstStyle/>
          <a:p>
            <a:pPr algn="ctr"/>
            <a:r>
              <a:rPr lang="en-US" sz="2400" b="1" i="1" u="sng" dirty="0"/>
              <a:t>Tableau Dashboard Screenshot</a:t>
            </a:r>
          </a:p>
        </p:txBody>
      </p:sp>
    </p:spTree>
    <p:extLst>
      <p:ext uri="{BB962C8B-B14F-4D97-AF65-F5344CB8AC3E}">
        <p14:creationId xmlns:p14="http://schemas.microsoft.com/office/powerpoint/2010/main" val="497743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265C7C57-AACC-4A02-AA1C-87B608C7E2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69971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542F74-8F54-4573-AA6C-1FE7BE68224D}"/>
              </a:ext>
            </a:extLst>
          </p:cNvPr>
          <p:cNvSpPr/>
          <p:nvPr/>
        </p:nvSpPr>
        <p:spPr>
          <a:xfrm>
            <a:off x="4564296" y="3429000"/>
            <a:ext cx="3063403" cy="923330"/>
          </a:xfrm>
          <a:prstGeom prst="rect">
            <a:avLst/>
          </a:prstGeom>
          <a:noFill/>
        </p:spPr>
        <p:txBody>
          <a:bodyPr wrap="none" lIns="91440" tIns="45720" rIns="91440" bIns="45720">
            <a:spAutoFit/>
          </a:bodyPr>
          <a:lstStyle/>
          <a:p>
            <a:pPr algn="ctr"/>
            <a:r>
              <a:rPr lang="en-US" sz="5400" b="0" i="1" cap="none" spc="0" dirty="0">
                <a:ln w="0"/>
                <a:solidFill>
                  <a:schemeClr val="accent1"/>
                </a:solidFill>
                <a:effectLst>
                  <a:outerShdw blurRad="38100" dist="25400" dir="5400000" algn="ctr" rotWithShape="0">
                    <a:srgbClr val="6E747A">
                      <a:alpha val="43000"/>
                    </a:srgbClr>
                  </a:outerShdw>
                </a:effectLst>
              </a:rPr>
              <a:t>Thank You</a:t>
            </a:r>
            <a:endParaRPr lang="en-GB"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0080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846D1-7409-419D-91A7-EF0743765045}"/>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Why is cross-selling important in banks?</a:t>
            </a: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ank">
            <a:extLst>
              <a:ext uri="{FF2B5EF4-FFF2-40B4-BE49-F238E27FC236}">
                <a16:creationId xmlns:a16="http://schemas.microsoft.com/office/drawing/2014/main" id="{0B848E97-ACF7-7A7F-7323-F727EA1A09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95C5F0-A954-4AC8-B816-5F22AC0C4FA2}"/>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Importance of Cross-selling in Banking Industry</a:t>
            </a:r>
          </a:p>
        </p:txBody>
      </p:sp>
      <p:graphicFrame>
        <p:nvGraphicFramePr>
          <p:cNvPr id="5" name="Content Placeholder 2">
            <a:extLst>
              <a:ext uri="{FF2B5EF4-FFF2-40B4-BE49-F238E27FC236}">
                <a16:creationId xmlns:a16="http://schemas.microsoft.com/office/drawing/2014/main" id="{68E437B5-E715-E1EE-91EF-918C3D0CA4D8}"/>
              </a:ext>
            </a:extLst>
          </p:cNvPr>
          <p:cNvGraphicFramePr>
            <a:graphicFrameLocks noGrp="1"/>
          </p:cNvGraphicFramePr>
          <p:nvPr>
            <p:ph idx="1"/>
            <p:extLst>
              <p:ext uri="{D42A27DB-BD31-4B8C-83A1-F6EECF244321}">
                <p14:modId xmlns:p14="http://schemas.microsoft.com/office/powerpoint/2010/main" val="257338500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67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57E21-B1D7-4909-AD8C-7527F1BF470A}"/>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Problem Statement</a:t>
            </a:r>
          </a:p>
        </p:txBody>
      </p:sp>
      <p:sp>
        <p:nvSpPr>
          <p:cNvPr id="3" name="Content Placeholder 2">
            <a:extLst>
              <a:ext uri="{FF2B5EF4-FFF2-40B4-BE49-F238E27FC236}">
                <a16:creationId xmlns:a16="http://schemas.microsoft.com/office/drawing/2014/main" id="{6882B43F-F382-478E-A90D-C76EB5F733B0}"/>
              </a:ext>
            </a:extLst>
          </p:cNvPr>
          <p:cNvSpPr>
            <a:spLocks noGrp="1"/>
          </p:cNvSpPr>
          <p:nvPr>
            <p:ph idx="1"/>
          </p:nvPr>
        </p:nvSpPr>
        <p:spPr>
          <a:xfrm>
            <a:off x="4810259" y="649480"/>
            <a:ext cx="6555347" cy="5546047"/>
          </a:xfrm>
        </p:spPr>
        <p:txBody>
          <a:bodyPr anchor="ctr">
            <a:normAutofit/>
          </a:bodyPr>
          <a:lstStyle/>
          <a:p>
            <a:r>
              <a:rPr lang="en-US" sz="2000" b="1" i="0" dirty="0">
                <a:effectLst/>
                <a:latin typeface="Times New Roman" panose="02020603050405020304" pitchFamily="18" charset="0"/>
                <a:cs typeface="Times New Roman" panose="02020603050405020304" pitchFamily="18" charset="0"/>
              </a:rPr>
              <a:t>Problem Statement: </a:t>
            </a:r>
            <a:r>
              <a:rPr lang="en-US" sz="2000" b="0" i="0" dirty="0">
                <a:effectLst/>
                <a:latin typeface="Times New Roman" panose="02020603050405020304" pitchFamily="18" charset="0"/>
                <a:cs typeface="Times New Roman" panose="02020603050405020304" pitchFamily="18" charset="0"/>
              </a:rPr>
              <a:t>In this project, our client is a Latin American credit union company XYZ. They are having issues in cross-selling banking products such as credit cards, savings accounts, retirement accounts, and safe deposit boxes. It can take a significant amount of research and business knowledge to increase cross-selling. In order to succeed in the cross-selling area of the business, Data Analyst at ABC analytics is searching for the best technique to be recommended.</a:t>
            </a:r>
          </a:p>
        </p:txBody>
      </p:sp>
    </p:spTree>
    <p:extLst>
      <p:ext uri="{BB962C8B-B14F-4D97-AF65-F5344CB8AC3E}">
        <p14:creationId xmlns:p14="http://schemas.microsoft.com/office/powerpoint/2010/main" val="56875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51754-A40C-4B96-8B58-5B050F53A879}"/>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Business Statement</a:t>
            </a:r>
          </a:p>
        </p:txBody>
      </p:sp>
      <p:sp>
        <p:nvSpPr>
          <p:cNvPr id="3" name="Content Placeholder 2">
            <a:extLst>
              <a:ext uri="{FF2B5EF4-FFF2-40B4-BE49-F238E27FC236}">
                <a16:creationId xmlns:a16="http://schemas.microsoft.com/office/drawing/2014/main" id="{8219CFF2-9576-4C25-A819-BA2ECC33DE54}"/>
              </a:ext>
            </a:extLst>
          </p:cNvPr>
          <p:cNvSpPr>
            <a:spLocks noGrp="1"/>
          </p:cNvSpPr>
          <p:nvPr>
            <p:ph idx="1"/>
          </p:nvPr>
        </p:nvSpPr>
        <p:spPr>
          <a:xfrm>
            <a:off x="4810259" y="649480"/>
            <a:ext cx="6555347" cy="5546047"/>
          </a:xfrm>
        </p:spPr>
        <p:txBody>
          <a:bodyPr anchor="ctr">
            <a:normAutofit/>
          </a:bodyPr>
          <a:lstStyle/>
          <a:p>
            <a:r>
              <a:rPr lang="en-US" sz="2000" b="0" i="0" dirty="0">
                <a:effectLst/>
                <a:latin typeface="Helvetica Neue"/>
              </a:rPr>
              <a:t>Business statement: The goal of ABC analytics company is to perform Exploratory data analysis on the data provided by the client and gain some meaningful insights. As a Data analyst intern, my job was to perform EDA on the credit union’s dataset and create visualizations to analyze the data and to provide recommendations to the company to increase effective cross-selling of banking products.</a:t>
            </a:r>
          </a:p>
          <a:p>
            <a:r>
              <a:rPr lang="en-US" sz="2000" b="1" dirty="0"/>
              <a:t>EDA on XYZ Credit Union Data: </a:t>
            </a:r>
            <a:r>
              <a:rPr lang="en-GB" sz="2000" dirty="0"/>
              <a:t>XYZ Credit Union has 949614 customers registered in the data collection from Jan 28, 2015, to May 28, 2016, across 118 countries.</a:t>
            </a:r>
          </a:p>
          <a:p>
            <a:endParaRPr lang="en-US" sz="2000" b="0" i="0" dirty="0">
              <a:effectLst/>
              <a:latin typeface="Helvetica Neue"/>
            </a:endParaRPr>
          </a:p>
          <a:p>
            <a:endParaRPr lang="en-GB" sz="2000" dirty="0"/>
          </a:p>
        </p:txBody>
      </p:sp>
    </p:spTree>
    <p:extLst>
      <p:ext uri="{BB962C8B-B14F-4D97-AF65-F5344CB8AC3E}">
        <p14:creationId xmlns:p14="http://schemas.microsoft.com/office/powerpoint/2010/main" val="930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A3A765C-540E-4BE1-9BBD-809AEE4C70ED}"/>
              </a:ext>
            </a:extLst>
          </p:cNvPr>
          <p:cNvSpPr>
            <a:spLocks noGrp="1"/>
          </p:cNvSpPr>
          <p:nvPr>
            <p:ph type="title"/>
          </p:nvPr>
        </p:nvSpPr>
        <p:spPr>
          <a:xfrm>
            <a:off x="765051" y="662400"/>
            <a:ext cx="3384000" cy="1492132"/>
          </a:xfrm>
        </p:spPr>
        <p:txBody>
          <a:bodyPr anchor="t">
            <a:normAutofit/>
          </a:bodyPr>
          <a:lstStyle/>
          <a:p>
            <a:r>
              <a:rPr lang="en-GB">
                <a:solidFill>
                  <a:schemeClr val="bg1"/>
                </a:solidFill>
              </a:rPr>
              <a:t>Basic Insights from EDA</a:t>
            </a:r>
          </a:p>
        </p:txBody>
      </p:sp>
      <p:sp>
        <p:nvSpPr>
          <p:cNvPr id="3" name="Content Placeholder 2">
            <a:extLst>
              <a:ext uri="{FF2B5EF4-FFF2-40B4-BE49-F238E27FC236}">
                <a16:creationId xmlns:a16="http://schemas.microsoft.com/office/drawing/2014/main" id="{F9080D5C-3EDA-497A-9558-7B89550BBC30}"/>
              </a:ext>
            </a:extLst>
          </p:cNvPr>
          <p:cNvSpPr>
            <a:spLocks noGrp="1"/>
          </p:cNvSpPr>
          <p:nvPr>
            <p:ph idx="1"/>
          </p:nvPr>
        </p:nvSpPr>
        <p:spPr>
          <a:xfrm>
            <a:off x="765051" y="2286000"/>
            <a:ext cx="3384000" cy="3844800"/>
          </a:xfrm>
        </p:spPr>
        <p:txBody>
          <a:bodyPr>
            <a:normAutofit/>
          </a:bodyPr>
          <a:lstStyle/>
          <a:p>
            <a:pPr marL="571500" indent="-571500">
              <a:buFont typeface="+mj-lt"/>
              <a:buAutoNum type="romanLcPeriod"/>
            </a:pPr>
            <a:r>
              <a:rPr lang="en-US" sz="2000" b="0" i="0" dirty="0">
                <a:solidFill>
                  <a:schemeClr val="bg1">
                    <a:alpha val="60000"/>
                  </a:schemeClr>
                </a:solidFill>
                <a:effectLst/>
                <a:latin typeface="Helvetica Neue"/>
              </a:rPr>
              <a:t>There </a:t>
            </a:r>
            <a:r>
              <a:rPr lang="en-US" sz="2000" dirty="0">
                <a:solidFill>
                  <a:schemeClr val="bg1">
                    <a:alpha val="60000"/>
                  </a:schemeClr>
                </a:solidFill>
                <a:latin typeface="Helvetica Neue"/>
              </a:rPr>
              <a:t>are</a:t>
            </a:r>
            <a:r>
              <a:rPr lang="en-US" sz="2000" b="0" i="0" dirty="0">
                <a:solidFill>
                  <a:schemeClr val="bg1">
                    <a:alpha val="60000"/>
                  </a:schemeClr>
                </a:solidFill>
                <a:effectLst/>
                <a:latin typeface="Helvetica Neue"/>
              </a:rPr>
              <a:t> greater number of Inactive Customers than Active Customer.</a:t>
            </a:r>
            <a:endParaRPr lang="en-GB" sz="2000" b="0" i="0" dirty="0">
              <a:solidFill>
                <a:schemeClr val="bg1">
                  <a:alpha val="60000"/>
                </a:schemeClr>
              </a:solidFill>
              <a:effectLst/>
              <a:latin typeface="Helvetica Neue"/>
            </a:endParaRPr>
          </a:p>
          <a:p>
            <a:pPr marL="571500" indent="-571500">
              <a:buFont typeface="+mj-lt"/>
              <a:buAutoNum type="romanLcPeriod"/>
            </a:pPr>
            <a:r>
              <a:rPr lang="en-US" sz="2000" b="0" i="0" dirty="0">
                <a:solidFill>
                  <a:schemeClr val="bg1">
                    <a:lumMod val="65000"/>
                  </a:schemeClr>
                </a:solidFill>
                <a:effectLst/>
                <a:latin typeface="Helvetica Neue"/>
              </a:rPr>
              <a:t>Some accounts are sold together such as Payroll is highly related to Pensions2 and Payroll Account is correlated with Pensions2, Payroll, Debit and Credit Card.</a:t>
            </a:r>
          </a:p>
          <a:p>
            <a:pPr marL="571500" indent="-571500">
              <a:buFont typeface="+mj-lt"/>
              <a:buAutoNum type="romanLcPeriod"/>
            </a:pPr>
            <a:endParaRPr lang="en-US" sz="2000" b="0" i="0" dirty="0">
              <a:solidFill>
                <a:schemeClr val="bg1">
                  <a:alpha val="60000"/>
                </a:schemeClr>
              </a:solidFill>
              <a:effectLst/>
              <a:latin typeface="Helvetica Neue"/>
            </a:endParaRPr>
          </a:p>
        </p:txBody>
      </p:sp>
      <p:pic>
        <p:nvPicPr>
          <p:cNvPr id="5" name="Picture 4" descr="Bar chart&#10;&#10;Description automatically generated">
            <a:extLst>
              <a:ext uri="{FF2B5EF4-FFF2-40B4-BE49-F238E27FC236}">
                <a16:creationId xmlns:a16="http://schemas.microsoft.com/office/drawing/2014/main" id="{4E86C6F4-162A-4D7E-82AA-C8A985E89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053" y="687891"/>
            <a:ext cx="6014185" cy="5482217"/>
          </a:xfrm>
          <a:prstGeom prst="rect">
            <a:avLst/>
          </a:prstGeom>
        </p:spPr>
      </p:pic>
    </p:spTree>
    <p:extLst>
      <p:ext uri="{BB962C8B-B14F-4D97-AF65-F5344CB8AC3E}">
        <p14:creationId xmlns:p14="http://schemas.microsoft.com/office/powerpoint/2010/main" val="73233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shape&#10;&#10;Description automatically generated">
            <a:extLst>
              <a:ext uri="{FF2B5EF4-FFF2-40B4-BE49-F238E27FC236}">
                <a16:creationId xmlns:a16="http://schemas.microsoft.com/office/drawing/2014/main" id="{3C171540-E0C8-47CA-8445-3415CD30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436880"/>
            <a:ext cx="9408160" cy="4823913"/>
          </a:xfrm>
          <a:prstGeom prst="rect">
            <a:avLst/>
          </a:prstGeom>
        </p:spPr>
      </p:pic>
      <p:sp>
        <p:nvSpPr>
          <p:cNvPr id="3" name="Content Placeholder 2">
            <a:extLst>
              <a:ext uri="{FF2B5EF4-FFF2-40B4-BE49-F238E27FC236}">
                <a16:creationId xmlns:a16="http://schemas.microsoft.com/office/drawing/2014/main" id="{A72FC41F-E1FE-484D-9655-A34C7BD8DC6D}"/>
              </a:ext>
            </a:extLst>
          </p:cNvPr>
          <p:cNvSpPr>
            <a:spLocks noGrp="1"/>
          </p:cNvSpPr>
          <p:nvPr>
            <p:ph idx="1"/>
          </p:nvPr>
        </p:nvSpPr>
        <p:spPr>
          <a:xfrm>
            <a:off x="3649980" y="5260793"/>
            <a:ext cx="7188199" cy="1292090"/>
          </a:xfrm>
        </p:spPr>
        <p:txBody>
          <a:bodyPr>
            <a:normAutofit/>
          </a:bodyPr>
          <a:lstStyle/>
          <a:p>
            <a:pPr marL="0" indent="0">
              <a:buNone/>
            </a:pPr>
            <a:r>
              <a:rPr lang="en-US" sz="1800" dirty="0">
                <a:latin typeface="Helvetica Neue"/>
              </a:rPr>
              <a:t>III. </a:t>
            </a:r>
            <a:r>
              <a:rPr lang="en-US" sz="1800" b="0" i="0" dirty="0">
                <a:effectLst/>
                <a:latin typeface="Helvetica Neue"/>
              </a:rPr>
              <a:t>XYZ Credit Unions' the greatest number of customers are in the Adult Age Group.</a:t>
            </a:r>
          </a:p>
          <a:p>
            <a:endParaRPr lang="en-GB" sz="1800" dirty="0"/>
          </a:p>
        </p:txBody>
      </p:sp>
    </p:spTree>
    <p:extLst>
      <p:ext uri="{BB962C8B-B14F-4D97-AF65-F5344CB8AC3E}">
        <p14:creationId xmlns:p14="http://schemas.microsoft.com/office/powerpoint/2010/main" val="320921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54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99581D00-AC21-4A76-BEA4-5BB6CA9D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611120"/>
            <a:ext cx="6858000" cy="3718560"/>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111848-9BE8-47DA-87AA-7CB679F46CEE}"/>
              </a:ext>
            </a:extLst>
          </p:cNvPr>
          <p:cNvSpPr>
            <a:spLocks noGrp="1"/>
          </p:cNvSpPr>
          <p:nvPr>
            <p:ph idx="1"/>
          </p:nvPr>
        </p:nvSpPr>
        <p:spPr>
          <a:xfrm>
            <a:off x="8029319" y="917725"/>
            <a:ext cx="3424739" cy="4852362"/>
          </a:xfrm>
        </p:spPr>
        <p:txBody>
          <a:bodyPr anchor="ctr">
            <a:normAutofit/>
          </a:bodyPr>
          <a:lstStyle/>
          <a:p>
            <a:pPr marL="0" indent="0">
              <a:buNone/>
            </a:pPr>
            <a:r>
              <a:rPr lang="en-US" sz="2000" b="0" i="0" dirty="0">
                <a:solidFill>
                  <a:srgbClr val="FFFFFF"/>
                </a:solidFill>
                <a:effectLst/>
                <a:latin typeface="Helvetica Neue"/>
              </a:rPr>
              <a:t>IV. Customers in the age of 40-50 are more likely to possess more than 10 different banking product at XYZ Credit Union.</a:t>
            </a:r>
          </a:p>
          <a:p>
            <a:endParaRPr lang="en-GB" sz="2000" dirty="0">
              <a:solidFill>
                <a:srgbClr val="FFFFFF"/>
              </a:solidFill>
            </a:endParaRPr>
          </a:p>
        </p:txBody>
      </p:sp>
    </p:spTree>
    <p:extLst>
      <p:ext uri="{BB962C8B-B14F-4D97-AF65-F5344CB8AC3E}">
        <p14:creationId xmlns:p14="http://schemas.microsoft.com/office/powerpoint/2010/main" val="370773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ctangle&#10;&#10;Description automatically generated with medium confidence">
            <a:extLst>
              <a:ext uri="{FF2B5EF4-FFF2-40B4-BE49-F238E27FC236}">
                <a16:creationId xmlns:a16="http://schemas.microsoft.com/office/drawing/2014/main" id="{39F3853F-6677-4177-AFBB-84C0D258D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440308"/>
            <a:ext cx="9977120" cy="4572355"/>
          </a:xfrm>
          <a:prstGeom prst="rect">
            <a:avLst/>
          </a:prstGeom>
        </p:spPr>
      </p:pic>
      <p:sp>
        <p:nvSpPr>
          <p:cNvPr id="3" name="Content Placeholder 2">
            <a:extLst>
              <a:ext uri="{FF2B5EF4-FFF2-40B4-BE49-F238E27FC236}">
                <a16:creationId xmlns:a16="http://schemas.microsoft.com/office/drawing/2014/main" id="{221445B8-DE6B-4BF4-A5F2-532916F4037D}"/>
              </a:ext>
            </a:extLst>
          </p:cNvPr>
          <p:cNvSpPr>
            <a:spLocks noGrp="1"/>
          </p:cNvSpPr>
          <p:nvPr>
            <p:ph idx="1"/>
          </p:nvPr>
        </p:nvSpPr>
        <p:spPr>
          <a:xfrm>
            <a:off x="1926251" y="5500926"/>
            <a:ext cx="8332826" cy="1119982"/>
          </a:xfrm>
        </p:spPr>
        <p:txBody>
          <a:bodyPr anchor="ctr">
            <a:normAutofit/>
          </a:bodyPr>
          <a:lstStyle/>
          <a:p>
            <a:pPr marL="0" indent="0">
              <a:buNone/>
            </a:pPr>
            <a:r>
              <a:rPr lang="en-US" sz="1700" b="0" i="0" dirty="0">
                <a:solidFill>
                  <a:schemeClr val="bg1"/>
                </a:solidFill>
                <a:effectLst/>
                <a:latin typeface="Helvetica Neue"/>
              </a:rPr>
              <a:t>V. The highest number of accounts sold are Current Accounts, Direct Debit, and Private Account; while the lowest sold accounts are Medium Term Deposits, Short Term Deposits, Derivative accounts, Savings Account and Guarantees.</a:t>
            </a:r>
          </a:p>
          <a:p>
            <a:pPr marL="0" indent="0">
              <a:buNone/>
            </a:pPr>
            <a:endParaRPr lang="en-GB" sz="1700" dirty="0">
              <a:solidFill>
                <a:schemeClr val="bg1"/>
              </a:solidFill>
            </a:endParaRPr>
          </a:p>
        </p:txBody>
      </p:sp>
    </p:spTree>
    <p:extLst>
      <p:ext uri="{BB962C8B-B14F-4D97-AF65-F5344CB8AC3E}">
        <p14:creationId xmlns:p14="http://schemas.microsoft.com/office/powerpoint/2010/main" val="311815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466</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Times New Roman</vt:lpstr>
      <vt:lpstr>Office Theme</vt:lpstr>
      <vt:lpstr>Cross Selling Recommendation</vt:lpstr>
      <vt:lpstr>Why is cross-selling important in banks?</vt:lpstr>
      <vt:lpstr>Importance of Cross-selling in Banking Industry</vt:lpstr>
      <vt:lpstr>Problem Statement</vt:lpstr>
      <vt:lpstr>Business Statement</vt:lpstr>
      <vt:lpstr>Basic Insights from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Isha Panjwani</dc:creator>
  <cp:lastModifiedBy>Paulomee Patel</cp:lastModifiedBy>
  <cp:revision>15</cp:revision>
  <dcterms:created xsi:type="dcterms:W3CDTF">2022-09-29T22:59:03Z</dcterms:created>
  <dcterms:modified xsi:type="dcterms:W3CDTF">2023-02-20T00:44:46Z</dcterms:modified>
</cp:coreProperties>
</file>