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T Sans Narrow" panose="020B0604020202020204" charset="0"/>
      <p:regular r:id="rId24"/>
      <p:bold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6871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41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8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64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86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959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14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338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638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6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0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32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57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24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37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07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18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30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AVA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Projeto de Banco de Dados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271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Matrícula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Diagrama de Atividade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l="29973" t="2998" r="3932" b="13017"/>
          <a:stretch/>
        </p:blipFill>
        <p:spPr>
          <a:xfrm>
            <a:off x="4420350" y="303875"/>
            <a:ext cx="2411375" cy="46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Matrícula - Diagrama de Sequência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989" t="1593" r="2026" b="24277"/>
          <a:stretch/>
        </p:blipFill>
        <p:spPr>
          <a:xfrm>
            <a:off x="137550" y="1339325"/>
            <a:ext cx="8868874" cy="340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Solicitação de Projeto - Diagrama de Atividade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24325"/>
            <a:ext cx="6547849" cy="375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Solicitação de Projeto - Diagrama de Sequência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37" y="1152427"/>
            <a:ext cx="7568325" cy="38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Triggers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699" y="999197"/>
            <a:ext cx="8520599" cy="2473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500" b="1" dirty="0">
                <a:solidFill>
                  <a:schemeClr val="accent1"/>
                </a:solidFill>
              </a:rPr>
              <a:t>salvarAlunoProjeto </a:t>
            </a:r>
            <a:r>
              <a:rPr lang="en" sz="1500" dirty="0">
                <a:solidFill>
                  <a:schemeClr val="bg2"/>
                </a:solidFill>
              </a:rPr>
              <a:t>after update on solicitacaoprojeto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500" b="1" dirty="0">
                <a:solidFill>
                  <a:schemeClr val="accent1"/>
                </a:solidFill>
              </a:rPr>
              <a:t>inserirAvisoAposMatriculaEInserirNotaNaTabela </a:t>
            </a:r>
            <a:r>
              <a:rPr lang="en" sz="1500" dirty="0">
                <a:solidFill>
                  <a:schemeClr val="bg2"/>
                </a:solidFill>
              </a:rPr>
              <a:t>after insert on matricular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500" b="1" dirty="0">
                <a:solidFill>
                  <a:schemeClr val="accent1"/>
                </a:solidFill>
              </a:rPr>
              <a:t>inserirAlunoNaOfertaEmHistorico </a:t>
            </a:r>
            <a:r>
              <a:rPr lang="en" sz="1500" dirty="0">
                <a:solidFill>
                  <a:schemeClr val="bg2"/>
                </a:solidFill>
              </a:rPr>
              <a:t>after insert on nota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500" b="1" dirty="0">
                <a:solidFill>
                  <a:schemeClr val="accent1"/>
                </a:solidFill>
              </a:rPr>
              <a:t>avisarAlunoNotaECalcularMedia </a:t>
            </a:r>
            <a:r>
              <a:rPr lang="en" sz="1500" dirty="0">
                <a:solidFill>
                  <a:schemeClr val="bg2"/>
                </a:solidFill>
              </a:rPr>
              <a:t>after update on nota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500" b="1" dirty="0">
                <a:solidFill>
                  <a:schemeClr val="accent1"/>
                </a:solidFill>
              </a:rPr>
              <a:t>atualizarNAlunosOferta </a:t>
            </a:r>
            <a:r>
              <a:rPr lang="en" sz="1500" dirty="0">
                <a:solidFill>
                  <a:schemeClr val="bg2"/>
                </a:solidFill>
              </a:rPr>
              <a:t>after update on matricular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500" b="1" dirty="0">
                <a:solidFill>
                  <a:schemeClr val="accent1"/>
                </a:solidFill>
              </a:rPr>
              <a:t>atualizarNAlunosCurso </a:t>
            </a:r>
            <a:r>
              <a:rPr lang="en" sz="1500" dirty="0">
                <a:solidFill>
                  <a:schemeClr val="bg2"/>
                </a:solidFill>
              </a:rPr>
              <a:t>after update on aluno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500" b="1" dirty="0">
                <a:solidFill>
                  <a:schemeClr val="accent1"/>
                </a:solidFill>
              </a:rPr>
              <a:t>criarAvisoProjeto </a:t>
            </a:r>
            <a:r>
              <a:rPr lang="en" sz="1500" dirty="0">
                <a:solidFill>
                  <a:schemeClr val="bg2"/>
                </a:solidFill>
              </a:rPr>
              <a:t>after insert on projetopesquisa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500" b="1" dirty="0">
                <a:solidFill>
                  <a:schemeClr val="accent1"/>
                </a:solidFill>
              </a:rPr>
              <a:t>avisarProfessorDeSolicitacao </a:t>
            </a:r>
            <a:r>
              <a:rPr lang="en" sz="1500" dirty="0">
                <a:solidFill>
                  <a:schemeClr val="bg2"/>
                </a:solidFill>
              </a:rPr>
              <a:t>after insert on solicitacaoprojeto</a:t>
            </a:r>
          </a:p>
          <a:p>
            <a:pPr marL="457200" lvl="0" indent="-228600">
              <a:spcBef>
                <a:spcPts val="0"/>
              </a:spcBef>
            </a:pPr>
            <a:r>
              <a:rPr lang="en" sz="1500" b="1" dirty="0">
                <a:solidFill>
                  <a:schemeClr val="accent1"/>
                </a:solidFill>
              </a:rPr>
              <a:t>atualizarNVagasProjeto </a:t>
            </a:r>
            <a:r>
              <a:rPr lang="en" sz="1500" dirty="0">
                <a:solidFill>
                  <a:schemeClr val="bg2"/>
                </a:solidFill>
              </a:rPr>
              <a:t>after update on participarprojeto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Procedimentos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699" y="1037690"/>
            <a:ext cx="8520599" cy="23836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600" b="1" dirty="0" smtClean="0">
                <a:solidFill>
                  <a:schemeClr val="accent1"/>
                </a:solidFill>
              </a:rPr>
              <a:t>atualizarNAlunosCursoQuandoNull</a:t>
            </a:r>
            <a:r>
              <a:rPr lang="en" sz="1600" dirty="0" smtClean="0">
                <a:solidFill>
                  <a:schemeClr val="bg2"/>
                </a:solidFill>
              </a:rPr>
              <a:t>(in </a:t>
            </a:r>
            <a:r>
              <a:rPr lang="en" sz="1600" dirty="0">
                <a:solidFill>
                  <a:schemeClr val="bg2"/>
                </a:solidFill>
              </a:rPr>
              <a:t>idC int)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b="1" dirty="0" smtClean="0">
                <a:solidFill>
                  <a:schemeClr val="accent1"/>
                </a:solidFill>
              </a:rPr>
              <a:t>atualizarNAlunosOfertaQuandoNull</a:t>
            </a:r>
            <a:r>
              <a:rPr lang="en" sz="1600" dirty="0" smtClean="0">
                <a:solidFill>
                  <a:schemeClr val="bg2"/>
                </a:solidFill>
              </a:rPr>
              <a:t>(in </a:t>
            </a:r>
            <a:r>
              <a:rPr lang="en" sz="1600" dirty="0">
                <a:solidFill>
                  <a:schemeClr val="bg2"/>
                </a:solidFill>
              </a:rPr>
              <a:t>idO int)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atualizarAlunosCurso</a:t>
            </a:r>
            <a:r>
              <a:rPr lang="en" sz="1600" dirty="0">
                <a:solidFill>
                  <a:schemeClr val="bg2"/>
                </a:solidFill>
              </a:rPr>
              <a:t>()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atualizarAlunosOferta</a:t>
            </a:r>
            <a:r>
              <a:rPr lang="en" sz="1600" dirty="0">
                <a:solidFill>
                  <a:schemeClr val="bg2"/>
                </a:solidFill>
              </a:rPr>
              <a:t>()</a:t>
            </a:r>
            <a:r>
              <a:rPr lang="en" sz="1600" dirty="0"/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calcularMediaDeCadaAlunoNaOferta</a:t>
            </a:r>
            <a:r>
              <a:rPr lang="en" sz="1600" dirty="0">
                <a:solidFill>
                  <a:schemeClr val="bg2"/>
                </a:solidFill>
              </a:rPr>
              <a:t>(in idO int)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calcularMediaAluno</a:t>
            </a:r>
            <a:r>
              <a:rPr lang="en" sz="1600" dirty="0">
                <a:solidFill>
                  <a:schemeClr val="bg2"/>
                </a:solidFill>
              </a:rPr>
              <a:t>(idOf int, cpfAl int)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atualizarHistorico</a:t>
            </a:r>
            <a:r>
              <a:rPr lang="en" sz="1600" dirty="0">
                <a:solidFill>
                  <a:schemeClr val="bg2"/>
                </a:solidFill>
              </a:rPr>
              <a:t>() </a:t>
            </a:r>
          </a:p>
          <a:p>
            <a:pPr marL="457200" lvl="0" indent="-228600"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adicionarAlunoAOferta</a:t>
            </a:r>
            <a:r>
              <a:rPr lang="en" sz="1600" dirty="0">
                <a:solidFill>
                  <a:schemeClr val="bg2"/>
                </a:solidFill>
              </a:rPr>
              <a:t>(in cpfAl varchar(14), in idO int, in dataMatr date, in numProt varchar(20))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Procedimentos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dirty="0">
                <a:solidFill>
                  <a:schemeClr val="accent1"/>
                </a:solidFill>
              </a:rPr>
              <a:t>adicionarProfessorAOferta</a:t>
            </a:r>
            <a:r>
              <a:rPr lang="en" dirty="0">
                <a:solidFill>
                  <a:schemeClr val="bg2"/>
                </a:solidFill>
              </a:rPr>
              <a:t>(in cpfProf varchar(14), in idO int)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dirty="0">
                <a:solidFill>
                  <a:schemeClr val="accent1"/>
                </a:solidFill>
              </a:rPr>
              <a:t>adicionarSolicitacaoDeProjetoDeUmAluno</a:t>
            </a:r>
            <a:r>
              <a:rPr lang="en" dirty="0">
                <a:solidFill>
                  <a:schemeClr val="bg2"/>
                </a:solidFill>
              </a:rPr>
              <a:t>(in cpfAl varchar(14), in idP int)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dirty="0" smtClean="0">
                <a:solidFill>
                  <a:schemeClr val="accent1"/>
                </a:solidFill>
              </a:rPr>
              <a:t>adicionarAlunoAoProjeto</a:t>
            </a:r>
            <a:r>
              <a:rPr lang="en" dirty="0" smtClean="0">
                <a:solidFill>
                  <a:schemeClr val="bg2"/>
                </a:solidFill>
              </a:rPr>
              <a:t>(in </a:t>
            </a:r>
            <a:r>
              <a:rPr lang="en" dirty="0">
                <a:solidFill>
                  <a:schemeClr val="bg2"/>
                </a:solidFill>
              </a:rPr>
              <a:t>cpfAl varchar(14), in idP int)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dirty="0" smtClean="0">
                <a:solidFill>
                  <a:schemeClr val="accent1"/>
                </a:solidFill>
              </a:rPr>
              <a:t>adicionarNotaAAluno</a:t>
            </a:r>
            <a:r>
              <a:rPr lang="en" dirty="0" smtClean="0">
                <a:solidFill>
                  <a:schemeClr val="bg2"/>
                </a:solidFill>
              </a:rPr>
              <a:t>(in </a:t>
            </a:r>
            <a:r>
              <a:rPr lang="en" dirty="0">
                <a:solidFill>
                  <a:schemeClr val="bg2"/>
                </a:solidFill>
              </a:rPr>
              <a:t>cpfAl varchar(14), in idOf int, in nota double)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Funções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dirty="0" smtClean="0">
                <a:solidFill>
                  <a:schemeClr val="accent1"/>
                </a:solidFill>
              </a:rPr>
              <a:t>buscarCpfProfessor</a:t>
            </a:r>
            <a:r>
              <a:rPr lang="en" dirty="0" smtClean="0">
                <a:solidFill>
                  <a:schemeClr val="bg2"/>
                </a:solidFill>
              </a:rPr>
              <a:t>(idP </a:t>
            </a:r>
            <a:r>
              <a:rPr lang="en" dirty="0">
                <a:solidFill>
                  <a:schemeClr val="bg2"/>
                </a:solidFill>
              </a:rPr>
              <a:t>int) returns varchar(14) deterministic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dirty="0" smtClean="0">
                <a:solidFill>
                  <a:schemeClr val="accent1"/>
                </a:solidFill>
              </a:rPr>
              <a:t>buscarNomeProjeto</a:t>
            </a:r>
            <a:r>
              <a:rPr lang="en" dirty="0" smtClean="0">
                <a:solidFill>
                  <a:schemeClr val="bg2"/>
                </a:solidFill>
              </a:rPr>
              <a:t>(idP </a:t>
            </a:r>
            <a:r>
              <a:rPr lang="en" dirty="0">
                <a:solidFill>
                  <a:schemeClr val="bg2"/>
                </a:solidFill>
              </a:rPr>
              <a:t>int) returns varchar(35) deterministic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dirty="0" smtClean="0">
                <a:solidFill>
                  <a:schemeClr val="accent1"/>
                </a:solidFill>
              </a:rPr>
              <a:t>buscarNomeUsuario</a:t>
            </a:r>
            <a:r>
              <a:rPr lang="en" dirty="0" smtClean="0">
                <a:solidFill>
                  <a:schemeClr val="bg2"/>
                </a:solidFill>
              </a:rPr>
              <a:t>(cpfU </a:t>
            </a:r>
            <a:r>
              <a:rPr lang="en" dirty="0">
                <a:solidFill>
                  <a:schemeClr val="bg2"/>
                </a:solidFill>
              </a:rPr>
              <a:t>varchar(14)) returns varchar(35) deterministic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dirty="0" smtClean="0">
                <a:solidFill>
                  <a:schemeClr val="accent1"/>
                </a:solidFill>
              </a:rPr>
              <a:t>buscarIdDisciplina</a:t>
            </a:r>
            <a:r>
              <a:rPr lang="en" dirty="0" smtClean="0">
                <a:solidFill>
                  <a:schemeClr val="bg2"/>
                </a:solidFill>
              </a:rPr>
              <a:t>(idOf </a:t>
            </a:r>
            <a:r>
              <a:rPr lang="en" dirty="0">
                <a:solidFill>
                  <a:schemeClr val="bg2"/>
                </a:solidFill>
              </a:rPr>
              <a:t>int) returns int deterministic </a:t>
            </a:r>
          </a:p>
          <a:p>
            <a:pPr marL="457200" lvl="0" indent="-228600">
              <a:spcBef>
                <a:spcPts val="0"/>
              </a:spcBef>
            </a:pPr>
            <a:r>
              <a:rPr lang="en" b="1" dirty="0" smtClean="0">
                <a:solidFill>
                  <a:schemeClr val="accent1"/>
                </a:solidFill>
              </a:rPr>
              <a:t>buscarNomeDisciplina</a:t>
            </a:r>
            <a:r>
              <a:rPr lang="en" dirty="0" smtClean="0">
                <a:solidFill>
                  <a:schemeClr val="bg2"/>
                </a:solidFill>
              </a:rPr>
              <a:t>(idDisc </a:t>
            </a:r>
            <a:r>
              <a:rPr lang="en" dirty="0">
                <a:solidFill>
                  <a:schemeClr val="bg2"/>
                </a:solidFill>
              </a:rPr>
              <a:t>int) returns varchar(35) deterministic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>
                <a:solidFill>
                  <a:schemeClr val="bg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projeto AVA surgiu após a implementação de sistema homônimo na Universidade Federal Rural de Pernambuco (UFRPE</a:t>
            </a:r>
            <a:r>
              <a:rPr lang="en" sz="2400" dirty="0" smtClean="0">
                <a:solidFill>
                  <a:schemeClr val="bg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457200" lvl="0" indent="-22860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" sz="2400" dirty="0">
              <a:solidFill>
                <a:schemeClr val="bg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>
                <a:solidFill>
                  <a:schemeClr val="bg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AVA é um acrônimo para Ambiente Virtual de Aprendizagem e é o ambiente da UFRPE usado por docentes e discentes.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>
                <a:solidFill>
                  <a:schemeClr val="bg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Útil ao primeiro para gerenciamento de conteúdo aos alunos, administração do curso e do acompanhamento do desempenho de estudantes, enquanto que para os estudantes, facilita a comunicação com o professor e demais alunos e da permanência de todo o conteúdo a ser utilizado por ele em sua vida acadêmica num único local.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Ambiente Virtual de Aprendizagem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bg2"/>
                </a:solidFill>
              </a:rPr>
              <a:t>O Ambiente Virtual de Aprendizagem (AVA) é um sistema usado para facilitar a gerência e a comunicação do corpo discente e docente de uma universidade.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bg2"/>
                </a:solidFill>
              </a:rPr>
              <a:t>Os usuários do sistema têm acesso a serviços do ambiente virtual, tais como: </a:t>
            </a:r>
          </a:p>
          <a:p>
            <a:pPr marL="914400" lvl="1" indent="-228600"/>
            <a:r>
              <a:rPr lang="pt-BR" dirty="0">
                <a:solidFill>
                  <a:schemeClr val="bg2"/>
                </a:solidFill>
              </a:rPr>
              <a:t>matrícula em uma disciplina, </a:t>
            </a:r>
            <a:endParaRPr lang="pt-BR" dirty="0" smtClean="0">
              <a:solidFill>
                <a:schemeClr val="bg2"/>
              </a:solidFill>
            </a:endParaRPr>
          </a:p>
          <a:p>
            <a:pPr marL="914400" lvl="1" indent="-228600"/>
            <a:r>
              <a:rPr lang="pt-BR" dirty="0" smtClean="0">
                <a:solidFill>
                  <a:schemeClr val="bg2"/>
                </a:solidFill>
              </a:rPr>
              <a:t>inserção </a:t>
            </a:r>
            <a:r>
              <a:rPr lang="pt-BR" dirty="0">
                <a:solidFill>
                  <a:schemeClr val="bg2"/>
                </a:solidFill>
              </a:rPr>
              <a:t>de projetos de pesquisas, </a:t>
            </a:r>
            <a:endParaRPr lang="pt-BR" dirty="0" smtClean="0">
              <a:solidFill>
                <a:schemeClr val="bg2"/>
              </a:solidFill>
            </a:endParaRPr>
          </a:p>
          <a:p>
            <a:pPr marL="914400" lvl="1" indent="-228600"/>
            <a:r>
              <a:rPr lang="pt-BR" dirty="0" smtClean="0">
                <a:solidFill>
                  <a:schemeClr val="bg2"/>
                </a:solidFill>
              </a:rPr>
              <a:t>solicitação para participar </a:t>
            </a:r>
            <a:r>
              <a:rPr lang="pt-BR" dirty="0">
                <a:solidFill>
                  <a:schemeClr val="bg2"/>
                </a:solidFill>
              </a:rPr>
              <a:t>de </a:t>
            </a:r>
            <a:r>
              <a:rPr lang="pt-BR" dirty="0" smtClean="0">
                <a:solidFill>
                  <a:schemeClr val="bg2"/>
                </a:solidFill>
              </a:rPr>
              <a:t>projetos</a:t>
            </a:r>
            <a:endParaRPr lang="e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93240"/>
          </a:xfrm>
          <a:prstGeom prst="rect">
            <a:avLst/>
          </a:prstGeom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Lógico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100" y="248275"/>
            <a:ext cx="6999397" cy="467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Atividades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bg2"/>
                </a:solidFill>
              </a:rPr>
              <a:t>Cadastrar Usuário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bg2"/>
                </a:solidFill>
              </a:rPr>
              <a:t>Matrícula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>
                <a:solidFill>
                  <a:schemeClr val="bg2"/>
                </a:solidFill>
              </a:rPr>
              <a:t>Solicitação de Projeto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Cadastrar Usuário - Diagrama de Atividade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7888474" cy="3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Cadastrar Usuário - Diagrama de Sequência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450"/>
            <a:ext cx="8287049" cy="36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370</Words>
  <Application>Microsoft Office PowerPoint</Application>
  <PresentationFormat>Apresentação na tela (16:9)</PresentationFormat>
  <Paragraphs>57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Calibri</vt:lpstr>
      <vt:lpstr>PT Sans Narrow</vt:lpstr>
      <vt:lpstr>Arial</vt:lpstr>
      <vt:lpstr>Open Sans</vt:lpstr>
      <vt:lpstr>tropic</vt:lpstr>
      <vt:lpstr>AVA</vt:lpstr>
      <vt:lpstr>Introdução</vt:lpstr>
      <vt:lpstr>Introdução</vt:lpstr>
      <vt:lpstr>Ambiente Virtual de Aprendizagem</vt:lpstr>
      <vt:lpstr>EER</vt:lpstr>
      <vt:lpstr>Lógico</vt:lpstr>
      <vt:lpstr>Atividades</vt:lpstr>
      <vt:lpstr>Cadastrar Usuário - Diagrama de Atividade</vt:lpstr>
      <vt:lpstr>Cadastrar Usuário - Diagrama de Sequência</vt:lpstr>
      <vt:lpstr>Matrícula Diagrama de Atividade</vt:lpstr>
      <vt:lpstr>Matrícula - Diagrama de Sequência </vt:lpstr>
      <vt:lpstr>Solicitação de Projeto - Diagrama de Atividade</vt:lpstr>
      <vt:lpstr>Solicitação de Projeto - Diagrama de Sequência</vt:lpstr>
      <vt:lpstr>Triggers</vt:lpstr>
      <vt:lpstr>Procedimentos</vt:lpstr>
      <vt:lpstr>Procedimentos</vt:lpstr>
      <vt:lpstr>Funções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</dc:title>
  <cp:lastModifiedBy>JN Marcos</cp:lastModifiedBy>
  <cp:revision>10</cp:revision>
  <dcterms:modified xsi:type="dcterms:W3CDTF">2015-12-11T15:50:11Z</dcterms:modified>
</cp:coreProperties>
</file>