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8"/>
  </p:notesMasterIdLst>
  <p:handoutMasterIdLst>
    <p:handoutMasterId r:id="rId29"/>
  </p:handoutMasterIdLst>
  <p:sldIdLst>
    <p:sldId id="386" r:id="rId4"/>
    <p:sldId id="384" r:id="rId5"/>
    <p:sldId id="395" r:id="rId6"/>
    <p:sldId id="424" r:id="rId7"/>
    <p:sldId id="425" r:id="rId8"/>
    <p:sldId id="423" r:id="rId9"/>
    <p:sldId id="405" r:id="rId10"/>
    <p:sldId id="426" r:id="rId11"/>
    <p:sldId id="427" r:id="rId12"/>
    <p:sldId id="428" r:id="rId13"/>
    <p:sldId id="402" r:id="rId14"/>
    <p:sldId id="413" r:id="rId15"/>
    <p:sldId id="406" r:id="rId16"/>
    <p:sldId id="414" r:id="rId17"/>
    <p:sldId id="403" r:id="rId18"/>
    <p:sldId id="407" r:id="rId19"/>
    <p:sldId id="400" r:id="rId20"/>
    <p:sldId id="404" r:id="rId21"/>
    <p:sldId id="429" r:id="rId22"/>
    <p:sldId id="430" r:id="rId23"/>
    <p:sldId id="431" r:id="rId24"/>
    <p:sldId id="408" r:id="rId25"/>
    <p:sldId id="416" r:id="rId26"/>
    <p:sldId id="417" r:id="rId27"/>
  </p:sldIdLst>
  <p:sldSz cx="9144000" cy="6858000" type="screen4x3"/>
  <p:notesSz cx="6381750" cy="8686800"/>
  <p:custDataLst>
    <p:tags r:id="rId33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1" autoAdjust="0"/>
    <p:restoredTop sz="95439" autoAdjust="0"/>
  </p:normalViewPr>
  <p:slideViewPr>
    <p:cSldViewPr snapToGrid="0">
      <p:cViewPr varScale="1">
        <p:scale>
          <a:sx n="95" d="100"/>
          <a:sy n="95" d="100"/>
        </p:scale>
        <p:origin x="-1640" y="-112"/>
      </p:cViewPr>
      <p:guideLst>
        <p:guide orient="horz" pos="2160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/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  <a:endParaRPr lang="pt-BR" noProof="0"/>
          </a:p>
          <a:p>
            <a:pPr lvl="1"/>
            <a:r>
              <a:rPr lang="pt-BR" noProof="0"/>
              <a:t>Segundo nível</a:t>
            </a:r>
            <a:endParaRPr lang="pt-BR" noProof="0"/>
          </a:p>
          <a:p>
            <a:pPr lvl="2"/>
            <a:r>
              <a:rPr lang="pt-BR" noProof="0"/>
              <a:t>Terceiro nível</a:t>
            </a:r>
            <a:endParaRPr lang="pt-BR" noProof="0"/>
          </a:p>
          <a:p>
            <a:pPr lvl="3"/>
            <a:r>
              <a:rPr lang="pt-BR" noProof="0"/>
              <a:t>Quarto nível</a:t>
            </a:r>
            <a:endParaRPr lang="pt-BR" noProof="0"/>
          </a:p>
          <a:p>
            <a:pPr lvl="4"/>
            <a:r>
              <a:rPr lang="pt-BR" noProof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/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605" indent="-268605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3105" indent="-265430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70305" indent="-2781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3pPr>
      <a:lvl4pPr marL="1519555" indent="-17018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500" b="1">
                <a:solidFill>
                  <a:srgbClr val="314B4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Paulo Roberto Gonçalves  / Orientador(a): Pedro Alves de Oliveira</a:t>
            </a:r>
            <a:endParaRPr lang="pt-BR" altLang="pt-BR" sz="2500" b="1">
              <a:solidFill>
                <a:srgbClr val="314B4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>
                <a:solidFill>
                  <a:srgbClr val="314B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DE GESTÃO DE SERVIÇOS DE LOGÍSTICA</a:t>
            </a:r>
            <a:endParaRPr lang="pt-BR" sz="3400" b="1">
              <a:solidFill>
                <a:srgbClr val="314B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Requisitos Não Funcionais 4/4 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RNF06 - Interoperabilidade - O sistema deve utilizar recursos adequados para integração: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2672080"/>
            <a:ext cx="7646670" cy="3303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Restrições de projeto 1/2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R1: A solução deve possuir baixo custo;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R2: A solução deve se integrar com os sistemas legados sem a necessidade de substituição dos legados;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R3: Deve ser utilizado uma arquitetura de microsserviços para os módulos novos;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R4: A solução deve ser desenvolvida com a linguagem de programação Java e Framework Spring Boot;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R5: Não deve ser alterado os sistemas legados para realizar novas integrações, deve ser utilizado meios já existentes para se integrar;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Restrições de projeto 2/2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R6: Deve ser considerado uma base de dados única para os microsserviços e BI, separada em schemas conforme a necessidade;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R7: Deve ser utilizado uma ferramenta adquirida no mercado para os módulos de Serviços ao Cliente, Gestão e Estratégia e Ciência de Dados;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R8: O sistema deve permitir hospedagem em nuvem híbrida;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R9: A arquitetura deve permitir a incorporação de microsserviços dos sistemas legados, escritos em qualquer linguagem;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Mecanismos arquiteturais 1/2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Java + Maven + Spring Boot + Spring Cloud: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Sleuth,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+mn-ea"/>
              </a:rPr>
              <a:t>Gateway, Open Feign, OAuth2, Integration, Security, Actuator, Circuit Breaker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ReactJS + Bootstrap + Nginx: Front-end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Swagger: Documentação APIs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MySQL: Banco de dados microserviços e BI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RabbitMQ: Message Broker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Beats + ELK: Logs dos containers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+mn-ea"/>
              </a:rPr>
              <a:t>Keycloak: Autenticação e Autorização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Mecanismos arquiteturais 2/2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+mn-ea"/>
              </a:rPr>
              <a:t>Docker + Kubernetes: Containers e orquestração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sym typeface="+mn-ea"/>
              </a:rPr>
              <a:t>GitLab: Versionamento CI/CD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Debezium:  Ferramenta de CDC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Airflow: Ferramenta de ETL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PowerBI: BI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Camunda: Ferramenta Workflow BPM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Asana: Ferramenta Gerenciamento Projetos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Diagrama de Componentes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diagrama-component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66875"/>
            <a:ext cx="9144000" cy="4346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Diagrama de Implantação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 descr="diagrama-implantac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666875"/>
            <a:ext cx="9143365" cy="4357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Apresentação do Protótipo Arquitetural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175609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Resumo POC: https://vimeo.com/699897135</a:t>
            </a:r>
            <a:endParaRPr lang="pt-BR" sz="23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Macroarquitetura: https://vimeo.com/699897067</a:t>
            </a:r>
            <a:endParaRPr lang="pt-BR" sz="23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Detalhado POC: https://vimeo.com/699896974</a:t>
            </a:r>
            <a:endParaRPr lang="pt-BR" sz="23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Avaliação da Arquitetura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sistema deve possuir características de aplicação distribuída</a:t>
            </a:r>
            <a:endParaRPr lang="pt-BR" sz="23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Pontos fortes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APIs REST com JSON - Padrão estabelecido no mercado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Message Broker com RabbitMQ - Facilidade configuração; possibilita integração com outros sistemas e processamento assíncrono das mensagens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Melhorias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Em caso de performance poderia ser utilizado RPC com gRPC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Service Mesh para centralizar detalhes de infraestrutura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Avaliação da Arquitetura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sistema deve fornecer controle de acesso via perfil para determinadas funcionalidades</a:t>
            </a:r>
            <a:endParaRPr lang="pt-BR" sz="23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Pontos fortes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Spring Cloud Gateway consegue se integrar facilmente com Keycloak usando OAuth2 Client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Spring Security facilita o bloqueio de recursos nos microserviços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lvl="1" indent="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Proposta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Projeto arquitetural aderente aos requisitos com: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Baixo custo;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Flexibilidade para incorporação de funcionalidades dos sistemas legados através de novos microsserviços ou existentes.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Objetivos específicos: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Escolha de tecnologias;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Construção da POC considerando elementos essencias para arquitetura de microserviços;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Explorar integração com sistemas legados via APIs REST e banco de dados.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Avaliação da Arquitetura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sistema deve ser recuperável no caso da ocorrência de erro</a:t>
            </a:r>
            <a:endParaRPr lang="pt-BR" sz="23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Pontos fortes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Utilização de um Message Broker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Spring Actuator permite expor métricas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Kubernetes permite fácil gerenciamento dos containers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Spring Cloud Circuit Breaker como alternativa a Service Mesh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Melhorias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Ferramentas de monitoramento em aberto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Inicialização dos containers pode ser melhorada com Spring Native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Avaliação da Arquitetura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sistema deve utilizar recursos adequados para integração</a:t>
            </a:r>
            <a:endParaRPr lang="pt-BR" sz="23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Pontos fortes</a:t>
            </a:r>
            <a:endParaRPr lang="pt-BR"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Spring Integration facilita a integração</a:t>
            </a:r>
            <a:endParaRPr lang="pt-BR"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APIs REST com JSON permitem a integração de outros sistemas (Sistemas externos e Front-end)</a:t>
            </a:r>
            <a:endParaRPr lang="pt-BR"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Melhorias/Ponto de atenção</a:t>
            </a:r>
            <a:endParaRPr lang="pt-BR"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Cuidado na implementação das integrações</a:t>
            </a:r>
            <a:endParaRPr lang="pt-BR" sz="20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1257300" lvl="2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CDC apenas para casos específicos</a:t>
            </a:r>
            <a:endParaRPr lang="pt-BR" sz="2300" b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Conclusões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Os objetivos foram atingidos: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Hospedagem On Premise ou Cloud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Docker + Kubernetes e comunicação entre microsserviços com REST APIs e RabbitMQ facilita incorporação de microsserviços dos sistemas legados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Viabilidade de integração com sistemas legados usando Spring Integration e middlewares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Baixo custo e reutilização da infraestrutura da Boa Entrega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Anteção: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Time capacitado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0"/>
          <a:lstStyle/>
          <a:p>
            <a:pPr algn="ctr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Dúvidas?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0"/>
          <a:lstStyle/>
          <a:p>
            <a:pPr algn="ctr"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Obrigado!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Requisitos Funcionais</a:t>
            </a:r>
            <a:endParaRPr lang="pt-BR" altLang="pt-B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UC01 – INTEGRAÇÃO DE PARCEIROS NO PROCESSO DE ENTREGA: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cliente deve conseguir criar um pedido, informando os dados necessários. O pedido criado deve aparecer na listagem de pedidos do cliente. O cliente poderá detalhar os dados do pedido se necessário;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parceiro deve conseguir consultar os pedidos que estão disponíveis para a continuação do processo de entrega. O pedido fica disponível após ser adicionado em um depósito que o parceiro possui acesso;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Com base nos pedidos disponíveis o parceiro deve conseguir marcar um ou mais pedidos para continuar o processo de entrega. Os pedidos marcados não devem aparecer mais como disponíveis para continuação do processo de entrega.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lvl="1" indent="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Requisitos Funcionais - COMPROVAÇÃO DE ENTREGA 1/2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UC02 – COMPROVAÇÃO DE ENTREGA: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parceiro deve conseguir submeter a comprovação de entrega para determinado pedido que ele é responsável. Se o pedido não pertence a ele deve ser gerado uma mensagem de erro e o pedido não teve ter a situação alterada;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pedido não deve aparecer mais como disponível para continuação do processo de entrega após a comprovação ser submetida, e a situação do pedido deve ser “ENTREGA_CONCLUIDA” em caso de sucesso;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Requisitos Funcionais - COMPROVAÇÃO DE ENTREGA 2/2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UC02 – COMPROVAÇÃO DE ENTREGA: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parceiro deve conseguir submeter uma comprovação informando que a entrega não foi possível. A situação do pedido deve ser “ENTREGA_NAO_CONCLUIDA” e deve constar o motivo no cadastro da entrega do pedido.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Requisitos Funcionais 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UC03 – SIMULAÇÃO DO CUSTO DE FRETE: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cliente deve conseguir simular o custo de frete após informar os dados necessários. O cliente pode optar de forma opcional pelo seguro, se marcado, deve ser realizado uma requisição ao sistema legado SGE para completar o cálculo;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Antes de apresentar o resultado do frete, deve ser aplicado possíveis descontos disponíveis para o cliente.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Requisitos Não Funcionais 1/4 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RNF01 - Aplicação Distribuída - O sistema deve possuir características de aplicação distribuída: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2780665"/>
            <a:ext cx="857123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Requisitos Não Funcionais 2/4 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RNF02 - Segurança - O sistema deve fornecer controle de acesso via perfil para determinadas funcionalidades: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2724150"/>
            <a:ext cx="8545195" cy="2212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56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Requisitos Não Funcionais 3/4 </a:t>
            </a:r>
            <a:endParaRPr lang="pt-BR" altLang="pt-BR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RNF05 - Confiabilidade - O sistema deve ser recuperável no caso da ocorrência de erro: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02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SISTEMA DE GESTÃO DE SERVIÇOS DE LOGÍSTICA</a:t>
            </a:r>
            <a:endParaRPr lang="pt-BR" alt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2665095"/>
            <a:ext cx="7920355" cy="32245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7369</Words>
  <Application>WPS Presentation</Application>
  <PresentationFormat>On-screen Show (4:3)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Futura Hv BT</vt:lpstr>
      <vt:lpstr>Segoe Print</vt:lpstr>
      <vt:lpstr>Wingdings 3</vt:lpstr>
      <vt:lpstr>Symbol</vt:lpstr>
      <vt:lpstr>EurostileT</vt:lpstr>
      <vt:lpstr>Calibri</vt:lpstr>
      <vt:lpstr>Trebuchet MS</vt:lpstr>
      <vt:lpstr>Microsoft YaHei</vt:lpstr>
      <vt:lpstr>Arial Unicode MS</vt:lpstr>
      <vt:lpstr>Design padrão</vt:lpstr>
      <vt:lpstr>Personalizar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PUC Minas Virtual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creator>Marcos Kutova</dc:creator>
  <cp:keywords>TCC, projeto aplicativo, desenvolvimento web</cp:keywords>
  <dc:subject>Apresentação de TCC</dc:subject>
  <cp:category>Educação</cp:category>
  <cp:lastModifiedBy>paulo</cp:lastModifiedBy>
  <cp:revision>79</cp:revision>
  <cp:lastPrinted>2012-09-25T11:26:00Z</cp:lastPrinted>
  <dcterms:created xsi:type="dcterms:W3CDTF">2015-09-11T18:04:00Z</dcterms:created>
  <dcterms:modified xsi:type="dcterms:W3CDTF">2022-04-16T01:20:22Z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E304D514DDAB4EC990F3A335A8D676D9</vt:lpwstr>
  </property>
  <property fmtid="{D5CDD505-2E9C-101B-9397-08002B2CF9AE}" pid="3" name="KSOProductBuildVer">
    <vt:lpwstr>1046-11.2.0.11074</vt:lpwstr>
  </property>
</Properties>
</file>