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2" r:id="rId11"/>
    <p:sldId id="279" r:id="rId12"/>
    <p:sldId id="281" r:id="rId13"/>
    <p:sldId id="283" r:id="rId14"/>
    <p:sldId id="286" r:id="rId15"/>
    <p:sldId id="284" r:id="rId16"/>
    <p:sldId id="285" r:id="rId17"/>
    <p:sldId id="292" r:id="rId18"/>
    <p:sldId id="287" r:id="rId19"/>
    <p:sldId id="288" r:id="rId20"/>
    <p:sldId id="289" r:id="rId21"/>
    <p:sldId id="290" r:id="rId22"/>
    <p:sldId id="291" r:id="rId23"/>
    <p:sldId id="293" r:id="rId24"/>
    <p:sldId id="294" r:id="rId25"/>
  </p:sldIdLst>
  <p:sldSz cx="9144000" cy="5143500" type="screen16x9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00"/>
    <a:srgbClr val="FF3300"/>
    <a:srgbClr val="00CC00"/>
    <a:srgbClr val="008080"/>
    <a:srgbClr val="006666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74" autoAdjust="0"/>
    <p:restoredTop sz="91677" autoAdjust="0"/>
  </p:normalViewPr>
  <p:slideViewPr>
    <p:cSldViewPr snapToGrid="0" snapToObjects="1">
      <p:cViewPr>
        <p:scale>
          <a:sx n="125" d="100"/>
          <a:sy n="125" d="100"/>
        </p:scale>
        <p:origin x="-1188" y="-2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25" d="100"/>
          <a:sy n="125" d="100"/>
        </p:scale>
        <p:origin x="-1254" y="93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B9915AB-A0A1-4008-98FA-E7D8F3B76E7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3753293-8148-45C3-AE03-2A1A6F5DC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082AD4CC-FCD7-41A7-9E18-064A1A3412F2}" type="datetimeFigureOut">
              <a:rPr lang="en-US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4B904CB-436D-4BBC-B506-29913C961DB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24FF62-CF7B-43B8-BBD0-B1258A67A40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 que a gente utilizou</a:t>
            </a:r>
            <a:r>
              <a:rPr lang="pt-BR" baseline="0" dirty="0" smtClean="0"/>
              <a:t> para resolver nosso problema</a:t>
            </a:r>
          </a:p>
          <a:p>
            <a:r>
              <a:rPr lang="pt-BR" baseline="0" dirty="0" smtClean="0"/>
              <a:t>O refinamento dos resultados encontrados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904CB-436D-4BBC-B506-29913C961D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 userDrawn="1"/>
        </p:nvSpPr>
        <p:spPr>
          <a:xfrm rot="5400000">
            <a:off x="2828925" y="-1171575"/>
            <a:ext cx="3486150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61849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271974" y="649348"/>
            <a:ext cx="7772400" cy="13025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6666"/>
                </a:solidFill>
                <a:effectLst/>
              </a:defRPr>
            </a:lvl1pPr>
          </a:lstStyle>
          <a:p>
            <a:pPr lvl="0"/>
            <a:r>
              <a:rPr lang="pt-BR" noProof="0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2463404"/>
            <a:ext cx="7815360" cy="15311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Click to edit Master subtitle style</a:t>
            </a:r>
          </a:p>
        </p:txBody>
      </p:sp>
      <p:pic>
        <p:nvPicPr>
          <p:cNvPr id="10" name="Imagem 9" descr="Logotipo-Instituto-Federal-de-Educação-Ciência-e-Tecnologia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445945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 userDrawn="1"/>
        </p:nvSpPr>
        <p:spPr>
          <a:xfrm>
            <a:off x="0" y="0"/>
            <a:ext cx="9144000" cy="5143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141685"/>
            <a:ext cx="728345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6666"/>
                </a:solidFill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Retângulo 7"/>
          <p:cNvSpPr/>
          <p:nvPr userDrawn="1"/>
        </p:nvSpPr>
        <p:spPr>
          <a:xfrm>
            <a:off x="253218" y="2637693"/>
            <a:ext cx="8890782" cy="2505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57238" y="1275160"/>
            <a:ext cx="7918450" cy="3468290"/>
          </a:xfrm>
          <a:prstGeom prst="rect">
            <a:avLst/>
          </a:prstGeom>
        </p:spPr>
        <p:txBody>
          <a:bodyPr/>
          <a:lstStyle>
            <a:lvl1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1pPr>
            <a:lvl2pPr marL="742950" marR="0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2pPr>
            <a:lvl3pPr marL="11430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3pPr>
            <a:lvl4pPr marL="16002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4pPr>
            <a:lvl5pPr marL="20574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0" y="5033962"/>
            <a:ext cx="9144000" cy="1095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586864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253218" y="1624819"/>
            <a:ext cx="8890782" cy="3518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58862"/>
            <a:ext cx="9144000" cy="1846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 userDrawn="1"/>
        </p:nvSpPr>
        <p:spPr>
          <a:xfrm>
            <a:off x="261938" y="1376272"/>
            <a:ext cx="8704262" cy="34682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885382" y="141685"/>
            <a:ext cx="689971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Click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to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edit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Master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title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style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Imagem 14" descr="Logotipo-Instituto-Federal-de-Educação-Ciência-e-Tecnologia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r.lipsu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rpgconecta.com/site/images/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2770" y="1464613"/>
            <a:ext cx="4249975" cy="3678887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910592"/>
            <a:ext cx="9144000" cy="873680"/>
          </a:xfrm>
        </p:spPr>
        <p:txBody>
          <a:bodyPr/>
          <a:lstStyle/>
          <a:p>
            <a:pPr algn="ctr" eaLnBrk="1" hangingPunct="1"/>
            <a:r>
              <a:rPr lang="pt-BR" sz="3800" dirty="0" smtClean="0">
                <a:ea typeface="ＭＳ Ｐゴシック" pitchFamily="34" charset="-128"/>
              </a:rPr>
              <a:t>Introdução a Programação Web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2397527" y="3940736"/>
            <a:ext cx="5601800" cy="486256"/>
          </a:xfrm>
        </p:spPr>
        <p:txBody>
          <a:bodyPr/>
          <a:lstStyle/>
          <a:p>
            <a:pPr algn="r" eaLnBrk="1" hangingPunct="1"/>
            <a:r>
              <a:rPr lang="pt-BR" sz="2000" dirty="0" smtClean="0">
                <a:ea typeface="ＭＳ Ｐゴシック" pitchFamily="34" charset="-128"/>
              </a:rPr>
              <a:t>Prof. Jefferson S. Silva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1001" y="1570912"/>
            <a:ext cx="8387746" cy="1588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849043" y="9852"/>
            <a:ext cx="6622276" cy="655320"/>
          </a:xfrm>
          <a:prstGeom prst="rect">
            <a:avLst/>
          </a:prstGeom>
        </p:spPr>
        <p:txBody>
          <a:bodyPr/>
          <a:lstStyle/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INSTITUTO FEDERAL DE EDUCAÇÃO, CIÊNCIA E TECNOLOGIA DO PIAUÍ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CAMPUS TERESINA ZONA SUL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LICENCIATURA PLENA EM INFORMÁTICA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42657"/>
            <a:ext cx="8037195" cy="203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Exibição tabular de informações;</a:t>
            </a:r>
          </a:p>
          <a:p>
            <a:r>
              <a:rPr lang="pt-BR" dirty="0" smtClean="0"/>
              <a:t>Bastante utilizadas em sites e sistemas;</a:t>
            </a:r>
          </a:p>
          <a:p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tr</a:t>
            </a:r>
            <a:r>
              <a:rPr lang="pt-BR" dirty="0" smtClean="0"/>
              <a:t>&gt;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Row</a:t>
            </a:r>
            <a:r>
              <a:rPr lang="pt-BR" dirty="0" smtClean="0"/>
              <a:t> - Linhas  da tabela</a:t>
            </a:r>
            <a:endParaRPr lang="pt-BR" u="sng" dirty="0" smtClean="0"/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 </a:t>
            </a:r>
            <a:r>
              <a:rPr lang="pt-BR" dirty="0" err="1" smtClean="0"/>
              <a:t>Table</a:t>
            </a:r>
            <a:r>
              <a:rPr lang="pt-BR" dirty="0" smtClean="0"/>
              <a:t> Data – Dados da Tabela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275160"/>
            <a:ext cx="2926080" cy="3468290"/>
          </a:xfrm>
        </p:spPr>
        <p:txBody>
          <a:bodyPr/>
          <a:lstStyle/>
          <a:p>
            <a:r>
              <a:rPr lang="pt-BR" dirty="0" smtClean="0"/>
              <a:t>Criar a página tabela.html e testar o seguinte código:</a:t>
            </a:r>
            <a:endParaRPr lang="pt-BR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3671" y="342899"/>
            <a:ext cx="2796329" cy="451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538" y="3367467"/>
            <a:ext cx="3181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Imagens dentro das células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046923"/>
            <a:ext cx="3324225" cy="235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627" y="2773679"/>
            <a:ext cx="4221183" cy="140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Listagens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2609" y="2070734"/>
            <a:ext cx="3294062" cy="225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Listagens</a:t>
            </a:r>
          </a:p>
          <a:p>
            <a:pPr lvl="1"/>
            <a:r>
              <a:rPr lang="pt-BR" dirty="0" smtClean="0"/>
              <a:t>Determinar a primeira &lt;</a:t>
            </a:r>
            <a:r>
              <a:rPr lang="pt-BR" dirty="0" err="1" smtClean="0"/>
              <a:t>tr</a:t>
            </a:r>
            <a:r>
              <a:rPr lang="pt-BR" dirty="0" smtClean="0"/>
              <a:t>&gt; como o cabeçalho com suas respectivas &lt;</a:t>
            </a:r>
            <a:r>
              <a:rPr lang="pt-BR" dirty="0" err="1" smtClean="0"/>
              <a:t>td</a:t>
            </a:r>
            <a:r>
              <a:rPr lang="pt-BR" dirty="0" smtClean="0"/>
              <a:t>&gt;.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710" y="2703194"/>
            <a:ext cx="3842044" cy="157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238" y="1275160"/>
            <a:ext cx="3243262" cy="3468290"/>
          </a:xfrm>
        </p:spPr>
        <p:txBody>
          <a:bodyPr/>
          <a:lstStyle/>
          <a:p>
            <a:r>
              <a:rPr lang="pt-BR" dirty="0" smtClean="0"/>
              <a:t>E para cada item criar uma nova &lt;</a:t>
            </a:r>
            <a:r>
              <a:rPr lang="pt-BR" dirty="0" err="1" smtClean="0"/>
              <a:t>tr</a:t>
            </a:r>
            <a:r>
              <a:rPr lang="pt-BR" dirty="0" smtClean="0"/>
              <a:t>&gt; e suas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443" y="504825"/>
            <a:ext cx="34956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2609" y="2070734"/>
            <a:ext cx="3294062" cy="225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th</a:t>
            </a:r>
            <a:r>
              <a:rPr lang="pt-BR" dirty="0" smtClean="0"/>
              <a:t>&gt;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Head</a:t>
            </a:r>
            <a:endParaRPr lang="pt-BR" dirty="0" smtClean="0"/>
          </a:p>
          <a:p>
            <a:pPr lvl="1"/>
            <a:r>
              <a:rPr lang="pt-BR" dirty="0" smtClean="0"/>
              <a:t>Definir que aquela </a:t>
            </a:r>
            <a:r>
              <a:rPr lang="pt-BR" dirty="0" err="1" smtClean="0"/>
              <a:t>td</a:t>
            </a:r>
            <a:r>
              <a:rPr lang="pt-BR" dirty="0" smtClean="0"/>
              <a:t> será o cabeçalho da tabela (ênfase).</a:t>
            </a:r>
          </a:p>
          <a:p>
            <a:pPr lvl="1"/>
            <a:r>
              <a:rPr lang="pt-BR" dirty="0" smtClean="0"/>
              <a:t>Faça essa alteração na primeira &lt;</a:t>
            </a:r>
            <a:r>
              <a:rPr lang="pt-BR" dirty="0" err="1" smtClean="0"/>
              <a:t>tr</a:t>
            </a:r>
            <a:r>
              <a:rPr lang="pt-BR" dirty="0" smtClean="0"/>
              <a:t>&gt; da tabela e teste o resultado.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599" y="3414475"/>
            <a:ext cx="3177541" cy="142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2511" y="3238500"/>
            <a:ext cx="2558937" cy="180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925" y="3147060"/>
            <a:ext cx="2758044" cy="189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dirty="0" err="1" smtClean="0"/>
              <a:t>width</a:t>
            </a:r>
            <a:r>
              <a:rPr lang="pt-BR" dirty="0" smtClean="0"/>
              <a:t> (largura)</a:t>
            </a:r>
          </a:p>
          <a:p>
            <a:pPr lvl="1"/>
            <a:r>
              <a:rPr lang="pt-BR" dirty="0" err="1" smtClean="0"/>
              <a:t>Width</a:t>
            </a:r>
            <a:r>
              <a:rPr lang="pt-BR" dirty="0" smtClean="0"/>
              <a:t>=“400”</a:t>
            </a:r>
          </a:p>
          <a:p>
            <a:pPr lvl="2"/>
            <a:r>
              <a:rPr lang="pt-BR" dirty="0" smtClean="0"/>
              <a:t>400 </a:t>
            </a:r>
            <a:r>
              <a:rPr lang="pt-BR" dirty="0" err="1" smtClean="0"/>
              <a:t>pxls</a:t>
            </a:r>
            <a:endParaRPr lang="pt-BR" dirty="0" smtClean="0"/>
          </a:p>
          <a:p>
            <a:pPr lvl="1"/>
            <a:r>
              <a:rPr lang="pt-BR" dirty="0" err="1" smtClean="0"/>
              <a:t>Width</a:t>
            </a:r>
            <a:r>
              <a:rPr lang="pt-BR" dirty="0" smtClean="0"/>
              <a:t>=“50%”</a:t>
            </a:r>
          </a:p>
          <a:p>
            <a:pPr lvl="2"/>
            <a:r>
              <a:rPr lang="pt-BR" dirty="0" smtClean="0"/>
              <a:t>50% da tela</a:t>
            </a:r>
            <a:endParaRPr lang="pt-BR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2355" y="2921318"/>
            <a:ext cx="3752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1853" y="1764983"/>
            <a:ext cx="38385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708" y="879304"/>
            <a:ext cx="7918450" cy="41117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Objetivo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Links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Tabelas</a:t>
            </a:r>
          </a:p>
          <a:p>
            <a:pPr lvl="2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 Propriedade </a:t>
            </a:r>
            <a:r>
              <a:rPr lang="pt-BR" dirty="0" err="1" smtClean="0"/>
              <a:t>colspan</a:t>
            </a:r>
            <a:r>
              <a:rPr lang="pt-BR" dirty="0" smtClean="0"/>
              <a:t> (mesclar célula)</a:t>
            </a:r>
          </a:p>
          <a:p>
            <a:r>
              <a:rPr lang="pt-BR" dirty="0" smtClean="0"/>
              <a:t>Observe a tabela: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2601575"/>
            <a:ext cx="40195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2226863" y="3820120"/>
            <a:ext cx="348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pt-B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913" y="3077825"/>
            <a:ext cx="28860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 Propriedade </a:t>
            </a:r>
            <a:r>
              <a:rPr lang="pt-BR" dirty="0" err="1" smtClean="0"/>
              <a:t>colspan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2445068"/>
            <a:ext cx="40100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9013" y="2948940"/>
            <a:ext cx="38766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</a:t>
            </a:r>
            <a:r>
              <a:rPr lang="pt-BR" dirty="0" err="1" smtClean="0"/>
              <a:t>tr</a:t>
            </a:r>
            <a:r>
              <a:rPr lang="pt-BR" dirty="0" smtClean="0"/>
              <a:t>&gt; Propriedade </a:t>
            </a:r>
            <a:r>
              <a:rPr lang="pt-BR" dirty="0" err="1" smtClean="0"/>
              <a:t>rowspan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35" y="1956435"/>
            <a:ext cx="39052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9639" y="2238027"/>
            <a:ext cx="3709910" cy="216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Demonstrar o uso do atributo "</a:t>
            </a:r>
            <a:r>
              <a:rPr lang="pt-BR" dirty="0" err="1" smtClean="0"/>
              <a:t>target</a:t>
            </a:r>
            <a:r>
              <a:rPr lang="pt-BR" dirty="0" smtClean="0"/>
              <a:t>" (</a:t>
            </a:r>
            <a:r>
              <a:rPr lang="pt-BR" dirty="0" err="1" smtClean="0"/>
              <a:t>blank</a:t>
            </a:r>
            <a:r>
              <a:rPr lang="pt-BR" dirty="0" smtClean="0"/>
              <a:t>,</a:t>
            </a:r>
            <a:r>
              <a:rPr lang="pt-BR" dirty="0" err="1" smtClean="0"/>
              <a:t>parent</a:t>
            </a:r>
            <a:r>
              <a:rPr lang="pt-BR" dirty="0" smtClean="0"/>
              <a:t>,</a:t>
            </a:r>
            <a:r>
              <a:rPr lang="pt-BR" dirty="0" err="1" smtClean="0"/>
              <a:t>etc</a:t>
            </a:r>
            <a:r>
              <a:rPr lang="pt-BR" dirty="0" smtClean="0"/>
              <a:t>) da </a:t>
            </a:r>
            <a:r>
              <a:rPr lang="pt-BR" dirty="0" err="1" smtClean="0"/>
              <a:t>tag</a:t>
            </a:r>
            <a:r>
              <a:rPr lang="pt-BR" dirty="0" smtClean="0"/>
              <a:t> &lt;a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&gt;, demonstrar </a:t>
            </a:r>
            <a:r>
              <a:rPr lang="pt-BR" dirty="0" smtClean="0"/>
              <a:t>o uso dos atributos</a:t>
            </a:r>
          </a:p>
          <a:p>
            <a:pPr lvl="1"/>
            <a:r>
              <a:rPr lang="pt-BR" dirty="0" err="1" smtClean="0"/>
              <a:t>Cellpadding</a:t>
            </a:r>
            <a:endParaRPr lang="pt-BR" dirty="0" smtClean="0"/>
          </a:p>
          <a:p>
            <a:pPr lvl="1"/>
            <a:r>
              <a:rPr lang="pt-BR" dirty="0" err="1" smtClean="0"/>
              <a:t>Cellspacing</a:t>
            </a:r>
            <a:endParaRPr lang="pt-BR" dirty="0" smtClean="0"/>
          </a:p>
          <a:p>
            <a:pPr lvl="1"/>
            <a:r>
              <a:rPr lang="pt-BR" dirty="0" err="1" smtClean="0"/>
              <a:t>bgcolor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tabela com a seguinte estrutura.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158365"/>
            <a:ext cx="8763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&lt;a&gt; </a:t>
            </a:r>
            <a:r>
              <a:rPr lang="pt-BR" dirty="0" err="1" smtClean="0"/>
              <a:t>anchor</a:t>
            </a:r>
            <a:r>
              <a:rPr lang="pt-BR" dirty="0" smtClean="0"/>
              <a:t> (âncora)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Podemos referenciar recursos internos ou externos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24" y="1811674"/>
            <a:ext cx="6028192" cy="19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Links internos e externos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360348"/>
            <a:ext cx="7566706" cy="19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1780" y="1108115"/>
            <a:ext cx="7918450" cy="3468290"/>
          </a:xfrm>
        </p:spPr>
        <p:txBody>
          <a:bodyPr/>
          <a:lstStyle/>
          <a:p>
            <a:r>
              <a:rPr lang="pt-BR" dirty="0" smtClean="0"/>
              <a:t>Criar as páginas empresa e contato e testar o código abaixo. </a:t>
            </a:r>
          </a:p>
          <a:p>
            <a:pPr lvl="1"/>
            <a:r>
              <a:rPr lang="pt-BR" dirty="0" smtClean="0"/>
              <a:t>Alterar o título de cada página;</a:t>
            </a:r>
          </a:p>
          <a:p>
            <a:pPr lvl="1"/>
            <a:r>
              <a:rPr lang="pt-BR" dirty="0" smtClean="0"/>
              <a:t>Colocar &lt;h1&gt; com o nome da página;</a:t>
            </a:r>
          </a:p>
          <a:p>
            <a:pPr lvl="1"/>
            <a:r>
              <a:rPr lang="pt-BR" dirty="0" smtClean="0"/>
              <a:t>Colocar um conteúdo fictício.</a:t>
            </a:r>
          </a:p>
          <a:p>
            <a:pPr lvl="2"/>
            <a:r>
              <a:rPr lang="pt-BR" dirty="0" smtClean="0"/>
              <a:t>Exemplos de conteúdo </a:t>
            </a:r>
            <a:r>
              <a:rPr lang="pt-BR" dirty="0" smtClean="0">
                <a:hlinkClick r:id="rId2"/>
              </a:rPr>
              <a:t>http://br.lipsum.com/</a:t>
            </a:r>
            <a:endParaRPr lang="pt-BR" dirty="0" smtClean="0"/>
          </a:p>
          <a:p>
            <a:pPr lvl="2"/>
            <a:endParaRPr lang="pt-BR" u="sng" dirty="0" smtClean="0"/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698" y="1564720"/>
            <a:ext cx="5244782" cy="28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998935"/>
            <a:ext cx="4393882" cy="354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39" y="1275160"/>
            <a:ext cx="4627245" cy="366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1234439"/>
            <a:ext cx="3758882" cy="252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18245</TotalTime>
  <Words>325</Words>
  <Application>Microsoft Office PowerPoint</Application>
  <PresentationFormat>Apresentação na tela (16:9)</PresentationFormat>
  <Paragraphs>82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CIn</vt:lpstr>
      <vt:lpstr>Prof. Jefferson S. Silva</vt:lpstr>
      <vt:lpstr>Introdução a HTML</vt:lpstr>
      <vt:lpstr>Links</vt:lpstr>
      <vt:lpstr>Links</vt:lpstr>
      <vt:lpstr>Links</vt:lpstr>
      <vt:lpstr>Projeto.html</vt:lpstr>
      <vt:lpstr>Contato.html</vt:lpstr>
      <vt:lpstr>Empresa.html</vt:lpstr>
      <vt:lpstr>Links</vt:lpstr>
      <vt:lpstr>Tabelas</vt:lpstr>
      <vt:lpstr>Tabelas</vt:lpstr>
      <vt:lpstr>Tabelas</vt:lpstr>
      <vt:lpstr>Tabelas</vt:lpstr>
      <vt:lpstr>Tabelas</vt:lpstr>
      <vt:lpstr>Tabelas</vt:lpstr>
      <vt:lpstr>Tabelas</vt:lpstr>
      <vt:lpstr>Tabelas</vt:lpstr>
      <vt:lpstr>Tabelas</vt:lpstr>
      <vt:lpstr>Tabelas</vt:lpstr>
      <vt:lpstr>Tabelas</vt:lpstr>
      <vt:lpstr>Tabelas</vt:lpstr>
      <vt:lpstr>Tabelas</vt:lpstr>
      <vt:lpstr>Desafio</vt:lpstr>
      <vt:lpstr>Desafio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Obstruções Minimais de Grafos-(2,1)</dc:title>
  <dc:subject>Algoritmos e Otimização</dc:subject>
  <dc:creator>Jefferson de Sousa Silva</dc:creator>
  <cp:keywords>Grafos-(k,l),Grafos-(2,1),Obstruções</cp:keywords>
  <dc:description>Este trabalho consiste no estudo de um problema de partição de grafos, a saber, um estudo dos grafos-(2,1), i.e., grafos cujo conjunto de vértices pode ser particionado em dois conjuntos independentes e uma clique. Mais precisamente, este trabalho apresenta uma família de subgrafos que, quando presentes em G, impedem que G seja um grafo-(2,1).</dc:description>
  <cp:lastModifiedBy>gehsso</cp:lastModifiedBy>
  <cp:revision>1178</cp:revision>
  <dcterms:created xsi:type="dcterms:W3CDTF">2012-10-11T12:24:34Z</dcterms:created>
  <dcterms:modified xsi:type="dcterms:W3CDTF">2017-06-14T14:36:18Z</dcterms:modified>
</cp:coreProperties>
</file>