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80" r:id="rId10"/>
    <p:sldId id="282" r:id="rId11"/>
    <p:sldId id="281" r:id="rId12"/>
    <p:sldId id="284" r:id="rId13"/>
    <p:sldId id="286" r:id="rId14"/>
    <p:sldId id="287" r:id="rId15"/>
    <p:sldId id="288" r:id="rId16"/>
    <p:sldId id="289" r:id="rId17"/>
    <p:sldId id="290" r:id="rId18"/>
    <p:sldId id="291" r:id="rId19"/>
  </p:sldIdLst>
  <p:sldSz cx="9144000" cy="5143500" type="screen16x9"/>
  <p:notesSz cx="7099300" cy="10234613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6666"/>
    <a:srgbClr val="000000"/>
    <a:srgbClr val="FF3300"/>
    <a:srgbClr val="00CC00"/>
    <a:srgbClr val="008080"/>
  </p:clrMru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74" autoAdjust="0"/>
    <p:restoredTop sz="91677" autoAdjust="0"/>
  </p:normalViewPr>
  <p:slideViewPr>
    <p:cSldViewPr snapToGrid="0" snapToObjects="1">
      <p:cViewPr>
        <p:scale>
          <a:sx n="75" d="100"/>
          <a:sy n="75" d="100"/>
        </p:scale>
        <p:origin x="-2628" y="-10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25" d="100"/>
          <a:sy n="125" d="100"/>
        </p:scale>
        <p:origin x="-1254" y="930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B9915AB-A0A1-4008-98FA-E7D8F3B76E7A}" type="datetimeFigureOut">
              <a:rPr lang="pt-BR" smtClean="0"/>
              <a:pPr/>
              <a:t>14/06/2017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3753293-8148-45C3-AE03-2A1A6F5DCA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082AD4CC-FCD7-41A7-9E18-064A1A3412F2}" type="datetimeFigureOut">
              <a:rPr lang="en-US"/>
              <a:pPr/>
              <a:t>6/14/2017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C4B904CB-436D-4BBC-B506-29913C961DB0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724FF62-CF7B-43B8-BBD0-B1258A67A408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Metodologia que a gente utilizou</a:t>
            </a:r>
            <a:r>
              <a:rPr lang="pt-BR" baseline="0" dirty="0" smtClean="0"/>
              <a:t> para resolver nosso problema</a:t>
            </a:r>
          </a:p>
          <a:p>
            <a:r>
              <a:rPr lang="pt-BR" baseline="0" dirty="0" smtClean="0"/>
              <a:t>O refinamento dos resultados encontrados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904CB-436D-4BBC-B506-29913C961D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 userDrawn="1"/>
        </p:nvSpPr>
        <p:spPr>
          <a:xfrm rot="5400000">
            <a:off x="2828925" y="-1171575"/>
            <a:ext cx="3486150" cy="9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61849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 userDrawn="1"/>
        </p:nvSpPr>
        <p:spPr>
          <a:xfrm>
            <a:off x="2997200" y="0"/>
            <a:ext cx="6146800" cy="3467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271974" y="649348"/>
            <a:ext cx="7772400" cy="130254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006666"/>
                </a:solidFill>
                <a:effectLst/>
              </a:defRPr>
            </a:lvl1pPr>
          </a:lstStyle>
          <a:p>
            <a:pPr lvl="0"/>
            <a:r>
              <a:rPr lang="pt-BR" noProof="0" smtClean="0"/>
              <a:t>Click to edit Master title style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188" y="2463404"/>
            <a:ext cx="7815360" cy="1531144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pt-BR" noProof="0" smtClean="0"/>
              <a:t>Click to edit Master subtitle style</a:t>
            </a:r>
          </a:p>
        </p:txBody>
      </p:sp>
      <p:pic>
        <p:nvPicPr>
          <p:cNvPr id="10" name="Imagem 9" descr="Logotipo-Instituto-Federal-de-Educação-Ciência-e-Tecnologia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885383" cy="118586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253219" y="0"/>
            <a:ext cx="4459459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 userDrawn="1"/>
        </p:nvSpPr>
        <p:spPr>
          <a:xfrm>
            <a:off x="0" y="0"/>
            <a:ext cx="9144000" cy="51435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253218" cy="5143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4538" y="141685"/>
            <a:ext cx="7283450" cy="85725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6666"/>
                </a:solidFill>
              </a:defRPr>
            </a:lvl1pPr>
          </a:lstStyle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8" name="Retângulo 7"/>
          <p:cNvSpPr/>
          <p:nvPr userDrawn="1"/>
        </p:nvSpPr>
        <p:spPr>
          <a:xfrm>
            <a:off x="253218" y="2637693"/>
            <a:ext cx="8890782" cy="2505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757238" y="1275160"/>
            <a:ext cx="7918450" cy="3468290"/>
          </a:xfrm>
          <a:prstGeom prst="rect">
            <a:avLst/>
          </a:prstGeom>
        </p:spPr>
        <p:txBody>
          <a:bodyPr/>
          <a:lstStyle>
            <a:lvl1pPr marL="342900" marR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Pct val="80000"/>
              <a:buFont typeface="Wingdings" pitchFamily="2" charset="2"/>
              <a:buChar char="q"/>
              <a:tabLst/>
              <a:defRPr b="0">
                <a:effectLst/>
                <a:latin typeface="Arial" pitchFamily="34" charset="0"/>
                <a:cs typeface="Arial" pitchFamily="34" charset="0"/>
              </a:defRPr>
            </a:lvl1pPr>
            <a:lvl2pPr marL="742950" marR="0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 typeface="Wingdings" pitchFamily="2" charset="2"/>
              <a:buChar char="§"/>
              <a:tabLst/>
              <a:defRPr b="0">
                <a:effectLst/>
                <a:latin typeface="Arial" pitchFamily="34" charset="0"/>
                <a:cs typeface="Arial" pitchFamily="34" charset="0"/>
              </a:defRPr>
            </a:lvl2pPr>
            <a:lvl3pPr marL="1143000" marR="0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 typeface="Wingdings" pitchFamily="2" charset="2"/>
              <a:buChar char="§"/>
              <a:tabLst/>
              <a:defRPr b="0">
                <a:effectLst/>
                <a:latin typeface="Arial" pitchFamily="34" charset="0"/>
                <a:cs typeface="Arial" pitchFamily="34" charset="0"/>
              </a:defRPr>
            </a:lvl3pPr>
            <a:lvl4pPr marL="1600200" marR="0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Tx/>
              <a:buChar char="–"/>
              <a:tabLst/>
              <a:defRPr b="0">
                <a:effectLst/>
                <a:latin typeface="Arial" pitchFamily="34" charset="0"/>
                <a:cs typeface="Arial" pitchFamily="34" charset="0"/>
              </a:defRPr>
            </a:lvl4pPr>
            <a:lvl5pPr marL="2057400" marR="0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 typeface="Wingdings" pitchFamily="2" charset="2"/>
              <a:buChar char="§"/>
              <a:tabLst/>
              <a:defRPr b="0">
                <a:effectLst/>
                <a:latin typeface="Arial" pitchFamily="34" charset="0"/>
                <a:cs typeface="Arial" pitchFamily="34" charset="0"/>
              </a:defRPr>
            </a:lvl5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pt-B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Click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to </a:t>
            </a:r>
            <a:r>
              <a:rPr kumimoji="0" lang="pt-B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edit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Master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text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styles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pt-BR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Second</a:t>
            </a:r>
            <a:r>
              <a:rPr kumimoji="0" lang="pt-B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level</a:t>
            </a:r>
            <a:endParaRPr kumimoji="0" lang="pt-BR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pt-B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Third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level</a:t>
            </a: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marL="1600200" marR="0" lvl="3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Tx/>
              <a:buChar char="–"/>
              <a:tabLst/>
              <a:defRPr/>
            </a:pPr>
            <a:r>
              <a:rPr kumimoji="0" lang="pt-B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Fourth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level</a:t>
            </a: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marL="2057400" marR="0" lvl="4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Fifth</a:t>
            </a: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level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 userDrawn="1"/>
        </p:nvSpPr>
        <p:spPr>
          <a:xfrm>
            <a:off x="0" y="5033962"/>
            <a:ext cx="9144000" cy="10953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253219" y="0"/>
            <a:ext cx="5868645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253218" cy="51435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253218" y="1624819"/>
            <a:ext cx="8890782" cy="35186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4958862"/>
            <a:ext cx="9144000" cy="18463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/>
          <p:cNvSpPr/>
          <p:nvPr userDrawn="1"/>
        </p:nvSpPr>
        <p:spPr>
          <a:xfrm>
            <a:off x="2997200" y="0"/>
            <a:ext cx="6146800" cy="3467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spaço Reservado para Conteúdo 2"/>
          <p:cNvSpPr txBox="1">
            <a:spLocks/>
          </p:cNvSpPr>
          <p:nvPr userDrawn="1"/>
        </p:nvSpPr>
        <p:spPr>
          <a:xfrm>
            <a:off x="261938" y="1376272"/>
            <a:ext cx="8704262" cy="346829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pt-B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Click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to </a:t>
            </a:r>
            <a:r>
              <a:rPr kumimoji="0" lang="pt-B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edit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Master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text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styles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pt-BR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Second</a:t>
            </a:r>
            <a:r>
              <a:rPr kumimoji="0" lang="pt-B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level</a:t>
            </a:r>
            <a:endParaRPr kumimoji="0" lang="pt-BR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pt-B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Third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level</a:t>
            </a: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marL="1600200" marR="0" lvl="3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Tx/>
              <a:buChar char="–"/>
              <a:tabLst/>
              <a:defRPr/>
            </a:pPr>
            <a:r>
              <a:rPr kumimoji="0" lang="pt-B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Fourth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level</a:t>
            </a: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marL="2057400" marR="0" lvl="4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Fifth</a:t>
            </a: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level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885382" y="141685"/>
            <a:ext cx="6899717" cy="857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Click</a:t>
            </a:r>
            <a:r>
              <a:rPr kumimoji="0" lang="pt-B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 to </a:t>
            </a:r>
            <a:r>
              <a:rPr kumimoji="0" lang="pt-BR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edit</a:t>
            </a:r>
            <a:r>
              <a:rPr kumimoji="0" lang="pt-B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 </a:t>
            </a:r>
            <a:r>
              <a:rPr kumimoji="0" lang="pt-BR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Master</a:t>
            </a:r>
            <a:r>
              <a:rPr kumimoji="0" lang="pt-B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 </a:t>
            </a:r>
            <a:r>
              <a:rPr kumimoji="0" lang="pt-BR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title</a:t>
            </a:r>
            <a:r>
              <a:rPr kumimoji="0" lang="pt-B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 style</a:t>
            </a:r>
            <a:endParaRPr kumimoji="0" lang="pt-BR" sz="3200" b="1" i="0" u="none" strike="noStrike" kern="0" cap="none" spc="0" normalizeH="0" baseline="0" noProof="0" dirty="0">
              <a:ln>
                <a:noFill/>
              </a:ln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ＭＳ Ｐゴシック" charset="0"/>
              <a:cs typeface="ＭＳ Ｐゴシック" charset="0"/>
            </a:endParaRPr>
          </a:p>
        </p:txBody>
      </p:sp>
      <p:pic>
        <p:nvPicPr>
          <p:cNvPr id="15" name="Imagem 14" descr="Logotipo-Instituto-Federal-de-Educação-Ciência-e-Tecnologia.jpg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885383" cy="1185862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95" r:id="rId1"/>
    <p:sldLayoutId id="2147483685" r:id="rId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2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http://rpgconecta.com/site/images/cod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2770" y="1464613"/>
            <a:ext cx="4249975" cy="3678887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0" y="910592"/>
            <a:ext cx="9144000" cy="873680"/>
          </a:xfrm>
        </p:spPr>
        <p:txBody>
          <a:bodyPr/>
          <a:lstStyle/>
          <a:p>
            <a:pPr algn="ctr" eaLnBrk="1" hangingPunct="1"/>
            <a:r>
              <a:rPr lang="pt-BR" sz="3800" dirty="0" smtClean="0">
                <a:ea typeface="ＭＳ Ｐゴシック" pitchFamily="34" charset="-128"/>
              </a:rPr>
              <a:t>Introdução a Programação Web</a:t>
            </a:r>
            <a:endParaRPr lang="en-US" sz="3800" dirty="0" smtClean="0">
              <a:ea typeface="ＭＳ Ｐゴシック" pitchFamily="34" charset="-128"/>
            </a:endParaRPr>
          </a:p>
        </p:txBody>
      </p:sp>
      <p:sp>
        <p:nvSpPr>
          <p:cNvPr id="4098" name="Title 1"/>
          <p:cNvSpPr>
            <a:spLocks noGrp="1"/>
          </p:cNvSpPr>
          <p:nvPr>
            <p:ph type="ctrTitle" sz="quarter"/>
          </p:nvPr>
        </p:nvSpPr>
        <p:spPr>
          <a:xfrm>
            <a:off x="2397527" y="3940736"/>
            <a:ext cx="5601800" cy="486256"/>
          </a:xfrm>
        </p:spPr>
        <p:txBody>
          <a:bodyPr/>
          <a:lstStyle/>
          <a:p>
            <a:pPr algn="r" eaLnBrk="1" hangingPunct="1"/>
            <a:r>
              <a:rPr lang="pt-BR" sz="2000" dirty="0" smtClean="0">
                <a:ea typeface="ＭＳ Ｐゴシック" pitchFamily="34" charset="-128"/>
              </a:rPr>
              <a:t>Prof. Jefferson S. Silva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381001" y="1570912"/>
            <a:ext cx="8387746" cy="1588"/>
          </a:xfrm>
          <a:prstGeom prst="line">
            <a:avLst/>
          </a:prstGeom>
          <a:ln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/>
          <p:cNvSpPr txBox="1">
            <a:spLocks/>
          </p:cNvSpPr>
          <p:nvPr/>
        </p:nvSpPr>
        <p:spPr>
          <a:xfrm>
            <a:off x="849043" y="9852"/>
            <a:ext cx="6622276" cy="655320"/>
          </a:xfrm>
          <a:prstGeom prst="rect">
            <a:avLst/>
          </a:prstGeom>
        </p:spPr>
        <p:txBody>
          <a:bodyPr/>
          <a:lstStyle/>
          <a:p>
            <a:pPr lvl="0" defTabSz="914400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pt-BR" sz="12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ＭＳ Ｐゴシック" charset="0"/>
              </a:rPr>
              <a:t>INSTITUTO FEDERAL DE EDUCAÇÃO, CIÊNCIA E TECNOLOGIA DO PIAUÍ</a:t>
            </a:r>
          </a:p>
          <a:p>
            <a:pPr lvl="0" defTabSz="914400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pt-BR" sz="12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ＭＳ Ｐゴシック" charset="0"/>
              </a:rPr>
              <a:t>CAMPUS TERESINA ZONA SUL</a:t>
            </a:r>
          </a:p>
          <a:p>
            <a:pPr lvl="0" defTabSz="914400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pt-BR" sz="12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ＭＳ Ｐゴシック" charset="0"/>
              </a:rPr>
              <a:t>LICENCIATURA PLENA EM INFORMÁTICA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Tag</a:t>
            </a:r>
            <a:r>
              <a:rPr lang="pt-BR" dirty="0" smtClean="0"/>
              <a:t> &lt;input&gt;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Atributo </a:t>
            </a:r>
            <a:r>
              <a:rPr lang="pt-BR" dirty="0" err="1" smtClean="0"/>
              <a:t>name</a:t>
            </a:r>
            <a:endParaRPr lang="pt-BR" dirty="0" smtClean="0"/>
          </a:p>
          <a:p>
            <a:pPr lvl="1"/>
            <a:r>
              <a:rPr lang="pt-BR" dirty="0" smtClean="0"/>
              <a:t>O nome do controle, que é enviado junto com os dados do formulário.</a:t>
            </a:r>
          </a:p>
          <a:p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7875" y="2857500"/>
            <a:ext cx="44386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de </a:t>
            </a:r>
            <a:r>
              <a:rPr lang="pt-BR" dirty="0" err="1" smtClean="0"/>
              <a:t>Login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658" y="1288495"/>
            <a:ext cx="4405927" cy="3155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1956" y="1427798"/>
            <a:ext cx="2546032" cy="277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Cadastro.html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69900" y="812800"/>
            <a:ext cx="3441700" cy="1498600"/>
          </a:xfrm>
        </p:spPr>
        <p:txBody>
          <a:bodyPr/>
          <a:lstStyle/>
          <a:p>
            <a:pPr algn="l"/>
            <a:r>
              <a:rPr lang="pt-BR" dirty="0" smtClean="0"/>
              <a:t>Criar a página cadastro.html com o seguinte conteúdo.</a:t>
            </a:r>
          </a:p>
          <a:p>
            <a:endParaRPr lang="pt-BR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3300" y="141685"/>
            <a:ext cx="16002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000" y="141685"/>
            <a:ext cx="7283450" cy="857250"/>
          </a:xfrm>
        </p:spPr>
        <p:txBody>
          <a:bodyPr/>
          <a:lstStyle/>
          <a:p>
            <a:r>
              <a:rPr lang="pt-BR" dirty="0" smtClean="0"/>
              <a:t>Cadastro.html</a:t>
            </a:r>
            <a:endParaRPr lang="pt-B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141685"/>
            <a:ext cx="4443413" cy="468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103585"/>
            <a:ext cx="16002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Cadastro.html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um campo do tipo &lt;</a:t>
            </a:r>
            <a:r>
              <a:rPr lang="pt-BR" dirty="0" err="1" smtClean="0"/>
              <a:t>select</a:t>
            </a:r>
            <a:r>
              <a:rPr lang="pt-BR" dirty="0" smtClean="0"/>
              <a:t>&gt; e colocar as opções de UF (Estados).</a:t>
            </a:r>
          </a:p>
          <a:p>
            <a:r>
              <a:rPr lang="pt-BR" dirty="0" smtClean="0"/>
              <a:t>Criar um componente do tipo &lt;</a:t>
            </a:r>
            <a:r>
              <a:rPr lang="pt-BR" dirty="0" err="1" smtClean="0"/>
              <a:t>textarea</a:t>
            </a:r>
            <a:r>
              <a:rPr lang="pt-BR" dirty="0" smtClean="0"/>
              <a:t>&gt; para observações.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5050" y="2995613"/>
            <a:ext cx="2707146" cy="143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Cadastro.html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Alterar o </a:t>
            </a:r>
            <a:r>
              <a:rPr lang="pt-BR" dirty="0" err="1" smtClean="0"/>
              <a:t>type</a:t>
            </a:r>
            <a:r>
              <a:rPr lang="pt-BR" dirty="0" smtClean="0"/>
              <a:t> do botão Enviar para o tipo </a:t>
            </a:r>
            <a:r>
              <a:rPr lang="pt-BR" dirty="0" err="1" smtClean="0"/>
              <a:t>submit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Colocar o atributo “</a:t>
            </a:r>
            <a:r>
              <a:rPr lang="pt-BR" dirty="0" err="1" smtClean="0"/>
              <a:t>action</a:t>
            </a:r>
            <a:r>
              <a:rPr lang="pt-BR" dirty="0" smtClean="0"/>
              <a:t>” no formulário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Criar a página adicionar.html e nela colocar a mensagem “Usuário adicionado com sucesso</a:t>
            </a:r>
            <a:r>
              <a:rPr lang="pt-BR" u="sng" dirty="0" smtClean="0"/>
              <a:t>!”</a:t>
            </a:r>
          </a:p>
          <a:p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1188" y="1800225"/>
            <a:ext cx="42386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1188" y="3187700"/>
            <a:ext cx="5027612" cy="494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Cadastro.html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Preencher e submeter o formulário</a:t>
            </a:r>
          </a:p>
          <a:p>
            <a:r>
              <a:rPr lang="pt-BR" dirty="0" smtClean="0"/>
              <a:t>Após submeter, observe os dados do usuário na url.</a:t>
            </a:r>
          </a:p>
          <a:p>
            <a:r>
              <a:rPr lang="pt-BR" dirty="0" smtClean="0"/>
              <a:t>No formulário, coloque o atributo “</a:t>
            </a:r>
            <a:r>
              <a:rPr lang="pt-BR" dirty="0" err="1" smtClean="0"/>
              <a:t>method</a:t>
            </a:r>
            <a:r>
              <a:rPr lang="pt-BR" dirty="0" smtClean="0"/>
              <a:t>” com o valor “</a:t>
            </a:r>
            <a:r>
              <a:rPr lang="pt-BR" dirty="0" err="1" smtClean="0"/>
              <a:t>post</a:t>
            </a:r>
            <a:r>
              <a:rPr lang="pt-BR" dirty="0" smtClean="0"/>
              <a:t>”, submeta o </a:t>
            </a:r>
            <a:r>
              <a:rPr lang="pt-BR" dirty="0" err="1" smtClean="0"/>
              <a:t>form</a:t>
            </a:r>
            <a:r>
              <a:rPr lang="pt-BR" dirty="0" smtClean="0"/>
              <a:t> novamente e </a:t>
            </a:r>
            <a:r>
              <a:rPr lang="pt-BR" dirty="0" smtClean="0"/>
              <a:t>observe os dados do usuário na </a:t>
            </a:r>
            <a:r>
              <a:rPr lang="pt-BR" dirty="0" smtClean="0"/>
              <a:t>url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7025" y="3733799"/>
            <a:ext cx="53911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Entidades </a:t>
            </a:r>
            <a:r>
              <a:rPr lang="pt-BR" dirty="0" err="1" smtClean="0"/>
              <a:t>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escrever caracteres especiais em </a:t>
            </a:r>
            <a:r>
              <a:rPr lang="pt-BR" dirty="0" err="1" smtClean="0"/>
              <a:t>html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Estudar em:</a:t>
            </a:r>
          </a:p>
          <a:p>
            <a:pPr lvl="1"/>
            <a:r>
              <a:rPr lang="pt-BR" dirty="0" smtClean="0"/>
              <a:t>https://www.w3schools.com/html/html_entities.asp</a:t>
            </a:r>
            <a:endParaRPr lang="pt-BR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Questionário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 </a:t>
            </a:r>
            <a:r>
              <a:rPr lang="pt-BR" dirty="0" err="1" smtClean="0"/>
              <a:t>tag</a:t>
            </a:r>
            <a:r>
              <a:rPr lang="pt-BR" dirty="0" smtClean="0"/>
              <a:t> é utilizada para inserir imagens em uma página web</a:t>
            </a:r>
            <a:r>
              <a:rPr lang="pt-BR" dirty="0" smtClean="0"/>
              <a:t>?</a:t>
            </a:r>
          </a:p>
          <a:p>
            <a:r>
              <a:rPr lang="pt-BR" dirty="0" smtClean="0"/>
              <a:t>Qual a estrutura utilizada para criação de links</a:t>
            </a:r>
            <a:r>
              <a:rPr lang="pt-BR" dirty="0" smtClean="0"/>
              <a:t>?</a:t>
            </a:r>
          </a:p>
          <a:p>
            <a:r>
              <a:rPr lang="pt-BR" dirty="0" smtClean="0"/>
              <a:t>Quais as </a:t>
            </a:r>
            <a:r>
              <a:rPr lang="pt-BR" dirty="0" err="1" smtClean="0"/>
              <a:t>tags</a:t>
            </a:r>
            <a:r>
              <a:rPr lang="pt-BR" dirty="0" smtClean="0"/>
              <a:t> básicas para criação de uma tabela</a:t>
            </a:r>
            <a:r>
              <a:rPr lang="pt-BR" dirty="0" smtClean="0"/>
              <a:t>?</a:t>
            </a:r>
          </a:p>
          <a:p>
            <a:r>
              <a:rPr lang="pt-BR" dirty="0" smtClean="0"/>
              <a:t>Qual </a:t>
            </a:r>
            <a:r>
              <a:rPr lang="pt-BR" dirty="0" err="1" smtClean="0"/>
              <a:t>tag</a:t>
            </a:r>
            <a:r>
              <a:rPr lang="pt-BR" dirty="0" smtClean="0"/>
              <a:t> é utilizada para criação de formulários? e qual </a:t>
            </a:r>
            <a:r>
              <a:rPr lang="pt-BR" dirty="0" err="1" smtClean="0"/>
              <a:t>tag</a:t>
            </a:r>
            <a:r>
              <a:rPr lang="pt-BR" dirty="0" smtClean="0"/>
              <a:t> é mais utilizada para permitir entradas de dados?</a:t>
            </a:r>
            <a:endParaRPr lang="pt-BR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 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2708" y="879304"/>
            <a:ext cx="7918450" cy="411179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BR" dirty="0" smtClean="0"/>
              <a:t>Objetivo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pt-BR" dirty="0" smtClean="0"/>
              <a:t>Formulários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endParaRPr lang="pt-BR" dirty="0" smtClean="0"/>
          </a:p>
          <a:p>
            <a:pPr lvl="2">
              <a:spcBef>
                <a:spcPts val="0"/>
              </a:spcBef>
              <a:spcAft>
                <a:spcPts val="1800"/>
              </a:spcAft>
            </a:pPr>
            <a:endParaRPr lang="pt-BR" dirty="0" smtClean="0"/>
          </a:p>
          <a:p>
            <a:pPr lvl="1">
              <a:spcBef>
                <a:spcPts val="0"/>
              </a:spcBef>
              <a:spcAft>
                <a:spcPts val="1800"/>
              </a:spcAft>
            </a:pPr>
            <a:endParaRPr lang="pt-BR" dirty="0" smtClean="0"/>
          </a:p>
          <a:p>
            <a:pPr lvl="1">
              <a:spcBef>
                <a:spcPts val="0"/>
              </a:spcBef>
              <a:spcAft>
                <a:spcPts val="1800"/>
              </a:spcAft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7238" y="853440"/>
            <a:ext cx="7918450" cy="3468290"/>
          </a:xfrm>
        </p:spPr>
        <p:txBody>
          <a:bodyPr/>
          <a:lstStyle/>
          <a:p>
            <a:r>
              <a:rPr lang="pt-BR" dirty="0" smtClean="0"/>
              <a:t>Um formulário é uma área que pode conter elementos que permitem ao usuário entrar com informações (como campos de texto, campos de área de texto, menus </a:t>
            </a:r>
            <a:r>
              <a:rPr lang="pt-BR" dirty="0" err="1" smtClean="0"/>
              <a:t>drop-down</a:t>
            </a:r>
            <a:r>
              <a:rPr lang="pt-BR" dirty="0" smtClean="0"/>
              <a:t>, botões radiais, caixas de seleção, etc.)</a:t>
            </a:r>
            <a:endParaRPr lang="pt-BR" dirty="0"/>
          </a:p>
        </p:txBody>
      </p:sp>
      <p:pic>
        <p:nvPicPr>
          <p:cNvPr id="1028" name="Picture 4" descr="https://click.apache.org/docs/user-guide/html/images/introduction/advanced-for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6835" y="2500312"/>
            <a:ext cx="3457575" cy="233362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uma nova página chamada formulario.html com o seguinte conteúdo na seção </a:t>
            </a:r>
            <a:r>
              <a:rPr lang="pt-BR" dirty="0" err="1" smtClean="0"/>
              <a:t>body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9758" y="2302193"/>
            <a:ext cx="4452994" cy="2155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8638" y="1275160"/>
            <a:ext cx="4127182" cy="3468290"/>
          </a:xfrm>
        </p:spPr>
        <p:txBody>
          <a:bodyPr/>
          <a:lstStyle/>
          <a:p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pPr lvl="1"/>
            <a:r>
              <a:rPr lang="pt-BR" dirty="0" smtClean="0"/>
              <a:t>Representa </a:t>
            </a:r>
            <a:r>
              <a:rPr lang="pt-BR" dirty="0" smtClean="0"/>
              <a:t>uma seção de um documento que contém controles interativos que permitem ao usuário submeter informação a um determinado servidor </a:t>
            </a:r>
            <a:r>
              <a:rPr lang="pt-BR" dirty="0" smtClean="0"/>
              <a:t>web.</a:t>
            </a:r>
          </a:p>
          <a:p>
            <a:pPr lvl="1"/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9715" y="1414463"/>
            <a:ext cx="29146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Tela de </a:t>
            </a:r>
            <a:r>
              <a:rPr lang="pt-BR" dirty="0" err="1" smtClean="0"/>
              <a:t>Login</a:t>
            </a:r>
            <a:endParaRPr lang="pt-BR" dirty="0" smtClean="0"/>
          </a:p>
          <a:p>
            <a:pPr lvl="1"/>
            <a:r>
              <a:rPr lang="pt-BR" dirty="0" smtClean="0"/>
              <a:t>Caixa de texto para o </a:t>
            </a:r>
            <a:r>
              <a:rPr lang="pt-BR" dirty="0" err="1" smtClean="0"/>
              <a:t>login</a:t>
            </a:r>
            <a:r>
              <a:rPr lang="pt-BR" dirty="0" smtClean="0"/>
              <a:t>/usuário</a:t>
            </a:r>
          </a:p>
          <a:p>
            <a:pPr lvl="1"/>
            <a:r>
              <a:rPr lang="pt-BR" dirty="0" smtClean="0"/>
              <a:t>Caixa de texto para senha</a:t>
            </a:r>
          </a:p>
          <a:p>
            <a:pPr lvl="1"/>
            <a:r>
              <a:rPr lang="pt-BR" dirty="0" smtClean="0"/>
              <a:t>Botão Entrar</a:t>
            </a:r>
          </a:p>
          <a:p>
            <a:pPr lvl="1"/>
            <a:endParaRPr lang="pt-BR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Tag</a:t>
            </a:r>
            <a:r>
              <a:rPr lang="pt-BR" dirty="0" smtClean="0"/>
              <a:t> &lt;input&gt;</a:t>
            </a:r>
          </a:p>
          <a:p>
            <a:pPr lvl="1"/>
            <a:r>
              <a:rPr lang="pt-BR" dirty="0" smtClean="0"/>
              <a:t>É </a:t>
            </a:r>
            <a:r>
              <a:rPr lang="pt-BR" dirty="0" smtClean="0"/>
              <a:t>usado para criar controles interativos para formulários baseados na web para receber dados do usuário. A semântica de um &lt;input&gt; varia consideravelmente dependendo do valor de seu atributo </a:t>
            </a:r>
            <a:r>
              <a:rPr lang="pt-BR" dirty="0" err="1" smtClean="0"/>
              <a:t>type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Tag</a:t>
            </a:r>
            <a:r>
              <a:rPr lang="pt-BR" dirty="0" smtClean="0"/>
              <a:t> &lt;input&gt;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Atributo </a:t>
            </a:r>
            <a:r>
              <a:rPr lang="pt-BR" dirty="0" err="1" smtClean="0"/>
              <a:t>type</a:t>
            </a:r>
            <a:endParaRPr lang="pt-BR" dirty="0" smtClean="0"/>
          </a:p>
          <a:p>
            <a:pPr lvl="1"/>
            <a:r>
              <a:rPr lang="pt-BR" dirty="0" err="1" smtClean="0"/>
              <a:t>text</a:t>
            </a:r>
            <a:r>
              <a:rPr lang="pt-BR" dirty="0" smtClean="0"/>
              <a:t>: Um campo de texto com uma só linha; quebras de linha são automaticamente removidas do valor entrado</a:t>
            </a:r>
            <a:r>
              <a:rPr lang="pt-BR" dirty="0" smtClean="0"/>
              <a:t>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password: Um campo de texto com uma só linha cujo valor é obscurecido. Use o atributo </a:t>
            </a:r>
            <a:r>
              <a:rPr lang="pt-BR" dirty="0" err="1" smtClean="0"/>
              <a:t>maxlength</a:t>
            </a:r>
            <a:r>
              <a:rPr lang="pt-BR" dirty="0" smtClean="0"/>
              <a:t> para especificar o comprimento máximo do valor que pode ser inserido.</a:t>
            </a:r>
          </a:p>
          <a:p>
            <a:pPr lvl="1"/>
            <a:endParaRPr lang="pt-BR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5458" y="2518410"/>
            <a:ext cx="29813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3881438"/>
            <a:ext cx="30480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Tag</a:t>
            </a:r>
            <a:r>
              <a:rPr lang="pt-BR" dirty="0" smtClean="0"/>
              <a:t> &lt;input&gt;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4340" y="1275160"/>
            <a:ext cx="8488680" cy="3468290"/>
          </a:xfrm>
          <a:ln>
            <a:noFill/>
          </a:ln>
        </p:spPr>
        <p:txBody>
          <a:bodyPr/>
          <a:lstStyle/>
          <a:p>
            <a:r>
              <a:rPr lang="pt-BR" dirty="0" smtClean="0"/>
              <a:t>Atributo </a:t>
            </a:r>
            <a:r>
              <a:rPr lang="pt-BR" dirty="0" err="1" smtClean="0"/>
              <a:t>type</a:t>
            </a:r>
            <a:endParaRPr lang="pt-BR" dirty="0" smtClean="0"/>
          </a:p>
          <a:p>
            <a:pPr lvl="1"/>
            <a:r>
              <a:rPr lang="pt-BR" dirty="0" err="1" smtClean="0"/>
              <a:t>number</a:t>
            </a:r>
            <a:r>
              <a:rPr lang="pt-BR" dirty="0" smtClean="0"/>
              <a:t>: HTML5 Um controle para inserir um número de ponto flutuante</a:t>
            </a:r>
            <a:r>
              <a:rPr lang="pt-BR" dirty="0" smtClean="0"/>
              <a:t>.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Estudar os outros atributos em:</a:t>
            </a:r>
          </a:p>
          <a:p>
            <a:pPr lvl="2"/>
            <a:r>
              <a:rPr lang="pt-BR" dirty="0" smtClean="0">
                <a:solidFill>
                  <a:srgbClr val="006666"/>
                </a:solidFill>
              </a:rPr>
              <a:t>https://</a:t>
            </a:r>
            <a:r>
              <a:rPr lang="pt-BR" dirty="0" smtClean="0">
                <a:solidFill>
                  <a:srgbClr val="006666"/>
                </a:solidFill>
              </a:rPr>
              <a:t>www.w3schools.com/html/html_form_input_types.asp</a:t>
            </a:r>
          </a:p>
          <a:p>
            <a:pPr lvl="2"/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7395" y="2767013"/>
            <a:ext cx="40576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CIn">
  <a:themeElements>
    <a:clrScheme name="Tema do Office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Tema do Offic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a do Office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CIn.thmx</Template>
  <TotalTime>18402</TotalTime>
  <Words>484</Words>
  <Application>Microsoft Office PowerPoint</Application>
  <PresentationFormat>Apresentação na tela (16:9)</PresentationFormat>
  <Paragraphs>72</Paragraphs>
  <Slides>18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CIn</vt:lpstr>
      <vt:lpstr>Prof. Jefferson S. Silva</vt:lpstr>
      <vt:lpstr>Introdução a HTML</vt:lpstr>
      <vt:lpstr>Formulários</vt:lpstr>
      <vt:lpstr>Formulários</vt:lpstr>
      <vt:lpstr>Formulários</vt:lpstr>
      <vt:lpstr>Formulários</vt:lpstr>
      <vt:lpstr>Formulários</vt:lpstr>
      <vt:lpstr>Tag &lt;input&gt; </vt:lpstr>
      <vt:lpstr>Tag &lt;input&gt; </vt:lpstr>
      <vt:lpstr>Tag &lt;input&gt; </vt:lpstr>
      <vt:lpstr>Tela de Login </vt:lpstr>
      <vt:lpstr>Cadastro.html</vt:lpstr>
      <vt:lpstr>Cadastro.html</vt:lpstr>
      <vt:lpstr>Cadastro.html</vt:lpstr>
      <vt:lpstr>Cadastro.html</vt:lpstr>
      <vt:lpstr>Cadastro.html</vt:lpstr>
      <vt:lpstr>Entidades Html</vt:lpstr>
      <vt:lpstr>Questionário</vt:lpstr>
    </vt:vector>
  </TitlesOfParts>
  <Company>Leonardo Jose de Andrade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Obstruções Minimais de Grafos-(2,1)</dc:title>
  <dc:subject>Algoritmos e Otimização</dc:subject>
  <dc:creator>Jefferson de Sousa Silva</dc:creator>
  <cp:keywords>Grafos-(k,l),Grafos-(2,1),Obstruções</cp:keywords>
  <dc:description>Este trabalho consiste no estudo de um problema de partição de grafos, a saber, um estudo dos grafos-(2,1), i.e., grafos cujo conjunto de vértices pode ser particionado em dois conjuntos independentes e uma clique. Mais precisamente, este trabalho apresenta uma família de subgrafos que, quando presentes em G, impedem que G seja um grafo-(2,1).</dc:description>
  <cp:lastModifiedBy>gehsso</cp:lastModifiedBy>
  <cp:revision>1224</cp:revision>
  <dcterms:created xsi:type="dcterms:W3CDTF">2012-10-11T12:24:34Z</dcterms:created>
  <dcterms:modified xsi:type="dcterms:W3CDTF">2017-06-14T13:24:15Z</dcterms:modified>
</cp:coreProperties>
</file>