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72" r:id="rId4"/>
    <p:sldId id="273" r:id="rId5"/>
    <p:sldId id="29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</p:sldIdLst>
  <p:sldSz cx="9144000" cy="5143500" type="screen16x9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00"/>
    <a:srgbClr val="006666"/>
    <a:srgbClr val="FF3300"/>
    <a:srgbClr val="00CC00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74" autoAdjust="0"/>
    <p:restoredTop sz="91677" autoAdjust="0"/>
  </p:normalViewPr>
  <p:slideViewPr>
    <p:cSldViewPr snapToGrid="0" snapToObjects="1">
      <p:cViewPr>
        <p:scale>
          <a:sx n="80" d="100"/>
          <a:sy n="80" d="100"/>
        </p:scale>
        <p:origin x="-2514" y="-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254" y="93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9915AB-A0A1-4008-98FA-E7D8F3B76E7A}" type="datetimeFigureOut">
              <a:rPr lang="pt-BR" smtClean="0"/>
              <a:pPr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3753293-8148-45C3-AE03-2A1A6F5DC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082AD4CC-FCD7-41A7-9E18-064A1A3412F2}" type="datetimeFigureOut">
              <a:rPr lang="en-US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4B904CB-436D-4BBC-B506-29913C961DB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24FF62-CF7B-43B8-BBD0-B1258A67A40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 que a gente utilizou</a:t>
            </a:r>
            <a:r>
              <a:rPr lang="pt-BR" baseline="0" dirty="0" smtClean="0"/>
              <a:t> para resolver nosso problema</a:t>
            </a:r>
          </a:p>
          <a:p>
            <a:r>
              <a:rPr lang="pt-BR" baseline="0" dirty="0" smtClean="0"/>
              <a:t>O refinamento dos resultados encontrados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04CB-436D-4BBC-B506-29913C961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 rot="5400000">
            <a:off x="2828925" y="-1171575"/>
            <a:ext cx="348615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61849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271974" y="649348"/>
            <a:ext cx="7772400" cy="13025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6666"/>
                </a:solidFill>
                <a:effectLst/>
              </a:defRPr>
            </a:lvl1pPr>
          </a:lstStyle>
          <a:p>
            <a:pPr lvl="0"/>
            <a:r>
              <a:rPr lang="pt-BR" noProof="0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2463404"/>
            <a:ext cx="7815360" cy="15311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Click to edit Master subtitle style</a:t>
            </a:r>
          </a:p>
        </p:txBody>
      </p:sp>
      <p:pic>
        <p:nvPicPr>
          <p:cNvPr id="10" name="Imagem 9" descr="Logotipo-Instituto-Federal-de-Educação-Ciência-e-Tecnologia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445945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 userDrawn="1"/>
        </p:nvSpPr>
        <p:spPr>
          <a:xfrm>
            <a:off x="0" y="0"/>
            <a:ext cx="9144000" cy="5143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141685"/>
            <a:ext cx="728345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6666"/>
                </a:solidFill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Retângulo 7"/>
          <p:cNvSpPr/>
          <p:nvPr userDrawn="1"/>
        </p:nvSpPr>
        <p:spPr>
          <a:xfrm>
            <a:off x="253218" y="2637693"/>
            <a:ext cx="8890782" cy="2505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57238" y="1275160"/>
            <a:ext cx="7918450" cy="3468290"/>
          </a:xfrm>
          <a:prstGeom prst="rect">
            <a:avLst/>
          </a:prstGeo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1pPr>
            <a:lvl2pPr marL="742950" marR="0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2pPr>
            <a:lvl3pPr marL="11430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3pPr>
            <a:lvl4pPr marL="16002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4pPr>
            <a:lvl5pPr marL="20574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0" y="5033962"/>
            <a:ext cx="9144000" cy="1095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586864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253218" y="1624819"/>
            <a:ext cx="8890782" cy="3518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58862"/>
            <a:ext cx="9144000" cy="1846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 userDrawn="1"/>
        </p:nvSpPr>
        <p:spPr>
          <a:xfrm>
            <a:off x="261938" y="1376272"/>
            <a:ext cx="8704262" cy="34682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885382" y="141685"/>
            <a:ext cx="689971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Click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edit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Master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title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style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Imagem 14" descr="Logotipo-Instituto-Federal-de-Educação-Ciência-e-Tecnologia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ref/playit.asp?filename=playcss_border-style&amp;preval=dash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rpgconecta.com/site/images/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770" y="1464613"/>
            <a:ext cx="4249975" cy="3678887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910592"/>
            <a:ext cx="9144000" cy="873680"/>
          </a:xfrm>
        </p:spPr>
        <p:txBody>
          <a:bodyPr/>
          <a:lstStyle/>
          <a:p>
            <a:pPr algn="ctr" eaLnBrk="1" hangingPunct="1"/>
            <a:r>
              <a:rPr lang="pt-BR" sz="3800" dirty="0" smtClean="0">
                <a:ea typeface="ＭＳ Ｐゴシック" pitchFamily="34" charset="-128"/>
              </a:rPr>
              <a:t>Introdução a Programação Web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2397527" y="3940736"/>
            <a:ext cx="5601800" cy="486256"/>
          </a:xfrm>
        </p:spPr>
        <p:txBody>
          <a:bodyPr/>
          <a:lstStyle/>
          <a:p>
            <a:pPr algn="r" eaLnBrk="1" hangingPunct="1"/>
            <a:r>
              <a:rPr lang="pt-BR" sz="2000" dirty="0" smtClean="0">
                <a:ea typeface="ＭＳ Ｐゴシック" pitchFamily="34" charset="-128"/>
              </a:rPr>
              <a:t>Prof. Jefferson S. Silva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1001" y="1570912"/>
            <a:ext cx="8387746" cy="158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849043" y="9852"/>
            <a:ext cx="6622276" cy="655320"/>
          </a:xfrm>
          <a:prstGeom prst="rect">
            <a:avLst/>
          </a:prstGeom>
        </p:spPr>
        <p:txBody>
          <a:bodyPr/>
          <a:lstStyle/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INSTITUTO FEDERAL DE EDUCAÇÃO, CIÊNCIA E TECNOLOGIA DO PIAUÍ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CAMPUS TERESINA ZONA SUL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LICENCIATURA PLENA EM INFORMÁTICA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div para o conteúdo do site com o seletor id=“</a:t>
            </a:r>
            <a:r>
              <a:rPr lang="pt-BR" dirty="0" err="1" smtClean="0"/>
              <a:t>conteudo</a:t>
            </a:r>
            <a:r>
              <a:rPr lang="pt-BR" dirty="0" smtClean="0"/>
              <a:t>”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3829050"/>
            <a:ext cx="3705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3" y="2260600"/>
            <a:ext cx="3733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0771" y="3213100"/>
            <a:ext cx="3039666" cy="26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998935"/>
            <a:ext cx="7918450" cy="3468290"/>
          </a:xfrm>
        </p:spPr>
        <p:txBody>
          <a:bodyPr/>
          <a:lstStyle/>
          <a:p>
            <a:r>
              <a:rPr lang="pt-BR" dirty="0" smtClean="0"/>
              <a:t>Criar uma div para o rodapé do site com o seletor id=“</a:t>
            </a:r>
            <a:r>
              <a:rPr lang="pt-BR" dirty="0" err="1" smtClean="0"/>
              <a:t>rodape</a:t>
            </a:r>
            <a:r>
              <a:rPr lang="pt-BR" dirty="0" smtClean="0"/>
              <a:t>”</a:t>
            </a:r>
          </a:p>
          <a:p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1917279"/>
            <a:ext cx="5602251" cy="80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8" y="2950423"/>
            <a:ext cx="45910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1130" y="2950423"/>
            <a:ext cx="365045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998935"/>
            <a:ext cx="70675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span</a:t>
            </a:r>
            <a:r>
              <a:rPr lang="pt-BR" dirty="0" smtClean="0"/>
              <a:t>&gt; é um </a:t>
            </a:r>
            <a:r>
              <a:rPr lang="pt-BR" dirty="0" err="1" smtClean="0"/>
              <a:t>conteiner</a:t>
            </a:r>
            <a:r>
              <a:rPr lang="pt-BR" dirty="0" smtClean="0"/>
              <a:t> </a:t>
            </a:r>
            <a:r>
              <a:rPr lang="pt-BR" dirty="0" err="1" smtClean="0"/>
              <a:t>inline</a:t>
            </a:r>
            <a:r>
              <a:rPr lang="pt-BR" dirty="0" smtClean="0"/>
              <a:t> para conteúdo fraseado.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span</a:t>
            </a:r>
            <a:r>
              <a:rPr lang="pt-BR" dirty="0" smtClean="0"/>
              <a:t>&gt; é muito parecido com o elemento &lt;div&gt; , </a:t>
            </a:r>
            <a:r>
              <a:rPr lang="pt-BR" dirty="0" err="1" smtClean="0"/>
              <a:t>entretando</a:t>
            </a:r>
            <a:r>
              <a:rPr lang="pt-BR" dirty="0" smtClean="0"/>
              <a:t>  &lt;div&gt; é um elemento de bloco enquanto &lt;</a:t>
            </a:r>
            <a:r>
              <a:rPr lang="pt-BR" dirty="0" err="1" smtClean="0"/>
              <a:t>span</a:t>
            </a:r>
            <a:r>
              <a:rPr lang="pt-BR" dirty="0" smtClean="0"/>
              <a:t>&gt; é um elemento em linha.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Alterar a div rodapé colocando uma </a:t>
            </a:r>
            <a:r>
              <a:rPr lang="pt-BR" dirty="0" err="1" smtClean="0"/>
              <a:t>span</a:t>
            </a:r>
            <a:r>
              <a:rPr lang="pt-BR" dirty="0" smtClean="0"/>
              <a:t> no copyright</a:t>
            </a:r>
          </a:p>
          <a:p>
            <a:r>
              <a:rPr lang="pt-BR" dirty="0" smtClean="0"/>
              <a:t>Criar a classe </a:t>
            </a:r>
            <a:r>
              <a:rPr lang="pt-BR" dirty="0" err="1" smtClean="0"/>
              <a:t>copy</a:t>
            </a:r>
            <a:r>
              <a:rPr lang="pt-BR" dirty="0" smtClean="0"/>
              <a:t> no CSS</a:t>
            </a:r>
            <a:endParaRPr lang="pt-B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2273300"/>
            <a:ext cx="870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25" y="3657600"/>
            <a:ext cx="2876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alterar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span</a:t>
            </a:r>
            <a:r>
              <a:rPr lang="pt-BR" dirty="0" smtClean="0"/>
              <a:t> por uma div</a:t>
            </a:r>
          </a:p>
          <a:p>
            <a:pPr lvl="1"/>
            <a:r>
              <a:rPr lang="pt-BR" dirty="0" smtClean="0"/>
              <a:t>Qual o resultado?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762250"/>
            <a:ext cx="8715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seletor para as </a:t>
            </a:r>
            <a:r>
              <a:rPr lang="pt-BR" dirty="0" err="1" smtClean="0"/>
              <a:t>tags</a:t>
            </a:r>
            <a:r>
              <a:rPr lang="pt-BR" dirty="0" smtClean="0"/>
              <a:t> div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Mais bordas</a:t>
            </a:r>
            <a:endParaRPr lang="pt-BR" dirty="0" smtClean="0"/>
          </a:p>
          <a:p>
            <a:pPr lvl="1"/>
            <a:r>
              <a:rPr lang="pt-BR" dirty="0" smtClean="0"/>
              <a:t>https://www.w3schools.com/cssref/playit.asp?filename=playcss_border-style&amp;preval=dashed</a:t>
            </a:r>
          </a:p>
          <a:p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1928813"/>
            <a:ext cx="3879932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0" y="1928813"/>
            <a:ext cx="4192588" cy="155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isso:</a:t>
            </a:r>
            <a:endParaRPr lang="pt-B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2146300"/>
            <a:ext cx="3610249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352675"/>
            <a:ext cx="3952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 - (Links úteis)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de bordas:</a:t>
            </a:r>
          </a:p>
          <a:p>
            <a:pPr lvl="1"/>
            <a:r>
              <a:rPr lang="es-ES" dirty="0" smtClean="0"/>
              <a:t>http://www.w3schools.com/css/css_border.asp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 Tabelas com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Formate a seguinte tabela com CSS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1017" y="2571750"/>
            <a:ext cx="1781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003" y="1764506"/>
            <a:ext cx="1726371" cy="29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708" y="879304"/>
            <a:ext cx="7918450" cy="41117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Objetivo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err="1" smtClean="0"/>
              <a:t>Tags</a:t>
            </a:r>
            <a:r>
              <a:rPr lang="pt-BR" dirty="0" smtClean="0"/>
              <a:t> Div  &amp; </a:t>
            </a:r>
            <a:r>
              <a:rPr lang="pt-BR" dirty="0" err="1" smtClean="0"/>
              <a:t>Span</a:t>
            </a: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Bordas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seletor para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 com as seguintes propriedades: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218373"/>
            <a:ext cx="5543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233" y="3870916"/>
            <a:ext cx="21050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5045" y="3743325"/>
            <a:ext cx="1781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Conector de seta reta 8"/>
          <p:cNvCxnSpPr>
            <a:stCxn id="7" idx="3"/>
          </p:cNvCxnSpPr>
          <p:nvPr/>
        </p:nvCxnSpPr>
        <p:spPr>
          <a:xfrm>
            <a:off x="2986220" y="4195763"/>
            <a:ext cx="192602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seletor para as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td</a:t>
            </a:r>
            <a:r>
              <a:rPr lang="pt-BR" dirty="0" smtClean="0"/>
              <a:t> e </a:t>
            </a:r>
            <a:r>
              <a:rPr lang="pt-BR" dirty="0" err="1" smtClean="0"/>
              <a:t>th</a:t>
            </a:r>
            <a:r>
              <a:rPr lang="pt-BR" dirty="0" smtClean="0"/>
              <a:t> com a seguinte propriedade: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6508" y="2286000"/>
            <a:ext cx="2867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4680" y="3198495"/>
            <a:ext cx="19812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essa propriedade ao seletor </a:t>
            </a:r>
            <a:r>
              <a:rPr lang="pt-BR" dirty="0" err="1" smtClean="0"/>
              <a:t>table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2020253"/>
            <a:ext cx="2905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437" y="2981324"/>
            <a:ext cx="2161976" cy="97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940" y="1049535"/>
            <a:ext cx="8393748" cy="3468290"/>
          </a:xfrm>
        </p:spPr>
        <p:txBody>
          <a:bodyPr/>
          <a:lstStyle/>
          <a:p>
            <a:r>
              <a:rPr lang="pt-BR" dirty="0" smtClean="0"/>
              <a:t>Formatar o cabeçalho da tabela com a seguinte propriedade: (seletor </a:t>
            </a:r>
            <a:r>
              <a:rPr lang="pt-BR" dirty="0" err="1" smtClean="0"/>
              <a:t>th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l"/>
            <a:r>
              <a:rPr lang="pt-BR" dirty="0" smtClean="0"/>
              <a:t>Veja mais cores aqui: </a:t>
            </a:r>
          </a:p>
          <a:p>
            <a:pPr lvl="1" algn="l"/>
            <a:r>
              <a:rPr lang="pt-BR" sz="1300" dirty="0" smtClean="0"/>
              <a:t>https://www.w3schools.com/cssref/css_colors.asp </a:t>
            </a:r>
          </a:p>
          <a:p>
            <a:pPr lvl="1" algn="l"/>
            <a:r>
              <a:rPr lang="pt-BR" sz="1300" dirty="0" smtClean="0"/>
              <a:t>http://www.flextool.com.br/tabela_cores.html</a:t>
            </a:r>
            <a:endParaRPr lang="pt-BR" sz="13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653" y="1965125"/>
            <a:ext cx="3076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2793" y="2415205"/>
            <a:ext cx="2737875" cy="122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 efeito “zebra” nas linhas da tabela.</a:t>
            </a:r>
          </a:p>
          <a:p>
            <a:pPr lvl="1"/>
            <a:r>
              <a:rPr lang="pt-BR" dirty="0" smtClean="0"/>
              <a:t>Para isso crie as classes e aplique nas respectivas tr.</a:t>
            </a:r>
          </a:p>
          <a:p>
            <a:pPr lvl="1"/>
            <a:r>
              <a:rPr lang="pt-BR" dirty="0" err="1" smtClean="0"/>
              <a:t>linhaImpar</a:t>
            </a:r>
            <a:r>
              <a:rPr lang="pt-BR" dirty="0" smtClean="0"/>
              <a:t> – cor de fundo: #C1CDC1</a:t>
            </a:r>
          </a:p>
          <a:p>
            <a:pPr lvl="1"/>
            <a:r>
              <a:rPr lang="pt-BR" dirty="0" err="1" smtClean="0"/>
              <a:t>linhaPar</a:t>
            </a:r>
            <a:r>
              <a:rPr lang="pt-BR" dirty="0" smtClean="0"/>
              <a:t> – cor de fundo: #E0EEE0</a:t>
            </a:r>
          </a:p>
          <a:p>
            <a:pPr lvl="1"/>
            <a:r>
              <a:rPr lang="pt-BR" dirty="0" err="1" smtClean="0"/>
              <a:t>linhaTotal</a:t>
            </a:r>
            <a:r>
              <a:rPr lang="pt-BR" dirty="0" smtClean="0"/>
              <a:t> – cor de fundo: #EEE0E5</a:t>
            </a:r>
          </a:p>
          <a:p>
            <a:pPr lvl="1">
              <a:buNone/>
            </a:pP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555" y="3491865"/>
            <a:ext cx="2884751" cy="125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799456" y="3764280"/>
            <a:ext cx="774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Ímpar</a:t>
            </a:r>
          </a:p>
          <a:p>
            <a:r>
              <a:rPr lang="pt-BR" dirty="0" smtClean="0">
                <a:solidFill>
                  <a:srgbClr val="000000"/>
                </a:solidFill>
              </a:rPr>
              <a:t>Par</a:t>
            </a:r>
          </a:p>
          <a:p>
            <a:r>
              <a:rPr lang="pt-BR" dirty="0" smtClean="0">
                <a:solidFill>
                  <a:srgbClr val="000000"/>
                </a:solidFill>
              </a:rPr>
              <a:t>Total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a linha mudar de cor ou passar o mouse.</a:t>
            </a:r>
          </a:p>
          <a:p>
            <a:pPr lvl="1"/>
            <a:r>
              <a:rPr lang="pt-BR" dirty="0" smtClean="0"/>
              <a:t>Use a propriedade </a:t>
            </a:r>
            <a:r>
              <a:rPr lang="pt-BR" dirty="0" err="1" smtClean="0"/>
              <a:t>hover</a:t>
            </a:r>
            <a:r>
              <a:rPr lang="pt-BR" dirty="0" smtClean="0"/>
              <a:t> do CSS</a:t>
            </a:r>
          </a:p>
          <a:p>
            <a:pPr lvl="2"/>
            <a:r>
              <a:rPr lang="pt-BR" dirty="0" smtClean="0"/>
              <a:t>Ao usar o seletor :</a:t>
            </a:r>
            <a:r>
              <a:rPr lang="pt-BR" dirty="0" err="1" smtClean="0"/>
              <a:t>hover</a:t>
            </a:r>
            <a:r>
              <a:rPr lang="pt-BR" dirty="0" smtClean="0"/>
              <a:t>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&gt;, a estilização feita nesse elemento terá efeito quando passarmos o mouse em cima dele.</a:t>
            </a:r>
          </a:p>
          <a:p>
            <a:pPr lvl="1" algn="l"/>
            <a:r>
              <a:rPr lang="pt-BR" dirty="0" smtClean="0"/>
              <a:t>Link: https://www.w3schools.com/cssref/sel_hover.asp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DIV &amp;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783771"/>
            <a:ext cx="7918450" cy="3468290"/>
          </a:xfrm>
        </p:spPr>
        <p:txBody>
          <a:bodyPr/>
          <a:lstStyle/>
          <a:p>
            <a:r>
              <a:rPr lang="pt-BR" dirty="0" smtClean="0"/>
              <a:t>Baixe a página do link abaixo e modifique o </a:t>
            </a:r>
            <a:r>
              <a:rPr lang="pt-BR" dirty="0" err="1" smtClean="0"/>
              <a:t>css</a:t>
            </a:r>
            <a:r>
              <a:rPr lang="pt-BR" dirty="0" smtClean="0"/>
              <a:t> colocando os estilos </a:t>
            </a:r>
            <a:r>
              <a:rPr lang="pt-BR" dirty="0" err="1" smtClean="0"/>
              <a:t>inline</a:t>
            </a:r>
            <a:r>
              <a:rPr lang="pt-BR" dirty="0" smtClean="0"/>
              <a:t> em um arquivo </a:t>
            </a:r>
            <a:r>
              <a:rPr lang="pt-BR" dirty="0" err="1" smtClean="0"/>
              <a:t>css</a:t>
            </a:r>
            <a:r>
              <a:rPr lang="pt-BR" dirty="0" smtClean="0"/>
              <a:t> separado (referenciado).</a:t>
            </a:r>
          </a:p>
          <a:p>
            <a:pPr lvl="1"/>
            <a:r>
              <a:rPr lang="pt-BR" dirty="0" smtClean="0"/>
              <a:t>https://www.dropbox.com/s/fht5nfrffzrpttb/exercicioCSSDIV.html?dl=0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DIV &amp; CSS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314" y="2115084"/>
            <a:ext cx="5257654" cy="27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193" y="843148"/>
            <a:ext cx="5753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Usada para criar divisões lógicas e estruturais em páginas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nome </a:t>
            </a:r>
            <a:r>
              <a:rPr lang="pt-BR" b="1" i="1" dirty="0" smtClean="0"/>
              <a:t>div</a:t>
            </a:r>
            <a:r>
              <a:rPr lang="pt-BR" dirty="0" smtClean="0"/>
              <a:t> vem de divisão, e esta </a:t>
            </a:r>
            <a:r>
              <a:rPr lang="pt-BR" dirty="0" err="1" smtClean="0"/>
              <a:t>tag</a:t>
            </a:r>
            <a:r>
              <a:rPr lang="pt-BR" dirty="0" smtClean="0"/>
              <a:t> permite dividir qualquer trecho do código. </a:t>
            </a:r>
          </a:p>
          <a:p>
            <a:r>
              <a:rPr lang="pt-BR" dirty="0" smtClean="0"/>
              <a:t>É possível criar um bloco(div) e dentro deste bloco ter uma imagem, links, textos assim como outras </a:t>
            </a:r>
            <a:r>
              <a:rPr lang="pt-BR" dirty="0" err="1" smtClean="0"/>
              <a:t>divs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bem comum dizer que a </a:t>
            </a:r>
            <a:r>
              <a:rPr lang="pt-BR" dirty="0" err="1" smtClean="0"/>
              <a:t>tag</a:t>
            </a:r>
            <a:r>
              <a:rPr lang="pt-BR" dirty="0" smtClean="0"/>
              <a:t> &lt;div&gt; é um container para armazenar diversos elementos.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Você cria uma div para o cabeçalho, outra para o conteúdo, outra div para os menus e uma última para o rodapé, então usa o CSS para estilizar cada uma dessas </a:t>
            </a:r>
            <a:r>
              <a:rPr lang="pt-BR" dirty="0" err="1" smtClean="0"/>
              <a:t>divs</a:t>
            </a:r>
            <a:r>
              <a:rPr lang="pt-BR" dirty="0" smtClean="0"/>
              <a:t> separadamente.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868680"/>
            <a:ext cx="7918450" cy="3468290"/>
          </a:xfrm>
        </p:spPr>
        <p:txBody>
          <a:bodyPr/>
          <a:lstStyle/>
          <a:p>
            <a:r>
              <a:rPr lang="pt-BR" dirty="0" smtClean="0"/>
              <a:t>Layout com div (</a:t>
            </a:r>
            <a:r>
              <a:rPr lang="pt-BR" dirty="0" err="1" smtClean="0"/>
              <a:t>tableless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548" y="1529714"/>
            <a:ext cx="5747552" cy="295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Inspecionar o site </a:t>
            </a:r>
            <a:r>
              <a:rPr lang="pt-BR" dirty="0" err="1" smtClean="0"/>
              <a:t>techtudo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800" y="1809911"/>
            <a:ext cx="4435835" cy="29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 arquivo exemplodiv.html com a estrutura básica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140" y="2306632"/>
            <a:ext cx="5152708" cy="253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div para o menu do site com o seletor id=“menu”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180" y="2409825"/>
            <a:ext cx="396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79" y="2857500"/>
            <a:ext cx="3820881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&lt;div&gt;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o CSS incorporado e formate o seletor id=“menu”.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4" y="2363788"/>
            <a:ext cx="4689475" cy="20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779" y="1785145"/>
            <a:ext cx="3820881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19251</TotalTime>
  <Words>518</Words>
  <Application>Microsoft Office PowerPoint</Application>
  <PresentationFormat>Apresentação na tela (16:9)</PresentationFormat>
  <Paragraphs>93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CIn</vt:lpstr>
      <vt:lpstr>Prof. Jefferson S. Silva</vt:lpstr>
      <vt:lpstr>Introdução a CSS</vt:lpstr>
      <vt:lpstr>Tag &lt;div&gt;</vt:lpstr>
      <vt:lpstr>Tag &lt;div&gt;</vt:lpstr>
      <vt:lpstr>Tag &lt;div&gt;</vt:lpstr>
      <vt:lpstr>Tag &lt;div&gt;</vt:lpstr>
      <vt:lpstr>Tag &lt;div&gt;</vt:lpstr>
      <vt:lpstr>Tag &lt;div&gt;</vt:lpstr>
      <vt:lpstr>Tag &lt;div&gt;</vt:lpstr>
      <vt:lpstr>Tag &lt;div&gt;</vt:lpstr>
      <vt:lpstr>Tag &lt;div&gt;</vt:lpstr>
      <vt:lpstr>Tag &lt;div&gt;</vt:lpstr>
      <vt:lpstr>Tag &lt;span&gt;</vt:lpstr>
      <vt:lpstr>Tag &lt;span&gt;</vt:lpstr>
      <vt:lpstr>Tag &lt;span&gt;</vt:lpstr>
      <vt:lpstr>Bordas</vt:lpstr>
      <vt:lpstr>Bordas</vt:lpstr>
      <vt:lpstr>Bordas - (Links úteis) </vt:lpstr>
      <vt:lpstr>Exercício Tabelas com CSS</vt:lpstr>
      <vt:lpstr>Exercício</vt:lpstr>
      <vt:lpstr>Exercício</vt:lpstr>
      <vt:lpstr>Exercício</vt:lpstr>
      <vt:lpstr>Exercício</vt:lpstr>
      <vt:lpstr>Exercício</vt:lpstr>
      <vt:lpstr>Desafio</vt:lpstr>
      <vt:lpstr>Exercício DIV &amp; CSS</vt:lpstr>
      <vt:lpstr>Exercício DIV &amp; CSS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Obstruções Minimais de Grafos-(2,1)</dc:title>
  <dc:subject>Algoritmos e Otimização</dc:subject>
  <dc:creator>Jefferson de Sousa Silva</dc:creator>
  <cp:keywords>Grafos-(k,l),Grafos-(2,1),Obstruções</cp:keywords>
  <dc:description>Este trabalho consiste no estudo de um problema de partição de grafos, a saber, um estudo dos grafos-(2,1), i.e., grafos cujo conjunto de vértices pode ser particionado em dois conjuntos independentes e uma clique. Mais precisamente, este trabalho apresenta uma família de subgrafos que, quando presentes em G, impedem que G seja um grafo-(2,1).</dc:description>
  <cp:lastModifiedBy>gehsso</cp:lastModifiedBy>
  <cp:revision>1423</cp:revision>
  <dcterms:created xsi:type="dcterms:W3CDTF">2012-10-11T12:24:34Z</dcterms:created>
  <dcterms:modified xsi:type="dcterms:W3CDTF">2018-11-28T13:41:55Z</dcterms:modified>
</cp:coreProperties>
</file>