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63" r:id="rId3"/>
    <p:sldId id="275" r:id="rId4"/>
    <p:sldId id="272" r:id="rId5"/>
    <p:sldId id="266" r:id="rId6"/>
    <p:sldId id="269" r:id="rId7"/>
    <p:sldId id="267" r:id="rId8"/>
    <p:sldId id="271" r:id="rId9"/>
    <p:sldId id="268" r:id="rId10"/>
    <p:sldId id="270" r:id="rId11"/>
    <p:sldId id="278" r:id="rId12"/>
    <p:sldId id="277" r:id="rId13"/>
  </p:sldIdLst>
  <p:sldSz cx="12192000" cy="6858000"/>
  <p:notesSz cx="6858000" cy="9144000"/>
  <p:embeddedFontLst>
    <p:embeddedFont>
      <p:font typeface="BancoDoBrasil Textos" panose="00000500000000000000" pitchFamily="2" charset="0"/>
      <p:regular r:id="rId14"/>
      <p:bold r:id="rId15"/>
      <p:italic r:id="rId16"/>
      <p:boldItalic r:id="rId17"/>
    </p:embeddedFont>
    <p:embeddedFont>
      <p:font typeface="BancoDoBrasil Titulos Medium" panose="00000600000000000000" pitchFamily="2" charset="0"/>
      <p:regular r:id="rId18"/>
      <p:italic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D3142-C415-FE2F-7142-CFEB9E60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F562C4-B181-556F-1C7D-F5593697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5766D-DCF9-7ED5-DFCD-D75253BB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C33F6-3C37-AFEF-C5D7-987DF074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BE8EB-615A-1BDC-D00B-8DBA946F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2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FD67F-29DE-7DD5-7354-693D5930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9C1835-56AE-8437-695D-53BF836F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16466E-124C-6923-80D3-CAD74BBF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7CC55-CE86-7557-8325-A6488C7A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50238-351B-2A46-5A80-966546A0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2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1437AC-6DFD-1CD7-1E33-99CB3114C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6C88B1-43D2-E0C9-1CD7-EE778D02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DB187-7C04-9DFF-24B7-9E10CE33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F0A5F-9679-0730-08F2-7D889D8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1D1DF-5CED-07DA-6124-BD74348C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D301B-DA23-C260-FCD7-69B7396D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AE62C-57DE-B731-3A3A-77AEAD57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C222E-41C0-5D56-992E-F37C6637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A4D5D-D991-E1A5-79F2-49A4EAC2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247CC-8BA3-D507-ED8D-38C44804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54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BEFB-DD2A-CD52-C34D-09BCFFCA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296FF-828B-C353-F14D-EA11E521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45E41-866B-5BFD-0A17-C7F005DD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F38FF-3969-113C-F2EE-78829AD6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B459F-1F97-FDC1-EC5D-C14B04B3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84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85967-48D9-A6C6-9185-580190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3821-B99A-B043-5AA9-B22CA525C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C10D6F-9E7E-621E-A6F6-561E9833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4A88E-3FA5-BB76-09D0-6CA6D5A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B1D3E2-E324-EDBC-C468-1B8B1334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BAE90-77A2-F784-CD3F-7A60F01A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2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AE8AA-BD9B-B500-051D-8FF26A58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19BC8-C87F-B325-B850-098F39DD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3FDE26-B568-1B1C-1464-4FE4D41F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BFB260-3E66-1658-B08F-7D6FD357C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8A9343-5D2B-EE50-9348-C15D67409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AAB0FF-0A50-78BA-CAA0-2FD7608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CFECC0-D1B3-AF4D-819D-1FD5BD71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1E775B-ADC0-5B09-507E-6B74D951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5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A3569-796D-4761-7EAA-D3B47154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B4DAEC-969A-D5C7-4E93-2C7A7665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72A51C-2A5D-58BA-3CDD-2C94AD6C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882A2C-59E0-9266-556D-37C8873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7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665DD4-CC42-6DE8-198D-4E8D0DE9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64E4F4-5851-EF0B-D348-FAA78425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EE6346-C4ED-A694-2D79-C839E7AB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EFFA-B49B-602E-DB00-FDD47F86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ADD7F-D7C2-33FC-EE08-9148BFBF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C59409-CA8F-021E-D305-E2C58F6B5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6B8F7-DFE6-1ECD-9A74-7DEAB4B8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09AB4-DC95-E94E-7887-C0E7E8E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BF1D5C-73BB-3A74-3414-8D7D579A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6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832AF-9713-8D30-597A-19B1E294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12CB95-517E-B27B-852C-7C583C41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424F9-EA8C-48DA-5AFD-90E6620E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4C333-BC35-BA00-A5FB-86EA5068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43D8DF-FCE3-890A-B9E0-FFD92651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F1676F-7980-5449-03E8-3ADD72DE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B124CA-DEE5-FEA8-0066-9D4B441D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452C8-814E-C37B-589D-B50DE3E4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8B2B7-1504-A819-1CE1-B91AA1156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12F7B-171A-43FA-B5F6-893DB233D04A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D19E7-5D06-72B8-4C99-D6327DDF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AB2E4-A5E0-4104-E0C1-A63385A3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720CC-456C-4F16-8968-A41D8442575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FCCB9F-CDB0-E4CD-E7C0-B31BFAC2D91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91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4399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5516A2D-227F-977F-760C-4C62FD61FDDE}"/>
              </a:ext>
            </a:extLst>
          </p:cNvPr>
          <p:cNvSpPr txBox="1"/>
          <p:nvPr/>
        </p:nvSpPr>
        <p:spPr>
          <a:xfrm>
            <a:off x="1481216" y="1235865"/>
            <a:ext cx="766278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400" b="1" i="0" dirty="0">
                <a:effectLst/>
                <a:latin typeface="BancoDoBrasil Titulos Medium" panose="00000600000000000000" pitchFamily="2" charset="0"/>
              </a:rPr>
              <a:t>POSTECH - Tech </a:t>
            </a:r>
            <a:r>
              <a:rPr lang="pt-BR" sz="3400" b="1" i="0" dirty="0" err="1">
                <a:effectLst/>
                <a:latin typeface="BancoDoBrasil Titulos Medium" panose="00000600000000000000" pitchFamily="2" charset="0"/>
              </a:rPr>
              <a:t>Challenge</a:t>
            </a:r>
            <a:r>
              <a:rPr lang="pt-BR" sz="3400" b="1" i="0" dirty="0">
                <a:effectLst/>
                <a:latin typeface="BancoDoBrasil Titulos Medium" panose="00000600000000000000" pitchFamily="2" charset="0"/>
              </a:rPr>
              <a:t> – Fase 2</a:t>
            </a:r>
            <a:endParaRPr lang="pt-BR" sz="3400" dirty="0">
              <a:latin typeface="BancoDoBrasil Titulos Medium" panose="00000600000000000000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4F5ADA-734A-84D7-7667-3F9D262527C5}"/>
              </a:ext>
            </a:extLst>
          </p:cNvPr>
          <p:cNvSpPr txBox="1"/>
          <p:nvPr/>
        </p:nvSpPr>
        <p:spPr>
          <a:xfrm>
            <a:off x="4139724" y="3422560"/>
            <a:ext cx="3912552" cy="136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Aft>
                <a:spcPts val="750"/>
              </a:spcAft>
            </a:pPr>
            <a:r>
              <a:rPr lang="pt-BR" sz="2000" b="1" i="0" dirty="0">
                <a:effectLst/>
                <a:latin typeface="BancoDoBrasil Titulos Medium" panose="00000600000000000000" pitchFamily="2" charset="0"/>
              </a:rPr>
              <a:t>Grupo 8</a:t>
            </a:r>
            <a:endParaRPr lang="pt-BR" sz="800" b="1" dirty="0">
              <a:latin typeface="BancoDoBrasil Titulos Medium" panose="00000600000000000000" pitchFamily="2" charset="0"/>
            </a:endParaRPr>
          </a:p>
          <a:p>
            <a:pPr algn="ctr" fontAlgn="base">
              <a:lnSpc>
                <a:spcPct val="120000"/>
              </a:lnSpc>
              <a:spcAft>
                <a:spcPts val="750"/>
              </a:spcAft>
            </a:pPr>
            <a:r>
              <a:rPr lang="pt-BR" sz="2000" b="0" i="0" dirty="0">
                <a:effectLst/>
                <a:latin typeface="BancoDoBrasil Titulos Medium" panose="00000600000000000000" pitchFamily="2" charset="0"/>
              </a:rPr>
              <a:t>Jarbas </a:t>
            </a:r>
            <a:r>
              <a:rPr lang="pt-BR" sz="2000" b="0" i="0" dirty="0" err="1">
                <a:effectLst/>
                <a:latin typeface="BancoDoBrasil Titulos Medium" panose="00000600000000000000" pitchFamily="2" charset="0"/>
              </a:rPr>
              <a:t>Ten</a:t>
            </a:r>
            <a:r>
              <a:rPr lang="pt-BR" sz="2000" b="0" i="0" dirty="0">
                <a:effectLst/>
                <a:latin typeface="BancoDoBrasil Titulos Medium" panose="00000600000000000000" pitchFamily="2" charset="0"/>
              </a:rPr>
              <a:t> Caten</a:t>
            </a:r>
          </a:p>
          <a:p>
            <a:pPr algn="ctr" fontAlgn="base">
              <a:lnSpc>
                <a:spcPct val="120000"/>
              </a:lnSpc>
              <a:spcAft>
                <a:spcPts val="750"/>
              </a:spcAft>
            </a:pPr>
            <a:r>
              <a:rPr lang="pt-BR" sz="2000" b="0" i="0" dirty="0">
                <a:effectLst/>
                <a:latin typeface="BancoDoBrasil Titulos Medium" panose="00000600000000000000" pitchFamily="2" charset="0"/>
              </a:rPr>
              <a:t>Paulo Sérgio Xavier Santos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D31D34-6D36-45B8-D58C-F5FC3FC0D0B5}"/>
              </a:ext>
            </a:extLst>
          </p:cNvPr>
          <p:cNvSpPr txBox="1"/>
          <p:nvPr/>
        </p:nvSpPr>
        <p:spPr>
          <a:xfrm>
            <a:off x="1481217" y="2096937"/>
            <a:ext cx="6474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>
                <a:effectLst/>
                <a:latin typeface="Roboto" panose="02000000000000000000" pitchFamily="2" charset="0"/>
              </a:defRPr>
            </a:lvl1pPr>
          </a:lstStyle>
          <a:p>
            <a:r>
              <a:rPr lang="en-US" sz="2400" dirty="0">
                <a:latin typeface="BancoDoBrasil Titulos Medium" panose="00000600000000000000" pitchFamily="2" charset="0"/>
              </a:rPr>
              <a:t>Machine Learning and Time Series</a:t>
            </a:r>
            <a:endParaRPr lang="pt-BR" sz="2400" dirty="0">
              <a:latin typeface="BancoDoBrasil Titulos Medium" panose="00000600000000000000" pitchFamily="2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D84FBED-B60D-E800-864F-50C9A36C089F}"/>
              </a:ext>
            </a:extLst>
          </p:cNvPr>
          <p:cNvGrpSpPr/>
          <p:nvPr/>
        </p:nvGrpSpPr>
        <p:grpSpPr>
          <a:xfrm>
            <a:off x="4862763" y="5549943"/>
            <a:ext cx="2466473" cy="615234"/>
            <a:chOff x="4379495" y="5498383"/>
            <a:chExt cx="3392905" cy="84632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8C8A35F-8F0A-4D8A-6084-A56B8867F7F0}"/>
                </a:ext>
              </a:extLst>
            </p:cNvPr>
            <p:cNvSpPr/>
            <p:nvPr/>
          </p:nvSpPr>
          <p:spPr>
            <a:xfrm>
              <a:off x="4379495" y="5498383"/>
              <a:ext cx="3392905" cy="8463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62DD6C4-8B27-052C-F36D-5D06E4B9BCAA}"/>
                </a:ext>
              </a:extLst>
            </p:cNvPr>
            <p:cNvGrpSpPr/>
            <p:nvPr/>
          </p:nvGrpSpPr>
          <p:grpSpPr>
            <a:xfrm>
              <a:off x="4503976" y="5690616"/>
              <a:ext cx="3020847" cy="461857"/>
              <a:chOff x="4474479" y="5652241"/>
              <a:chExt cx="3502304" cy="535467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F1EFFA39-45D7-498C-3778-D6005E091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000" b="32322"/>
              <a:stretch>
                <a:fillRect/>
              </a:stretch>
            </p:blipFill>
            <p:spPr bwMode="auto">
              <a:xfrm>
                <a:off x="4474479" y="5652241"/>
                <a:ext cx="1421189" cy="535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B4418F49-EA8A-6553-A758-869A985E93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2681" y="5799797"/>
                <a:ext cx="2134102" cy="263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9" name="Gráfico 18" descr="Um quadrado feito de pontos">
            <a:extLst>
              <a:ext uri="{FF2B5EF4-FFF2-40B4-BE49-F238E27FC236}">
                <a16:creationId xmlns:a16="http://schemas.microsoft.com/office/drawing/2014/main" id="{5B4B096E-2520-61A7-1C07-2498E4D8B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84274" y="2313513"/>
            <a:ext cx="1347857" cy="1347857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EB442C15-762A-E279-3D3C-81968FA5DFE4}"/>
              </a:ext>
            </a:extLst>
          </p:cNvPr>
          <p:cNvSpPr/>
          <p:nvPr/>
        </p:nvSpPr>
        <p:spPr>
          <a:xfrm>
            <a:off x="1588169" y="1957194"/>
            <a:ext cx="4860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Um círculo sólido, um anel e um círculo preenchido com linhas diagonais">
            <a:extLst>
              <a:ext uri="{FF2B5EF4-FFF2-40B4-BE49-F238E27FC236}">
                <a16:creationId xmlns:a16="http://schemas.microsoft.com/office/drawing/2014/main" id="{43FA1AC2-22FC-C0B5-5DDC-88B8CFB9C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909" y="4299399"/>
            <a:ext cx="2466473" cy="2466473"/>
          </a:xfrm>
          <a:prstGeom prst="rect">
            <a:avLst/>
          </a:prstGeom>
        </p:spPr>
      </p:pic>
      <p:pic>
        <p:nvPicPr>
          <p:cNvPr id="26" name="Gráfico 25" descr="Uma grade com pequenos círculos">
            <a:extLst>
              <a:ext uri="{FF2B5EF4-FFF2-40B4-BE49-F238E27FC236}">
                <a16:creationId xmlns:a16="http://schemas.microsoft.com/office/drawing/2014/main" id="{E4C87583-DA60-2489-A646-2264D0F29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1183" t="14159" r="28935" b="14261"/>
          <a:stretch>
            <a:fillRect/>
          </a:stretch>
        </p:blipFill>
        <p:spPr>
          <a:xfrm flipV="1">
            <a:off x="8294428" y="2304312"/>
            <a:ext cx="3897572" cy="4658841"/>
          </a:xfrm>
          <a:prstGeom prst="rect">
            <a:avLst/>
          </a:prstGeom>
        </p:spPr>
      </p:pic>
      <p:pic>
        <p:nvPicPr>
          <p:cNvPr id="28" name="Gráfico 27" descr="Círculos decorativos">
            <a:extLst>
              <a:ext uri="{FF2B5EF4-FFF2-40B4-BE49-F238E27FC236}">
                <a16:creationId xmlns:a16="http://schemas.microsoft.com/office/drawing/2014/main" id="{7B48C69A-99B5-0981-97A0-3771D0942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1306" t="42487" r="42478" b="21818"/>
          <a:stretch>
            <a:fillRect/>
          </a:stretch>
        </p:blipFill>
        <p:spPr>
          <a:xfrm>
            <a:off x="10698752" y="0"/>
            <a:ext cx="1493248" cy="1471809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5A56E845-2EC9-2C37-D33D-4D20B3631A00}"/>
              </a:ext>
            </a:extLst>
          </p:cNvPr>
          <p:cNvSpPr/>
          <p:nvPr/>
        </p:nvSpPr>
        <p:spPr>
          <a:xfrm>
            <a:off x="5598211" y="3818078"/>
            <a:ext cx="972000" cy="7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8181FB-93F6-2B84-7F65-B7C8664DC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0B6DD3BA-B764-EA52-B9A1-9DA1A7F2F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930B80F8-85AD-7508-8E46-37BA0A16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56EDE6-1D08-77D8-6503-21E42D1C448D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Discussão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FB834C-1A79-B314-78A3-125D9F1D8972}"/>
              </a:ext>
            </a:extLst>
          </p:cNvPr>
          <p:cNvSpPr/>
          <p:nvPr/>
        </p:nvSpPr>
        <p:spPr>
          <a:xfrm>
            <a:off x="1143000" y="1085461"/>
            <a:ext cx="1296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Setas de Divisão com preenchimento sólido">
            <a:extLst>
              <a:ext uri="{FF2B5EF4-FFF2-40B4-BE49-F238E27FC236}">
                <a16:creationId xmlns:a16="http://schemas.microsoft.com/office/drawing/2014/main" id="{8AE2564E-BC32-A879-3D74-419BA9AEF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233" y="1999482"/>
            <a:ext cx="457200" cy="4572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DB4AE3-9D8C-AC8F-A3FB-CF7C7A6CD679}"/>
              </a:ext>
            </a:extLst>
          </p:cNvPr>
          <p:cNvSpPr txBox="1"/>
          <p:nvPr/>
        </p:nvSpPr>
        <p:spPr>
          <a:xfrm>
            <a:off x="2169761" y="2018189"/>
            <a:ext cx="8213940" cy="389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20000"/>
              </a:lnSpc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dirty="0" err="1"/>
              <a:t>XGBoost</a:t>
            </a:r>
            <a:r>
              <a:rPr lang="pt-BR" dirty="0"/>
              <a:t> e Random Forest: resultados similares;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237990-1268-9E56-FF2B-5A6A93C3CBCC}"/>
              </a:ext>
            </a:extLst>
          </p:cNvPr>
          <p:cNvSpPr txBox="1"/>
          <p:nvPr/>
        </p:nvSpPr>
        <p:spPr>
          <a:xfrm>
            <a:off x="2169761" y="2725230"/>
            <a:ext cx="5398619" cy="3892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20000"/>
              </a:lnSpc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dirty="0"/>
              <a:t>Inclusão da variável Dólar;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C6E954-3066-055B-3D0D-06062AEDDB2A}"/>
              </a:ext>
            </a:extLst>
          </p:cNvPr>
          <p:cNvSpPr txBox="1"/>
          <p:nvPr/>
        </p:nvSpPr>
        <p:spPr>
          <a:xfrm>
            <a:off x="2169761" y="3357798"/>
            <a:ext cx="7575754" cy="7216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20000"/>
              </a:lnSpc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dirty="0"/>
              <a:t>Teste de impacto da informação externa com </a:t>
            </a:r>
            <a:r>
              <a:rPr lang="pt-BR" dirty="0" err="1"/>
              <a:t>XGBoost</a:t>
            </a:r>
            <a:r>
              <a:rPr lang="pt-BR" dirty="0"/>
              <a:t>: o resultado foi bastante inferior.</a:t>
            </a:r>
          </a:p>
        </p:txBody>
      </p:sp>
      <p:pic>
        <p:nvPicPr>
          <p:cNvPr id="23" name="Gráfico 22" descr="Setas de Divisão com preenchimento sólido">
            <a:extLst>
              <a:ext uri="{FF2B5EF4-FFF2-40B4-BE49-F238E27FC236}">
                <a16:creationId xmlns:a16="http://schemas.microsoft.com/office/drawing/2014/main" id="{84EA2B7F-E8E5-1EB9-4C16-5BC5AE2CB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233" y="2725230"/>
            <a:ext cx="457200" cy="457200"/>
          </a:xfrm>
          <a:prstGeom prst="rect">
            <a:avLst/>
          </a:prstGeom>
        </p:spPr>
      </p:pic>
      <p:pic>
        <p:nvPicPr>
          <p:cNvPr id="24" name="Gráfico 23" descr="Setas de Divisão com preenchimento sólido">
            <a:extLst>
              <a:ext uri="{FF2B5EF4-FFF2-40B4-BE49-F238E27FC236}">
                <a16:creationId xmlns:a16="http://schemas.microsoft.com/office/drawing/2014/main" id="{AAE1253C-24A7-DAA6-EE9F-9602521AB0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233" y="3360894"/>
            <a:ext cx="457200" cy="4572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DB9CDDA-96D7-99DF-7C0F-D9322C8D2659}"/>
              </a:ext>
            </a:extLst>
          </p:cNvPr>
          <p:cNvSpPr txBox="1"/>
          <p:nvPr/>
        </p:nvSpPr>
        <p:spPr>
          <a:xfrm>
            <a:off x="2635242" y="4439362"/>
            <a:ext cx="2369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BancoDoBrasil Textos" panose="00000500000000000000" pitchFamily="2" charset="0"/>
              </a:rPr>
              <a:t>Com Dólar</a:t>
            </a:r>
          </a:p>
          <a:p>
            <a:r>
              <a:rPr lang="pt-BR" dirty="0">
                <a:effectLst/>
                <a:latin typeface="BancoDoBrasil Textos" panose="00000500000000000000" pitchFamily="2" charset="0"/>
              </a:rPr>
              <a:t>Acurácia: 66.67%</a:t>
            </a:r>
            <a:br>
              <a:rPr lang="pt-BR" dirty="0">
                <a:effectLst/>
                <a:latin typeface="BancoDoBrasil Textos" panose="00000500000000000000" pitchFamily="2" charset="0"/>
              </a:rPr>
            </a:br>
            <a:r>
              <a:rPr lang="pt-BR" dirty="0">
                <a:effectLst/>
                <a:latin typeface="BancoDoBrasil Textos" panose="00000500000000000000" pitchFamily="2" charset="0"/>
              </a:rPr>
              <a:t>Precisão: 66.67%</a:t>
            </a:r>
            <a:br>
              <a:rPr lang="pt-BR" dirty="0">
                <a:effectLst/>
                <a:latin typeface="BancoDoBrasil Textos" panose="00000500000000000000" pitchFamily="2" charset="0"/>
              </a:rPr>
            </a:br>
            <a:r>
              <a:rPr lang="pt-BR" dirty="0">
                <a:effectLst/>
                <a:latin typeface="BancoDoBrasil Textos" panose="00000500000000000000" pitchFamily="2" charset="0"/>
              </a:rPr>
              <a:t>Recall: 57.14%</a:t>
            </a:r>
            <a:br>
              <a:rPr lang="pt-BR" dirty="0">
                <a:effectLst/>
                <a:latin typeface="BancoDoBrasil Textos" panose="00000500000000000000" pitchFamily="2" charset="0"/>
              </a:rPr>
            </a:br>
            <a:r>
              <a:rPr lang="pt-BR" dirty="0">
                <a:effectLst/>
                <a:latin typeface="BancoDoBrasil Textos" panose="00000500000000000000" pitchFamily="2" charset="0"/>
              </a:rPr>
              <a:t>F1-Score: 61.54%</a:t>
            </a:r>
            <a:endParaRPr lang="pt-BR" dirty="0">
              <a:latin typeface="BancoDoBrasil Textos" panose="00000500000000000000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8E43D7C-4D17-B203-EDA4-8ADA0123EC4F}"/>
              </a:ext>
            </a:extLst>
          </p:cNvPr>
          <p:cNvSpPr txBox="1"/>
          <p:nvPr/>
        </p:nvSpPr>
        <p:spPr>
          <a:xfrm>
            <a:off x="5905500" y="4439362"/>
            <a:ext cx="2369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BancoDoBrasil Textos" panose="00000500000000000000" pitchFamily="2" charset="0"/>
              </a:rPr>
              <a:t>Sem Dólar</a:t>
            </a:r>
          </a:p>
          <a:p>
            <a:r>
              <a:rPr lang="pt-BR" dirty="0">
                <a:effectLst/>
                <a:latin typeface="BancoDoBrasil Textos" panose="00000500000000000000" pitchFamily="2" charset="0"/>
              </a:rPr>
              <a:t>Acurácia: 56.67%</a:t>
            </a:r>
            <a:br>
              <a:rPr lang="pt-BR" dirty="0">
                <a:effectLst/>
                <a:latin typeface="BancoDoBrasil Textos" panose="00000500000000000000" pitchFamily="2" charset="0"/>
              </a:rPr>
            </a:br>
            <a:r>
              <a:rPr lang="pt-BR" dirty="0">
                <a:effectLst/>
                <a:latin typeface="BancoDoBrasil Textos" panose="00000500000000000000" pitchFamily="2" charset="0"/>
              </a:rPr>
              <a:t>Precisão: 54.55%</a:t>
            </a:r>
            <a:br>
              <a:rPr lang="pt-BR" dirty="0">
                <a:effectLst/>
                <a:latin typeface="BancoDoBrasil Textos" panose="00000500000000000000" pitchFamily="2" charset="0"/>
              </a:rPr>
            </a:br>
            <a:r>
              <a:rPr lang="pt-BR" dirty="0">
                <a:effectLst/>
                <a:latin typeface="BancoDoBrasil Textos" panose="00000500000000000000" pitchFamily="2" charset="0"/>
              </a:rPr>
              <a:t>Recall: 42.86%</a:t>
            </a:r>
            <a:br>
              <a:rPr lang="pt-BR" dirty="0">
                <a:effectLst/>
                <a:latin typeface="BancoDoBrasil Textos" panose="00000500000000000000" pitchFamily="2" charset="0"/>
              </a:rPr>
            </a:br>
            <a:r>
              <a:rPr lang="pt-BR" dirty="0">
                <a:effectLst/>
                <a:latin typeface="BancoDoBrasil Textos" panose="00000500000000000000" pitchFamily="2" charset="0"/>
              </a:rPr>
              <a:t>F1-Score: 48.00%</a:t>
            </a:r>
            <a:endParaRPr lang="pt-BR" dirty="0">
              <a:latin typeface="BancoDoBrasil Texto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FE4613-AF75-211B-0113-7CACE208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E28624BC-74E9-E7E9-A40C-8EC918CA6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0A3D973D-9B67-8977-6FE2-E1D778C8F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EFADB60-BEE4-A059-9389-F734B370731B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Sugestões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A657426-0BAF-73B8-E62D-7131A81F10A6}"/>
              </a:ext>
            </a:extLst>
          </p:cNvPr>
          <p:cNvSpPr/>
          <p:nvPr/>
        </p:nvSpPr>
        <p:spPr>
          <a:xfrm>
            <a:off x="1143000" y="1085461"/>
            <a:ext cx="1296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 descr="Setas de Divisão com preenchimento sólido">
            <a:extLst>
              <a:ext uri="{FF2B5EF4-FFF2-40B4-BE49-F238E27FC236}">
                <a16:creationId xmlns:a16="http://schemas.microsoft.com/office/drawing/2014/main" id="{5FB49DC2-5732-D126-FEEA-42B8481CD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3569" y="2185744"/>
            <a:ext cx="457200" cy="457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F737CFD-D52C-3C72-B2DE-9262BB193411}"/>
              </a:ext>
            </a:extLst>
          </p:cNvPr>
          <p:cNvSpPr txBox="1"/>
          <p:nvPr/>
        </p:nvSpPr>
        <p:spPr>
          <a:xfrm>
            <a:off x="2169760" y="2191485"/>
            <a:ext cx="7809981" cy="7216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20000"/>
              </a:lnSpc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dirty="0"/>
              <a:t>Acesso a variáveis externas importantes para previsão do mercado financeiro.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81EE25-A268-8E66-0D62-EB34DBA65C1F}"/>
              </a:ext>
            </a:extLst>
          </p:cNvPr>
          <p:cNvSpPr txBox="1"/>
          <p:nvPr/>
        </p:nvSpPr>
        <p:spPr>
          <a:xfrm>
            <a:off x="2150097" y="3394483"/>
            <a:ext cx="7575754" cy="7296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20000"/>
              </a:lnSpc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dirty="0"/>
              <a:t>Teste com apenas 30 dias pode ser pequeno para medir a eficiência de um modelo com muito ruído.</a:t>
            </a:r>
          </a:p>
        </p:txBody>
      </p:sp>
      <p:pic>
        <p:nvPicPr>
          <p:cNvPr id="4" name="Gráfico 3" descr="Setas de Divisão com preenchimento sólido">
            <a:extLst>
              <a:ext uri="{FF2B5EF4-FFF2-40B4-BE49-F238E27FC236}">
                <a16:creationId xmlns:a16="http://schemas.microsoft.com/office/drawing/2014/main" id="{7AB24120-A5C0-49A1-6249-48370B4F6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3569" y="337791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0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7462A8-767E-1178-ABD3-8E8F6436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DC52C109-1860-30E8-08E8-C3C7A06D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DF829F7-9594-5201-363C-AC8757887A52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Resposta do Tech </a:t>
            </a:r>
            <a:r>
              <a:rPr lang="pt-BR" sz="2000" b="0" i="0" u="none" strike="noStrike" baseline="0" dirty="0" err="1">
                <a:solidFill>
                  <a:srgbClr val="000000"/>
                </a:solidFill>
                <a:latin typeface="BancoDoBrasil Titulos Medium" panose="00000600000000000000" pitchFamily="2" charset="0"/>
              </a:rPr>
              <a:t>Challenge</a:t>
            </a:r>
            <a:endParaRPr lang="pt-BR" sz="2000" b="0" i="0" u="none" strike="noStrike" baseline="0" dirty="0">
              <a:solidFill>
                <a:srgbClr val="000000"/>
              </a:solidFill>
              <a:latin typeface="BancoDoBrasil Titulos Medium" panose="0000060000000000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84D0B0B-2526-DD31-6017-F06AC09B7751}"/>
              </a:ext>
            </a:extLst>
          </p:cNvPr>
          <p:cNvSpPr/>
          <p:nvPr/>
        </p:nvSpPr>
        <p:spPr>
          <a:xfrm>
            <a:off x="1143000" y="1085461"/>
            <a:ext cx="2484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Uma variedade de círculos com padrões diferentes">
            <a:extLst>
              <a:ext uri="{FF2B5EF4-FFF2-40B4-BE49-F238E27FC236}">
                <a16:creationId xmlns:a16="http://schemas.microsoft.com/office/drawing/2014/main" id="{E3508B41-A48F-6503-2868-C507F89B2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pic>
        <p:nvPicPr>
          <p:cNvPr id="3" name="Gráfico 2" descr="Setas de Divisão com preenchimento sólido">
            <a:extLst>
              <a:ext uri="{FF2B5EF4-FFF2-40B4-BE49-F238E27FC236}">
                <a16:creationId xmlns:a16="http://schemas.microsoft.com/office/drawing/2014/main" id="{F9CBA338-0D59-2C0F-22DE-7F55999FC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767" y="3761651"/>
            <a:ext cx="432557" cy="457200"/>
          </a:xfrm>
          <a:prstGeom prst="rect">
            <a:avLst/>
          </a:prstGeom>
        </p:spPr>
      </p:pic>
      <p:pic>
        <p:nvPicPr>
          <p:cNvPr id="8" name="Gráfico 7" descr="Setas de Divisão com preenchimento sólido">
            <a:extLst>
              <a:ext uri="{FF2B5EF4-FFF2-40B4-BE49-F238E27FC236}">
                <a16:creationId xmlns:a16="http://schemas.microsoft.com/office/drawing/2014/main" id="{5D4EB218-3B0B-F799-F7AC-590C61C2E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767" y="2191782"/>
            <a:ext cx="432557" cy="4572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5B644B-12AC-9B4A-F548-489EED2154E8}"/>
              </a:ext>
            </a:extLst>
          </p:cNvPr>
          <p:cNvSpPr txBox="1"/>
          <p:nvPr/>
        </p:nvSpPr>
        <p:spPr>
          <a:xfrm>
            <a:off x="1986313" y="2224268"/>
            <a:ext cx="7895105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20000"/>
              </a:lnSpc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dirty="0"/>
              <a:t>Considerando que o </a:t>
            </a:r>
            <a:r>
              <a:rPr lang="pt-BR" dirty="0" err="1"/>
              <a:t>Prophet</a:t>
            </a:r>
            <a:r>
              <a:rPr lang="pt-BR" dirty="0"/>
              <a:t> apresentou </a:t>
            </a:r>
            <a:r>
              <a:rPr lang="pt-BR" dirty="0" err="1"/>
              <a:t>overfitting</a:t>
            </a:r>
            <a:r>
              <a:rPr lang="pt-BR" dirty="0"/>
              <a:t>, dentre as opções de modelos e baseado no que testamos e apresentamos, nossa sugestão é utilizar o </a:t>
            </a:r>
            <a:r>
              <a:rPr lang="pt-BR" b="1" dirty="0" err="1"/>
              <a:t>XGBoost</a:t>
            </a:r>
            <a:r>
              <a:rPr lang="pt-BR" dirty="0"/>
              <a:t> para responder o desafio.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55D288-6244-FC05-3019-A5FB2D53F732}"/>
              </a:ext>
            </a:extLst>
          </p:cNvPr>
          <p:cNvSpPr txBox="1"/>
          <p:nvPr/>
        </p:nvSpPr>
        <p:spPr>
          <a:xfrm>
            <a:off x="1986312" y="3784415"/>
            <a:ext cx="7782509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20000"/>
              </a:lnSpc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dirty="0"/>
              <a:t>Portanto, declaramos que a </a:t>
            </a:r>
            <a:r>
              <a:rPr lang="pt-BR" b="1" dirty="0"/>
              <a:t>tendência</a:t>
            </a:r>
            <a:r>
              <a:rPr lang="pt-BR" dirty="0"/>
              <a:t> para o fechamento do IBOVESPA do dia seguinte é </a:t>
            </a:r>
            <a:r>
              <a:rPr lang="pt-BR" b="1" dirty="0"/>
              <a:t>baixa</a:t>
            </a:r>
            <a:r>
              <a:rPr lang="pt-BR" dirty="0"/>
              <a:t>, ou seja, será menor que o do dia atual.</a:t>
            </a:r>
          </a:p>
        </p:txBody>
      </p:sp>
    </p:spTree>
    <p:extLst>
      <p:ext uri="{BB962C8B-B14F-4D97-AF65-F5344CB8AC3E}">
        <p14:creationId xmlns:p14="http://schemas.microsoft.com/office/powerpoint/2010/main" val="261163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986466-A1E6-397D-75DD-2CD88237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ECDCB0D7-D2CF-A214-2FFC-D646C3EDC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E131FCE8-5A7B-0410-AC22-C2A710EDC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BC1CF3-AC0F-A84D-B8BA-47C0720DBF33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Aquisição e exploração dos dados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F43BFB5-A6B7-DDFD-7C0F-6B7C9759C6D3}"/>
              </a:ext>
            </a:extLst>
          </p:cNvPr>
          <p:cNvSpPr/>
          <p:nvPr/>
        </p:nvSpPr>
        <p:spPr>
          <a:xfrm>
            <a:off x="1143000" y="1085461"/>
            <a:ext cx="41062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B364B2-DB11-7F65-8F7E-2905ACD7AC95}"/>
              </a:ext>
            </a:extLst>
          </p:cNvPr>
          <p:cNvSpPr txBox="1"/>
          <p:nvPr/>
        </p:nvSpPr>
        <p:spPr>
          <a:xfrm>
            <a:off x="2241952" y="1959527"/>
            <a:ext cx="723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Fonte</a:t>
            </a:r>
            <a:r>
              <a:rPr lang="pt-BR" dirty="0">
                <a:latin typeface="BancoDoBrasil Textos" panose="00000500000000000000" pitchFamily="2" charset="0"/>
              </a:rPr>
              <a:t>: histórico do Ibovespa e cotação do Dólar;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8C32E0-B6C5-187C-D8AB-B277B740B945}"/>
              </a:ext>
            </a:extLst>
          </p:cNvPr>
          <p:cNvSpPr txBox="1"/>
          <p:nvPr/>
        </p:nvSpPr>
        <p:spPr>
          <a:xfrm>
            <a:off x="2241952" y="2663092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Frequência</a:t>
            </a:r>
            <a:r>
              <a:rPr lang="pt-BR" dirty="0">
                <a:latin typeface="BancoDoBrasil Textos" panose="00000500000000000000" pitchFamily="2" charset="0"/>
              </a:rPr>
              <a:t>: ajustada para dias úteis;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E69832-D100-7184-0FB7-CE448B0F4116}"/>
              </a:ext>
            </a:extLst>
          </p:cNvPr>
          <p:cNvSpPr txBox="1"/>
          <p:nvPr/>
        </p:nvSpPr>
        <p:spPr>
          <a:xfrm>
            <a:off x="2241952" y="4254696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Período escolhido</a:t>
            </a:r>
            <a:r>
              <a:rPr lang="pt-BR" dirty="0">
                <a:latin typeface="BancoDoBrasil Textos" panose="00000500000000000000" pitchFamily="2" charset="0"/>
              </a:rPr>
              <a:t>: de 2016 até março de 2025</a:t>
            </a:r>
          </a:p>
        </p:txBody>
      </p:sp>
      <p:pic>
        <p:nvPicPr>
          <p:cNvPr id="17" name="Gráfico 16" descr="Setas de Divisão com preenchimento sólido">
            <a:extLst>
              <a:ext uri="{FF2B5EF4-FFF2-40B4-BE49-F238E27FC236}">
                <a16:creationId xmlns:a16="http://schemas.microsoft.com/office/drawing/2014/main" id="{4B472AE4-C6C3-F019-ED96-BC5BCF569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2619158"/>
            <a:ext cx="457200" cy="457200"/>
          </a:xfrm>
          <a:prstGeom prst="rect">
            <a:avLst/>
          </a:prstGeom>
        </p:spPr>
      </p:pic>
      <p:pic>
        <p:nvPicPr>
          <p:cNvPr id="18" name="Gráfico 17" descr="Setas de Divisão com preenchimento sólido">
            <a:extLst>
              <a:ext uri="{FF2B5EF4-FFF2-40B4-BE49-F238E27FC236}">
                <a16:creationId xmlns:a16="http://schemas.microsoft.com/office/drawing/2014/main" id="{EC4D6F04-9DEA-9FEF-E4C7-9B700A272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4212482"/>
            <a:ext cx="457200" cy="457200"/>
          </a:xfrm>
          <a:prstGeom prst="rect">
            <a:avLst/>
          </a:prstGeom>
        </p:spPr>
      </p:pic>
      <p:pic>
        <p:nvPicPr>
          <p:cNvPr id="21" name="Gráfico 20" descr="Setas de Divisão com preenchimento sólido">
            <a:extLst>
              <a:ext uri="{FF2B5EF4-FFF2-40B4-BE49-F238E27FC236}">
                <a16:creationId xmlns:a16="http://schemas.microsoft.com/office/drawing/2014/main" id="{B8193CC7-8214-2AEF-8F78-6E36EB6EF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4930180"/>
            <a:ext cx="457200" cy="457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7F48D2-4576-431C-AC3F-A330EC650F4D}"/>
              </a:ext>
            </a:extLst>
          </p:cNvPr>
          <p:cNvSpPr txBox="1"/>
          <p:nvPr/>
        </p:nvSpPr>
        <p:spPr>
          <a:xfrm>
            <a:off x="2241952" y="4958261"/>
            <a:ext cx="7622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altLang="pt-BR" b="1" dirty="0"/>
              <a:t>Pré-processamento</a:t>
            </a:r>
            <a:r>
              <a:rPr lang="pt-BR" altLang="pt-BR" dirty="0"/>
              <a:t>:</a:t>
            </a:r>
          </a:p>
          <a:p>
            <a:r>
              <a:rPr lang="pt-BR" altLang="pt-BR" dirty="0"/>
              <a:t>- Seleção das colunas relevantes (Data, Último).</a:t>
            </a:r>
          </a:p>
          <a:p>
            <a:r>
              <a:rPr lang="pt-BR" altLang="pt-BR" dirty="0"/>
              <a:t>- Conversão de datas para formato padrão (</a:t>
            </a:r>
            <a:r>
              <a:rPr lang="pt-BR" altLang="pt-BR" dirty="0" err="1"/>
              <a:t>datetime</a:t>
            </a:r>
            <a:r>
              <a:rPr lang="pt-BR" altLang="pt-BR" dirty="0"/>
              <a:t>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48ED5C-876B-267F-A90C-2CCBEE2E3C02}"/>
              </a:ext>
            </a:extLst>
          </p:cNvPr>
          <p:cNvSpPr txBox="1"/>
          <p:nvPr/>
        </p:nvSpPr>
        <p:spPr>
          <a:xfrm>
            <a:off x="2241952" y="3404466"/>
            <a:ext cx="7622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latin typeface="BancoDoBrasil Textos" panose="00000500000000000000" pitchFamily="2" charset="0"/>
              </a:defRPr>
            </a:lvl1pPr>
          </a:lstStyle>
          <a:p>
            <a:r>
              <a:rPr lang="pt-BR" altLang="pt-BR" b="1" dirty="0"/>
              <a:t>Análise inicial</a:t>
            </a:r>
            <a:r>
              <a:rPr lang="pt-BR" altLang="pt-BR" dirty="0"/>
              <a:t>: identificação de tendência geral, sazonalidade e volatilidade.</a:t>
            </a:r>
          </a:p>
        </p:txBody>
      </p:sp>
      <p:pic>
        <p:nvPicPr>
          <p:cNvPr id="10" name="Gráfico 9" descr="Setas de Divisão com preenchimento sólido">
            <a:extLst>
              <a:ext uri="{FF2B5EF4-FFF2-40B4-BE49-F238E27FC236}">
                <a16:creationId xmlns:a16="http://schemas.microsoft.com/office/drawing/2014/main" id="{C52D2C22-1252-579C-1813-A5EE339DE3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1915593"/>
            <a:ext cx="457200" cy="457200"/>
          </a:xfrm>
          <a:prstGeom prst="rect">
            <a:avLst/>
          </a:prstGeom>
        </p:spPr>
      </p:pic>
      <p:pic>
        <p:nvPicPr>
          <p:cNvPr id="12" name="Gráfico 11" descr="Setas de Divisão com preenchimento sólido">
            <a:extLst>
              <a:ext uri="{FF2B5EF4-FFF2-40B4-BE49-F238E27FC236}">
                <a16:creationId xmlns:a16="http://schemas.microsoft.com/office/drawing/2014/main" id="{D2C26D29-A20C-93B9-772D-1E53CF910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340446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A242B49-2B29-BE41-5409-9B1D96493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Três quadrados, um preenchido com linhas horizontais">
            <a:extLst>
              <a:ext uri="{FF2B5EF4-FFF2-40B4-BE49-F238E27FC236}">
                <a16:creationId xmlns:a16="http://schemas.microsoft.com/office/drawing/2014/main" id="{AFFCE73B-F859-CFAD-CE44-F71BBB566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80189F6-754F-321B-3F13-97A530B17299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Engenharia de Atributos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9EE996-3635-2C8C-1A47-800C9728FF1B}"/>
              </a:ext>
            </a:extLst>
          </p:cNvPr>
          <p:cNvSpPr/>
          <p:nvPr/>
        </p:nvSpPr>
        <p:spPr>
          <a:xfrm>
            <a:off x="1143000" y="1085461"/>
            <a:ext cx="2952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8075467-0B8F-9F72-9C32-E70F0891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71138"/>
              </p:ext>
            </p:extLst>
          </p:nvPr>
        </p:nvGraphicFramePr>
        <p:xfrm>
          <a:off x="676776" y="1312858"/>
          <a:ext cx="10838447" cy="51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629">
                  <a:extLst>
                    <a:ext uri="{9D8B030D-6E8A-4147-A177-3AD203B41FA5}">
                      <a16:colId xmlns:a16="http://schemas.microsoft.com/office/drawing/2014/main" val="3015045843"/>
                    </a:ext>
                  </a:extLst>
                </a:gridCol>
                <a:gridCol w="4511365">
                  <a:extLst>
                    <a:ext uri="{9D8B030D-6E8A-4147-A177-3AD203B41FA5}">
                      <a16:colId xmlns:a16="http://schemas.microsoft.com/office/drawing/2014/main" val="2534817555"/>
                    </a:ext>
                  </a:extLst>
                </a:gridCol>
                <a:gridCol w="4724453">
                  <a:extLst>
                    <a:ext uri="{9D8B030D-6E8A-4147-A177-3AD203B41FA5}">
                      <a16:colId xmlns:a16="http://schemas.microsoft.com/office/drawing/2014/main" val="15860029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1" u="none" strike="noStrike" dirty="0">
                          <a:effectLst/>
                          <a:latin typeface="BancoDoBrasil Textos" panose="00000500000000000000" pitchFamily="2" charset="0"/>
                        </a:rPr>
                        <a:t>Variável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1" u="none" strike="noStrike" dirty="0">
                          <a:effectLst/>
                          <a:latin typeface="BancoDoBrasil Textos" panose="00000500000000000000" pitchFamily="2" charset="0"/>
                        </a:rPr>
                        <a:t>Descrição Estatística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1" u="none" strike="noStrike" dirty="0">
                          <a:effectLst/>
                          <a:latin typeface="BancoDoBrasil Textos" panose="00000500000000000000" pitchFamily="2" charset="0"/>
                        </a:rPr>
                        <a:t>Interpretação Econômica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571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 err="1">
                          <a:effectLst/>
                          <a:latin typeface="BancoDoBrasil Textos" panose="00000500000000000000" pitchFamily="2" charset="0"/>
                        </a:rPr>
                        <a:t>log_return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Retorno logarítmico diário. Mede a variação percentual entre o fechamento de hoje e ontem.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Avalia o desempenho do ativo. Usado por sua simetria e propriedades aditivas.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384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ma_5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Média móvel dos últimos 5 dias.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Indica tendência de curto prazo. Usada para detectar reversões ou confirmações de tendência.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074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ma_20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Média móvel dos últimos 20 dias.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Representa tendência de médio prazo. Comum em análise técnica para suporte/resistência.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540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lag_1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Valor de fechamento do dia anterior.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Captura dependência temporal imediata. Útil para prever o próximo valor.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4627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lag_5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Valor de fechamento de 5 dias atrás.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Ajuda a capturar padrões semanais ou ciclos curtos.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541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volat_5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Volatilidade dos últimos 5 dias (desvio padrão dos retornos).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Mede o risco recente. Alta volatilidade indica incerteza ou eventos relevantes.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9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 err="1">
                          <a:effectLst/>
                          <a:latin typeface="BancoDoBrasil Textos" panose="00000500000000000000" pitchFamily="2" charset="0"/>
                        </a:rPr>
                        <a:t>usd_pct_change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Variação percentual diária do dólar.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Reflete movimentos cambiais que afetam empresas e o sentimento do mercado.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262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Vol_5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Volume médio dos últimos 5 dias.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u="none" strike="noStrike" dirty="0">
                          <a:effectLst/>
                          <a:latin typeface="BancoDoBrasil Textos" panose="00000500000000000000" pitchFamily="2" charset="0"/>
                        </a:rPr>
                        <a:t>Pode indicar interesse, pressão de compra/venda e liquidez do ativo.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018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RSI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Índice de Força Relativa (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Relative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Strength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 Index).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Mede condições de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sobrecompra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 (&gt;70) ou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sobrevenda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 (&lt;30).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919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MACD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Média móvel de convergência/divergência.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Indicador de momentum; cruzamentos sinalizam reversão ou confirmação de tendência.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688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Bollinger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 Bands</a:t>
                      </a: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Bandas baseadas em média móvel e desvio-padrão.</a:t>
                      </a: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Capturam volatilidade; preços fora das bandas sugerem reversões ou continuidade.</a:t>
                      </a: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971052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8FB3207E-FBAD-F247-38EF-3148CFF24749}"/>
              </a:ext>
            </a:extLst>
          </p:cNvPr>
          <p:cNvSpPr/>
          <p:nvPr/>
        </p:nvSpPr>
        <p:spPr>
          <a:xfrm>
            <a:off x="9232900" y="676413"/>
            <a:ext cx="172720" cy="1680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87D04F-FD57-BDE6-1E62-4B8CB6081DB3}"/>
              </a:ext>
            </a:extLst>
          </p:cNvPr>
          <p:cNvSpPr/>
          <p:nvPr/>
        </p:nvSpPr>
        <p:spPr>
          <a:xfrm>
            <a:off x="9232900" y="961265"/>
            <a:ext cx="172720" cy="1680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308DEE-186F-5FE4-7F7D-2E8366B0DD19}"/>
              </a:ext>
            </a:extLst>
          </p:cNvPr>
          <p:cNvSpPr txBox="1"/>
          <p:nvPr/>
        </p:nvSpPr>
        <p:spPr>
          <a:xfrm>
            <a:off x="9405620" y="625018"/>
            <a:ext cx="1821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ncoDoBrasil Textos" panose="00000500000000000000" pitchFamily="2" charset="0"/>
              </a:rPr>
              <a:t>Utilizado no ARIMA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B275B86-DAA0-1DFA-6FD2-6EBA507715FA}"/>
              </a:ext>
            </a:extLst>
          </p:cNvPr>
          <p:cNvSpPr txBox="1"/>
          <p:nvPr/>
        </p:nvSpPr>
        <p:spPr>
          <a:xfrm>
            <a:off x="9405620" y="920576"/>
            <a:ext cx="2241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BancoDoBrasil Textos" panose="00000500000000000000" pitchFamily="2" charset="0"/>
              </a:rPr>
              <a:t>Utilizado nos demais modelos</a:t>
            </a:r>
          </a:p>
        </p:txBody>
      </p:sp>
    </p:spTree>
    <p:extLst>
      <p:ext uri="{BB962C8B-B14F-4D97-AF65-F5344CB8AC3E}">
        <p14:creationId xmlns:p14="http://schemas.microsoft.com/office/powerpoint/2010/main" val="345998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09BADD-9F18-D836-D3C1-4E9E30834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A05598AD-1A2A-EF60-5F2A-0539B380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3BFFB4E7-00E5-7435-1364-03F6AB06D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2129DC-A025-0D94-CCD3-57854A707678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Tratamento da Natureza Sequencial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7A659FE-2755-FFEF-E7C0-983D38B0FA34}"/>
              </a:ext>
            </a:extLst>
          </p:cNvPr>
          <p:cNvSpPr/>
          <p:nvPr/>
        </p:nvSpPr>
        <p:spPr>
          <a:xfrm>
            <a:off x="1143000" y="1085461"/>
            <a:ext cx="4320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B7C82E-A4E3-4892-A051-72B690A8A514}"/>
              </a:ext>
            </a:extLst>
          </p:cNvPr>
          <p:cNvSpPr txBox="1"/>
          <p:nvPr/>
        </p:nvSpPr>
        <p:spPr>
          <a:xfrm>
            <a:off x="2241952" y="3071066"/>
            <a:ext cx="73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Médias móveis e volatilidade: </a:t>
            </a:r>
            <a:r>
              <a:rPr lang="pt-BR" dirty="0">
                <a:latin typeface="BancoDoBrasil Textos" panose="00000500000000000000" pitchFamily="2" charset="0"/>
              </a:rPr>
              <a:t>suavização e detecção de padrões.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02A09A-76CC-2BD7-CBD4-065704256360}"/>
              </a:ext>
            </a:extLst>
          </p:cNvPr>
          <p:cNvSpPr txBox="1"/>
          <p:nvPr/>
        </p:nvSpPr>
        <p:spPr>
          <a:xfrm>
            <a:off x="2241951" y="3781178"/>
            <a:ext cx="7611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Walk-</a:t>
            </a:r>
            <a:r>
              <a:rPr lang="pt-BR" b="1" dirty="0" err="1">
                <a:latin typeface="BancoDoBrasil Textos" panose="00000500000000000000" pitchFamily="2" charset="0"/>
              </a:rPr>
              <a:t>forward</a:t>
            </a:r>
            <a:r>
              <a:rPr lang="pt-BR" b="1" dirty="0">
                <a:latin typeface="BancoDoBrasil Textos" panose="00000500000000000000" pitchFamily="2" charset="0"/>
              </a:rPr>
              <a:t>: </a:t>
            </a:r>
            <a:r>
              <a:rPr lang="pt-BR" dirty="0">
                <a:latin typeface="BancoDoBrasil Textos" panose="00000500000000000000" pitchFamily="2" charset="0"/>
              </a:rPr>
              <a:t>simula previsões reais, evitando “look-</a:t>
            </a:r>
            <a:r>
              <a:rPr lang="pt-BR" dirty="0" err="1">
                <a:latin typeface="BancoDoBrasil Textos" panose="00000500000000000000" pitchFamily="2" charset="0"/>
              </a:rPr>
              <a:t>ahead</a:t>
            </a:r>
            <a:r>
              <a:rPr lang="pt-BR" dirty="0">
                <a:latin typeface="BancoDoBrasil Textos" panose="00000500000000000000" pitchFamily="2" charset="0"/>
              </a:rPr>
              <a:t> bias”.</a:t>
            </a:r>
          </a:p>
        </p:txBody>
      </p:sp>
      <p:pic>
        <p:nvPicPr>
          <p:cNvPr id="7" name="Gráfico 6" descr="Setas de Divisão com preenchimento sólido">
            <a:extLst>
              <a:ext uri="{FF2B5EF4-FFF2-40B4-BE49-F238E27FC236}">
                <a16:creationId xmlns:a16="http://schemas.microsoft.com/office/drawing/2014/main" id="{A71F234D-DD25-9FFF-A515-14F6289E0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3040373"/>
            <a:ext cx="457200" cy="457200"/>
          </a:xfrm>
          <a:prstGeom prst="rect">
            <a:avLst/>
          </a:prstGeom>
        </p:spPr>
      </p:pic>
      <p:pic>
        <p:nvPicPr>
          <p:cNvPr id="8" name="Gráfico 7" descr="Setas de Divisão com preenchimento sólido">
            <a:extLst>
              <a:ext uri="{FF2B5EF4-FFF2-40B4-BE49-F238E27FC236}">
                <a16:creationId xmlns:a16="http://schemas.microsoft.com/office/drawing/2014/main" id="{B1FDB5F2-04C7-EDAF-6140-606519EFD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3742336"/>
            <a:ext cx="457200" cy="4572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5514937-E204-B99B-7A09-4A4E444BF786}"/>
              </a:ext>
            </a:extLst>
          </p:cNvPr>
          <p:cNvSpPr txBox="1"/>
          <p:nvPr/>
        </p:nvSpPr>
        <p:spPr>
          <a:xfrm>
            <a:off x="2241952" y="2350753"/>
            <a:ext cx="7526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Uso de </a:t>
            </a:r>
            <a:r>
              <a:rPr lang="pt-BR" b="1" dirty="0" err="1">
                <a:latin typeface="BancoDoBrasil Textos" panose="00000500000000000000" pitchFamily="2" charset="0"/>
              </a:rPr>
              <a:t>lag</a:t>
            </a:r>
            <a:r>
              <a:rPr lang="pt-BR" b="1" dirty="0">
                <a:latin typeface="BancoDoBrasil Textos" panose="00000500000000000000" pitchFamily="2" charset="0"/>
              </a:rPr>
              <a:t>: </a:t>
            </a:r>
            <a:r>
              <a:rPr lang="pt-BR" dirty="0">
                <a:latin typeface="BancoDoBrasil Textos" panose="00000500000000000000" pitchFamily="2" charset="0"/>
              </a:rPr>
              <a:t>memória explícita de valores passados;</a:t>
            </a:r>
          </a:p>
        </p:txBody>
      </p:sp>
      <p:pic>
        <p:nvPicPr>
          <p:cNvPr id="12" name="Gráfico 11" descr="Setas de Divisão com preenchimento sólido">
            <a:extLst>
              <a:ext uri="{FF2B5EF4-FFF2-40B4-BE49-F238E27FC236}">
                <a16:creationId xmlns:a16="http://schemas.microsoft.com/office/drawing/2014/main" id="{0E693585-CB56-15AC-0A23-33C4274FB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23200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933008-B671-803E-A56B-A64D3EA6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353E6D78-1DDC-381A-1B39-DA03EC4BE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A2229FAF-8A7F-E327-4749-2CE808DA3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A7D7666-CE3D-F365-3B87-43CFAE5B0303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Preparação da Base para Previsão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DBA7AB2-CE13-67D0-5585-F238612F2D01}"/>
              </a:ext>
            </a:extLst>
          </p:cNvPr>
          <p:cNvSpPr/>
          <p:nvPr/>
        </p:nvSpPr>
        <p:spPr>
          <a:xfrm>
            <a:off x="1143000" y="1085461"/>
            <a:ext cx="41062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EF3E31-029C-CD0F-EDED-DCBCDC7E47CB}"/>
              </a:ext>
            </a:extLst>
          </p:cNvPr>
          <p:cNvSpPr txBox="1"/>
          <p:nvPr/>
        </p:nvSpPr>
        <p:spPr>
          <a:xfrm>
            <a:off x="2241952" y="2608313"/>
            <a:ext cx="6106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Target</a:t>
            </a:r>
            <a:r>
              <a:rPr lang="pt-BR" dirty="0">
                <a:latin typeface="BancoDoBrasil Textos" panose="00000500000000000000" pitchFamily="2" charset="0"/>
              </a:rPr>
              <a:t>: </a:t>
            </a:r>
          </a:p>
          <a:p>
            <a:r>
              <a:rPr lang="pt-BR" dirty="0">
                <a:latin typeface="BancoDoBrasil Textos" panose="00000500000000000000" pitchFamily="2" charset="0"/>
              </a:rPr>
              <a:t>- ARIMA: Close com </a:t>
            </a:r>
            <a:r>
              <a:rPr lang="pt-BR" dirty="0" err="1">
                <a:latin typeface="BancoDoBrasil Textos" panose="00000500000000000000" pitchFamily="2" charset="0"/>
              </a:rPr>
              <a:t>forward</a:t>
            </a:r>
            <a:r>
              <a:rPr lang="pt-BR" dirty="0">
                <a:latin typeface="BancoDoBrasil Textos" panose="00000500000000000000" pitchFamily="2" charset="0"/>
              </a:rPr>
              <a:t> </a:t>
            </a:r>
            <a:r>
              <a:rPr lang="pt-BR" dirty="0" err="1">
                <a:latin typeface="BancoDoBrasil Textos" panose="00000500000000000000" pitchFamily="2" charset="0"/>
              </a:rPr>
              <a:t>fill</a:t>
            </a:r>
            <a:endParaRPr lang="pt-BR" dirty="0">
              <a:latin typeface="BancoDoBrasil Textos" panose="00000500000000000000" pitchFamily="2" charset="0"/>
            </a:endParaRPr>
          </a:p>
          <a:p>
            <a:r>
              <a:rPr lang="pt-BR" dirty="0">
                <a:latin typeface="BancoDoBrasil Textos" panose="00000500000000000000" pitchFamily="2" charset="0"/>
              </a:rPr>
              <a:t>- </a:t>
            </a:r>
            <a:r>
              <a:rPr lang="pt-BR" dirty="0" err="1">
                <a:latin typeface="BancoDoBrasil Textos" panose="00000500000000000000" pitchFamily="2" charset="0"/>
              </a:rPr>
              <a:t>Prophet</a:t>
            </a:r>
            <a:r>
              <a:rPr lang="pt-BR" dirty="0">
                <a:latin typeface="BancoDoBrasil Textos" panose="00000500000000000000" pitchFamily="2" charset="0"/>
              </a:rPr>
              <a:t>: Close sem </a:t>
            </a:r>
            <a:r>
              <a:rPr lang="pt-BR" dirty="0" err="1">
                <a:latin typeface="BancoDoBrasil Textos" panose="00000500000000000000" pitchFamily="2" charset="0"/>
              </a:rPr>
              <a:t>forward</a:t>
            </a:r>
            <a:r>
              <a:rPr lang="pt-BR" dirty="0">
                <a:latin typeface="BancoDoBrasil Textos" panose="00000500000000000000" pitchFamily="2" charset="0"/>
              </a:rPr>
              <a:t> </a:t>
            </a:r>
            <a:r>
              <a:rPr lang="pt-BR" dirty="0" err="1">
                <a:latin typeface="BancoDoBrasil Textos" panose="00000500000000000000" pitchFamily="2" charset="0"/>
              </a:rPr>
              <a:t>fill</a:t>
            </a:r>
            <a:endParaRPr lang="pt-BR" dirty="0">
              <a:latin typeface="BancoDoBrasil Textos" panose="00000500000000000000" pitchFamily="2" charset="0"/>
            </a:endParaRPr>
          </a:p>
          <a:p>
            <a:r>
              <a:rPr lang="pt-BR" dirty="0">
                <a:latin typeface="BancoDoBrasil Textos" panose="00000500000000000000" pitchFamily="2" charset="0"/>
              </a:rPr>
              <a:t>- </a:t>
            </a:r>
            <a:r>
              <a:rPr lang="pt-BR" dirty="0" err="1">
                <a:latin typeface="BancoDoBrasil Textos" panose="00000500000000000000" pitchFamily="2" charset="0"/>
              </a:rPr>
              <a:t>XGBoost</a:t>
            </a:r>
            <a:r>
              <a:rPr lang="pt-BR" dirty="0">
                <a:latin typeface="BancoDoBrasil Textos" panose="00000500000000000000" pitchFamily="2" charset="0"/>
              </a:rPr>
              <a:t> e Random Forest: Variável Binária;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D3D0E6-EA59-5702-2F9C-B90CA64C3558}"/>
              </a:ext>
            </a:extLst>
          </p:cNvPr>
          <p:cNvSpPr txBox="1"/>
          <p:nvPr/>
        </p:nvSpPr>
        <p:spPr>
          <a:xfrm>
            <a:off x="2241952" y="4028088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Janela temporal</a:t>
            </a:r>
            <a:r>
              <a:rPr lang="pt-BR" dirty="0">
                <a:latin typeface="BancoDoBrasil Textos" panose="00000500000000000000" pitchFamily="2" charset="0"/>
              </a:rPr>
              <a:t>: previsão para próximo dia útil;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962277-CEB0-07AB-0A4D-5776003B2DE7}"/>
              </a:ext>
            </a:extLst>
          </p:cNvPr>
          <p:cNvSpPr txBox="1"/>
          <p:nvPr/>
        </p:nvSpPr>
        <p:spPr>
          <a:xfrm>
            <a:off x="2241952" y="4681082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BancoDoBrasil Textos" panose="00000500000000000000" pitchFamily="2" charset="0"/>
              </a:rPr>
              <a:t>Backtest</a:t>
            </a:r>
            <a:r>
              <a:rPr lang="pt-BR" dirty="0">
                <a:latin typeface="BancoDoBrasil Textos" panose="00000500000000000000" pitchFamily="2" charset="0"/>
              </a:rPr>
              <a:t>: últimos 30 dias úteis com </a:t>
            </a:r>
            <a:r>
              <a:rPr lang="pt-BR" dirty="0" err="1">
                <a:latin typeface="BancoDoBrasil Textos" panose="00000500000000000000" pitchFamily="2" charset="0"/>
              </a:rPr>
              <a:t>walk-forward</a:t>
            </a:r>
            <a:r>
              <a:rPr lang="pt-BR" dirty="0">
                <a:latin typeface="BancoDoBrasil Textos" panose="00000500000000000000" pitchFamily="2" charset="0"/>
              </a:rPr>
              <a:t>;</a:t>
            </a:r>
          </a:p>
        </p:txBody>
      </p:sp>
      <p:pic>
        <p:nvPicPr>
          <p:cNvPr id="18" name="Gráfico 17" descr="Setas de Divisão com preenchimento sólido">
            <a:extLst>
              <a:ext uri="{FF2B5EF4-FFF2-40B4-BE49-F238E27FC236}">
                <a16:creationId xmlns:a16="http://schemas.microsoft.com/office/drawing/2014/main" id="{2614E37A-CBC5-3395-BACC-323215ACF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4006218"/>
            <a:ext cx="457200" cy="457200"/>
          </a:xfrm>
          <a:prstGeom prst="rect">
            <a:avLst/>
          </a:prstGeom>
        </p:spPr>
      </p:pic>
      <p:pic>
        <p:nvPicPr>
          <p:cNvPr id="19" name="Gráfico 18" descr="Setas de Divisão com preenchimento sólido">
            <a:extLst>
              <a:ext uri="{FF2B5EF4-FFF2-40B4-BE49-F238E27FC236}">
                <a16:creationId xmlns:a16="http://schemas.microsoft.com/office/drawing/2014/main" id="{74FD3C07-0F7B-8F59-1F7C-09727BFCA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4637148"/>
            <a:ext cx="457200" cy="457200"/>
          </a:xfrm>
          <a:prstGeom prst="rect">
            <a:avLst/>
          </a:prstGeom>
        </p:spPr>
      </p:pic>
      <p:pic>
        <p:nvPicPr>
          <p:cNvPr id="3" name="Gráfico 2" descr="Setas de Divisão com preenchimento sólido">
            <a:extLst>
              <a:ext uri="{FF2B5EF4-FFF2-40B4-BE49-F238E27FC236}">
                <a16:creationId xmlns:a16="http://schemas.microsoft.com/office/drawing/2014/main" id="{7E028E5A-F9AD-E552-8CF5-C9D393D3A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2602701"/>
            <a:ext cx="457200" cy="457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25BA67-304D-608E-7797-F29A0DD260D3}"/>
              </a:ext>
            </a:extLst>
          </p:cNvPr>
          <p:cNvSpPr txBox="1"/>
          <p:nvPr/>
        </p:nvSpPr>
        <p:spPr>
          <a:xfrm>
            <a:off x="2241952" y="1792107"/>
            <a:ext cx="7070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Qualidade dos dados</a:t>
            </a:r>
            <a:r>
              <a:rPr lang="pt-BR" dirty="0">
                <a:latin typeface="BancoDoBrasil Textos" panose="00000500000000000000" pitchFamily="2" charset="0"/>
              </a:rPr>
              <a:t>: sem erros relevantes, consistência preservada;</a:t>
            </a:r>
          </a:p>
        </p:txBody>
      </p:sp>
      <p:pic>
        <p:nvPicPr>
          <p:cNvPr id="8" name="Gráfico 7" descr="Setas de Divisão com preenchimento sólido">
            <a:extLst>
              <a:ext uri="{FF2B5EF4-FFF2-40B4-BE49-F238E27FC236}">
                <a16:creationId xmlns:a16="http://schemas.microsoft.com/office/drawing/2014/main" id="{0C585FB8-9C03-B7B7-0777-45B396CB3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1869227"/>
            <a:ext cx="457200" cy="4572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D35ACF-998D-4469-4F6B-E3620ED36CC5}"/>
              </a:ext>
            </a:extLst>
          </p:cNvPr>
          <p:cNvSpPr txBox="1"/>
          <p:nvPr/>
        </p:nvSpPr>
        <p:spPr>
          <a:xfrm>
            <a:off x="2245895" y="5334075"/>
            <a:ext cx="770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>
                <a:latin typeface="BancoDoBrasil Textos" panose="00000500000000000000" pitchFamily="2" charset="0"/>
              </a:defRPr>
            </a:lvl1pPr>
          </a:lstStyle>
          <a:p>
            <a:r>
              <a:rPr lang="pt-BR" altLang="pt-BR" dirty="0"/>
              <a:t>Divisão de dados: </a:t>
            </a:r>
            <a:r>
              <a:rPr lang="pt-BR" altLang="pt-BR" b="0" dirty="0"/>
              <a:t>treino e teste com validação sequencial.</a:t>
            </a:r>
          </a:p>
        </p:txBody>
      </p:sp>
      <p:pic>
        <p:nvPicPr>
          <p:cNvPr id="14" name="Gráfico 13" descr="Setas de Divisão com preenchimento sólido">
            <a:extLst>
              <a:ext uri="{FF2B5EF4-FFF2-40B4-BE49-F238E27FC236}">
                <a16:creationId xmlns:a16="http://schemas.microsoft.com/office/drawing/2014/main" id="{F74730E5-2CEF-E322-E750-97EE3EB71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52901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5CF6EC-9DF1-362C-7B34-8C15D83A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E2D8A4A3-0A3B-A0BD-8BD1-C776DBD72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BCC765AE-7BC9-4237-6340-6883C598E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E910E8F-F1EB-E39F-BED5-18CA6BF4D200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Escolha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dos Modelos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87B10A2-8692-9C65-150B-532F44A69FCB}"/>
              </a:ext>
            </a:extLst>
          </p:cNvPr>
          <p:cNvSpPr/>
          <p:nvPr/>
        </p:nvSpPr>
        <p:spPr>
          <a:xfrm>
            <a:off x="1143000" y="1085461"/>
            <a:ext cx="2592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B0CCCE-BD98-858F-EA31-7D1B3B098D10}"/>
              </a:ext>
            </a:extLst>
          </p:cNvPr>
          <p:cNvSpPr txBox="1"/>
          <p:nvPr/>
        </p:nvSpPr>
        <p:spPr>
          <a:xfrm>
            <a:off x="2241951" y="2457761"/>
            <a:ext cx="739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ARIMA</a:t>
            </a:r>
            <a:r>
              <a:rPr lang="pt-BR" dirty="0">
                <a:latin typeface="BancoDoBrasil Textos" panose="00000500000000000000" pitchFamily="2" charset="0"/>
              </a:rPr>
              <a:t>: como base de comparação por ser um modelo simples;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116907-0C4B-FE80-086C-8E54A3537F76}"/>
              </a:ext>
            </a:extLst>
          </p:cNvPr>
          <p:cNvSpPr txBox="1"/>
          <p:nvPr/>
        </p:nvSpPr>
        <p:spPr>
          <a:xfrm>
            <a:off x="2241951" y="3167873"/>
            <a:ext cx="681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BancoDoBrasil Textos" panose="00000500000000000000" pitchFamily="2" charset="0"/>
              </a:rPr>
              <a:t>Prophet</a:t>
            </a:r>
            <a:r>
              <a:rPr lang="pt-BR" dirty="0">
                <a:latin typeface="BancoDoBrasil Textos" panose="00000500000000000000" pitchFamily="2" charset="0"/>
              </a:rPr>
              <a:t>: um modelo robusto para lidar com a sazonalidade;</a:t>
            </a:r>
          </a:p>
        </p:txBody>
      </p:sp>
      <p:pic>
        <p:nvPicPr>
          <p:cNvPr id="17" name="Gráfico 16" descr="Setas de Divisão com preenchimento sólido">
            <a:extLst>
              <a:ext uri="{FF2B5EF4-FFF2-40B4-BE49-F238E27FC236}">
                <a16:creationId xmlns:a16="http://schemas.microsoft.com/office/drawing/2014/main" id="{37D53B8A-DAC3-4485-FF4A-7CDDEAA62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2427068"/>
            <a:ext cx="457200" cy="457200"/>
          </a:xfrm>
          <a:prstGeom prst="rect">
            <a:avLst/>
          </a:prstGeom>
        </p:spPr>
      </p:pic>
      <p:pic>
        <p:nvPicPr>
          <p:cNvPr id="18" name="Gráfico 17" descr="Setas de Divisão com preenchimento sólido">
            <a:extLst>
              <a:ext uri="{FF2B5EF4-FFF2-40B4-BE49-F238E27FC236}">
                <a16:creationId xmlns:a16="http://schemas.microsoft.com/office/drawing/2014/main" id="{BD1523C6-197F-7D71-7A6B-A5743DCA6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3129031"/>
            <a:ext cx="457200" cy="457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B0CF2E9-F37E-ABA8-DD13-2D992DB64B33}"/>
              </a:ext>
            </a:extLst>
          </p:cNvPr>
          <p:cNvSpPr txBox="1"/>
          <p:nvPr/>
        </p:nvSpPr>
        <p:spPr>
          <a:xfrm>
            <a:off x="2241951" y="3909064"/>
            <a:ext cx="681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latin typeface="BancoDoBrasil Textos" panose="00000500000000000000" pitchFamily="2" charset="0"/>
              </a:rPr>
              <a:t>XGBoost</a:t>
            </a:r>
            <a:r>
              <a:rPr lang="pt-BR" dirty="0">
                <a:latin typeface="BancoDoBrasil Textos" panose="00000500000000000000" pitchFamily="2" charset="0"/>
              </a:rPr>
              <a:t>: captura relações complexas via </a:t>
            </a:r>
            <a:r>
              <a:rPr lang="pt-BR" dirty="0" err="1">
                <a:latin typeface="BancoDoBrasil Textos" panose="00000500000000000000" pitchFamily="2" charset="0"/>
              </a:rPr>
              <a:t>boosting</a:t>
            </a:r>
            <a:r>
              <a:rPr lang="pt-BR" dirty="0">
                <a:latin typeface="BancoDoBrasil Textos" panose="00000500000000000000" pitchFamily="2" charset="0"/>
              </a:rPr>
              <a:t>;</a:t>
            </a:r>
          </a:p>
        </p:txBody>
      </p:sp>
      <p:pic>
        <p:nvPicPr>
          <p:cNvPr id="6" name="Gráfico 5" descr="Setas de Divisão com preenchimento sólido">
            <a:extLst>
              <a:ext uri="{FF2B5EF4-FFF2-40B4-BE49-F238E27FC236}">
                <a16:creationId xmlns:a16="http://schemas.microsoft.com/office/drawing/2014/main" id="{4EBED7F0-1085-35BE-B931-23BA7FD8F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3870222"/>
            <a:ext cx="457200" cy="457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56DB968-423F-25D6-63F5-23BA4306C3BD}"/>
              </a:ext>
            </a:extLst>
          </p:cNvPr>
          <p:cNvSpPr txBox="1"/>
          <p:nvPr/>
        </p:nvSpPr>
        <p:spPr>
          <a:xfrm>
            <a:off x="2241951" y="4697515"/>
            <a:ext cx="681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BancoDoBrasil Textos" panose="00000500000000000000" pitchFamily="2" charset="0"/>
              </a:rPr>
              <a:t>Random Forest</a:t>
            </a:r>
            <a:r>
              <a:rPr lang="pt-BR" dirty="0">
                <a:latin typeface="BancoDoBrasil Textos" panose="00000500000000000000" pitchFamily="2" charset="0"/>
              </a:rPr>
              <a:t>: bom para padrões não lineares.</a:t>
            </a:r>
          </a:p>
        </p:txBody>
      </p:sp>
      <p:pic>
        <p:nvPicPr>
          <p:cNvPr id="9" name="Gráfico 8" descr="Setas de Divisão com preenchimento sólido">
            <a:extLst>
              <a:ext uri="{FF2B5EF4-FFF2-40B4-BE49-F238E27FC236}">
                <a16:creationId xmlns:a16="http://schemas.microsoft.com/office/drawing/2014/main" id="{2008DAB5-41B9-03C6-8B80-E1A05008C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2561" y="465867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1601A4-1CD7-B57B-6F0F-31F358F67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DA7822B0-E18F-71A1-A571-36F9EE08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69CAA410-AB36-7F02-3FBB-B549A1374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6B67AA-111C-B7CD-D50E-B504240E1AE8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Resultados e Métricas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17E1C0-5384-7884-A001-FD36A9FAA8E9}"/>
              </a:ext>
            </a:extLst>
          </p:cNvPr>
          <p:cNvSpPr/>
          <p:nvPr/>
        </p:nvSpPr>
        <p:spPr>
          <a:xfrm>
            <a:off x="1143000" y="1085461"/>
            <a:ext cx="2628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Setas de Divisão com preenchimento sólido">
            <a:extLst>
              <a:ext uri="{FF2B5EF4-FFF2-40B4-BE49-F238E27FC236}">
                <a16:creationId xmlns:a16="http://schemas.microsoft.com/office/drawing/2014/main" id="{746EF79A-9D9D-F420-CEF8-A168F74A4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4752" y="1885243"/>
            <a:ext cx="457200" cy="457200"/>
          </a:xfrm>
          <a:prstGeom prst="rect">
            <a:avLst/>
          </a:prstGeom>
        </p:spPr>
      </p:pic>
      <p:pic>
        <p:nvPicPr>
          <p:cNvPr id="18" name="Gráfico 17" descr="Setas de Divisão com preenchimento sólido">
            <a:extLst>
              <a:ext uri="{FF2B5EF4-FFF2-40B4-BE49-F238E27FC236}">
                <a16:creationId xmlns:a16="http://schemas.microsoft.com/office/drawing/2014/main" id="{7AE6E590-0B0F-5F1C-DE48-13F3235E9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4752" y="3963009"/>
            <a:ext cx="457200" cy="457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C804F07-A73C-1811-0F4B-C85F295071D6}"/>
              </a:ext>
            </a:extLst>
          </p:cNvPr>
          <p:cNvSpPr txBox="1"/>
          <p:nvPr/>
        </p:nvSpPr>
        <p:spPr>
          <a:xfrm>
            <a:off x="2278047" y="1909307"/>
            <a:ext cx="3015847" cy="172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pt-BR" sz="1800" b="1" dirty="0">
                <a:effectLst/>
                <a:latin typeface="BancoDoBrasil Textos" panose="00000500000000000000" pitchFamily="2" charset="0"/>
              </a:rPr>
              <a:t>ARIMA</a:t>
            </a:r>
            <a:endParaRPr lang="pt-BR" sz="1400" b="1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Acurácia: 56,67%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Precisão: 66,67%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Recall: 14,29%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F1-Score: 23,53%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2C099C-E7BA-6CA1-36A0-E2C2EF3C1AA2}"/>
              </a:ext>
            </a:extLst>
          </p:cNvPr>
          <p:cNvSpPr txBox="1"/>
          <p:nvPr/>
        </p:nvSpPr>
        <p:spPr>
          <a:xfrm>
            <a:off x="2278048" y="3963009"/>
            <a:ext cx="3015847" cy="172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pt-BR" sz="1800" b="1" dirty="0" err="1">
                <a:effectLst/>
                <a:latin typeface="BancoDoBrasil Textos" panose="00000500000000000000" pitchFamily="2" charset="0"/>
              </a:rPr>
              <a:t>Prophet</a:t>
            </a:r>
            <a:r>
              <a:rPr lang="pt-BR" sz="1800" b="1" dirty="0">
                <a:effectLst/>
                <a:latin typeface="BancoDoBrasil Textos" panose="00000500000000000000" pitchFamily="2" charset="0"/>
              </a:rPr>
              <a:t>*</a:t>
            </a:r>
            <a:endParaRPr lang="pt-BR" sz="1400" b="1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Acurácia: 68,97%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Precisão: 70,00%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Recall: 53,85%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F1-Score: 60,87%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</p:txBody>
      </p:sp>
      <p:pic>
        <p:nvPicPr>
          <p:cNvPr id="2" name="Gráfico 1" descr="Setas de Divisão com preenchimento sólido">
            <a:extLst>
              <a:ext uri="{FF2B5EF4-FFF2-40B4-BE49-F238E27FC236}">
                <a16:creationId xmlns:a16="http://schemas.microsoft.com/office/drawing/2014/main" id="{B6DA223B-8DF0-3D27-BEF9-43CA7F9B3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5500" y="1885243"/>
            <a:ext cx="457200" cy="457200"/>
          </a:xfrm>
          <a:prstGeom prst="rect">
            <a:avLst/>
          </a:prstGeom>
        </p:spPr>
      </p:pic>
      <p:pic>
        <p:nvPicPr>
          <p:cNvPr id="4" name="Gráfico 3" descr="Setas de Divisão com preenchimento sólido">
            <a:extLst>
              <a:ext uri="{FF2B5EF4-FFF2-40B4-BE49-F238E27FC236}">
                <a16:creationId xmlns:a16="http://schemas.microsoft.com/office/drawing/2014/main" id="{BC59C8DC-97E3-A5CD-F75D-B57FF5DB3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5500" y="3963009"/>
            <a:ext cx="457200" cy="457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A986C5-04DC-D6D6-517B-2F7ED11D6A58}"/>
              </a:ext>
            </a:extLst>
          </p:cNvPr>
          <p:cNvSpPr txBox="1"/>
          <p:nvPr/>
        </p:nvSpPr>
        <p:spPr>
          <a:xfrm>
            <a:off x="6398795" y="1909307"/>
            <a:ext cx="3015847" cy="172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pt-BR" b="1" dirty="0" err="1">
                <a:latin typeface="BancoDoBrasil Textos" panose="00000500000000000000" pitchFamily="2" charset="0"/>
              </a:rPr>
              <a:t>XGBoost</a:t>
            </a:r>
            <a:endParaRPr lang="pt-BR" sz="1400" b="1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Acurácia: 66,67%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Precisão: 66,67%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Recall: 57,14%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F1-Score: 61,54%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560127-3B9F-69D2-1CC3-43C8936A9D63}"/>
              </a:ext>
            </a:extLst>
          </p:cNvPr>
          <p:cNvSpPr txBox="1"/>
          <p:nvPr/>
        </p:nvSpPr>
        <p:spPr>
          <a:xfrm>
            <a:off x="6398796" y="3963009"/>
            <a:ext cx="3015847" cy="172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pt-BR" b="1" dirty="0">
                <a:latin typeface="BancoDoBrasil Textos" panose="00000500000000000000" pitchFamily="2" charset="0"/>
              </a:rPr>
              <a:t>Random Forest</a:t>
            </a:r>
            <a:endParaRPr lang="pt-BR" sz="1400" b="1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Acurácia: 60,00%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Precisão: 56,25%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Recall: 64,29%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ncoDoBrasil Textos" panose="00000500000000000000" pitchFamily="2" charset="0"/>
              </a:rPr>
              <a:t>F1-Score: 60,00%</a:t>
            </a:r>
            <a:endParaRPr lang="pt-BR" sz="1400" dirty="0">
              <a:effectLst/>
              <a:latin typeface="BancoDoBrasil Textos" panose="000005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565126-3965-6C6E-0E36-C25457DCEAB8}"/>
              </a:ext>
            </a:extLst>
          </p:cNvPr>
          <p:cNvSpPr txBox="1"/>
          <p:nvPr/>
        </p:nvSpPr>
        <p:spPr>
          <a:xfrm>
            <a:off x="5920602" y="6263148"/>
            <a:ext cx="397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latin typeface="BancoDoBrasil Textos" panose="00000500000000000000" pitchFamily="2" charset="0"/>
              </a:rPr>
              <a:t>*Indício forte de </a:t>
            </a:r>
            <a:r>
              <a:rPr lang="pt-BR" sz="1200" dirty="0" err="1">
                <a:latin typeface="BancoDoBrasil Textos" panose="00000500000000000000" pitchFamily="2" charset="0"/>
              </a:rPr>
              <a:t>overfitting</a:t>
            </a:r>
            <a:endParaRPr lang="pt-BR" sz="1200" dirty="0">
              <a:latin typeface="BancoDoBrasil Texto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8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32258E-3917-202F-53C9-E9B2BDA75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32704C99-1A6A-F48A-7DCE-ABE7EA59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pic>
        <p:nvPicPr>
          <p:cNvPr id="15" name="Gráfico 14" descr="Uma variedade de círculos com padrões diferentes">
            <a:extLst>
              <a:ext uri="{FF2B5EF4-FFF2-40B4-BE49-F238E27FC236}">
                <a16:creationId xmlns:a16="http://schemas.microsoft.com/office/drawing/2014/main" id="{C52A0102-6E58-80E8-494A-5870F840F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78C68C-4975-28E3-771A-EE5C65BAC5E2}"/>
              </a:ext>
            </a:extLst>
          </p:cNvPr>
          <p:cNvSpPr txBox="1"/>
          <p:nvPr/>
        </p:nvSpPr>
        <p:spPr>
          <a:xfrm>
            <a:off x="1043038" y="685351"/>
            <a:ext cx="486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Justificativa Técnica dos Modelos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F51952F-434B-F247-00DC-833BDEFB1F81}"/>
              </a:ext>
            </a:extLst>
          </p:cNvPr>
          <p:cNvSpPr/>
          <p:nvPr/>
        </p:nvSpPr>
        <p:spPr>
          <a:xfrm>
            <a:off x="1143000" y="1085461"/>
            <a:ext cx="41062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3089D6-198D-A418-C678-E28DCBAD8CD2}"/>
              </a:ext>
            </a:extLst>
          </p:cNvPr>
          <p:cNvSpPr txBox="1"/>
          <p:nvPr/>
        </p:nvSpPr>
        <p:spPr>
          <a:xfrm>
            <a:off x="1897573" y="2882175"/>
            <a:ext cx="8280000" cy="72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b="1" dirty="0" err="1">
                <a:latin typeface="BancoDoBrasil Textos" panose="00000500000000000000" pitchFamily="2" charset="0"/>
              </a:rPr>
              <a:t>Prophet</a:t>
            </a:r>
            <a:r>
              <a:rPr lang="pt-BR" b="1" dirty="0">
                <a:latin typeface="BancoDoBrasil Textos" panose="00000500000000000000" pitchFamily="2" charset="0"/>
              </a:rPr>
              <a:t>:</a:t>
            </a:r>
            <a:r>
              <a:rPr lang="pt-BR" dirty="0">
                <a:latin typeface="BancoDoBrasil Textos" panose="00000500000000000000" pitchFamily="2" charset="0"/>
              </a:rPr>
              <a:t> maior acurácia, captura tendências e sazonalidades, previsões suaves e consistentes, mas com risco de </a:t>
            </a:r>
            <a:r>
              <a:rPr lang="pt-BR" dirty="0" err="1">
                <a:latin typeface="BancoDoBrasil Textos" panose="00000500000000000000" pitchFamily="2" charset="0"/>
              </a:rPr>
              <a:t>overfitting</a:t>
            </a:r>
            <a:r>
              <a:rPr lang="pt-BR" dirty="0">
                <a:latin typeface="BancoDoBrasil Textos" panose="00000500000000000000" pitchFamily="2" charset="0"/>
              </a:rPr>
              <a:t>.</a:t>
            </a:r>
          </a:p>
        </p:txBody>
      </p:sp>
      <p:pic>
        <p:nvPicPr>
          <p:cNvPr id="17" name="Gráfico 16" descr="Setas de Divisão com preenchimento sólido">
            <a:extLst>
              <a:ext uri="{FF2B5EF4-FFF2-40B4-BE49-F238E27FC236}">
                <a16:creationId xmlns:a16="http://schemas.microsoft.com/office/drawing/2014/main" id="{39175965-EB79-EF6E-00B2-307D39AF9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767" y="2875544"/>
            <a:ext cx="432557" cy="4572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EF38A9-006C-8507-21F6-D8F8D8107C88}"/>
              </a:ext>
            </a:extLst>
          </p:cNvPr>
          <p:cNvSpPr txBox="1"/>
          <p:nvPr/>
        </p:nvSpPr>
        <p:spPr>
          <a:xfrm>
            <a:off x="1897573" y="2192401"/>
            <a:ext cx="8280000" cy="38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b="1" dirty="0">
                <a:latin typeface="BancoDoBrasil Textos" panose="00000500000000000000" pitchFamily="2" charset="0"/>
              </a:rPr>
              <a:t>ARIMA:</a:t>
            </a:r>
            <a:r>
              <a:rPr lang="pt-BR" dirty="0">
                <a:latin typeface="BancoDoBrasil Textos" panose="00000500000000000000" pitchFamily="2" charset="0"/>
              </a:rPr>
              <a:t> baseline simples, baixo desempenho, útil apenas como referência.</a:t>
            </a:r>
          </a:p>
        </p:txBody>
      </p:sp>
      <p:pic>
        <p:nvPicPr>
          <p:cNvPr id="6" name="Gráfico 5" descr="Setas de Divisão com preenchimento sólido">
            <a:extLst>
              <a:ext uri="{FF2B5EF4-FFF2-40B4-BE49-F238E27FC236}">
                <a16:creationId xmlns:a16="http://schemas.microsoft.com/office/drawing/2014/main" id="{43B02E81-CA7F-A0AF-FD94-97AE65F3C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767" y="2191782"/>
            <a:ext cx="432557" cy="4572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0D85199-935C-307D-F6B5-18E5448C54A0}"/>
              </a:ext>
            </a:extLst>
          </p:cNvPr>
          <p:cNvSpPr txBox="1"/>
          <p:nvPr/>
        </p:nvSpPr>
        <p:spPr>
          <a:xfrm>
            <a:off x="1897573" y="3904348"/>
            <a:ext cx="8280000" cy="72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b="1" dirty="0" err="1">
                <a:latin typeface="BancoDoBrasil Textos" panose="00000500000000000000" pitchFamily="2" charset="0"/>
              </a:rPr>
              <a:t>XGBoost</a:t>
            </a:r>
            <a:r>
              <a:rPr lang="pt-BR" b="1" dirty="0">
                <a:latin typeface="BancoDoBrasil Textos" panose="00000500000000000000" pitchFamily="2" charset="0"/>
              </a:rPr>
              <a:t>:</a:t>
            </a:r>
            <a:r>
              <a:rPr lang="pt-BR" dirty="0">
                <a:latin typeface="BancoDoBrasil Textos" panose="00000500000000000000" pitchFamily="2" charset="0"/>
              </a:rPr>
              <a:t> melhor equilíbrio entre precisão e recall (F1-Score mais alto), captura padrões complexos.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46C0B6-CC3F-97AF-4F3C-559645B4A337}"/>
              </a:ext>
            </a:extLst>
          </p:cNvPr>
          <p:cNvSpPr txBox="1"/>
          <p:nvPr/>
        </p:nvSpPr>
        <p:spPr>
          <a:xfrm>
            <a:off x="1897573" y="4926520"/>
            <a:ext cx="8280000" cy="38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b="1" dirty="0">
                <a:latin typeface="BancoDoBrasil Textos" panose="00000500000000000000" pitchFamily="2" charset="0"/>
              </a:rPr>
              <a:t>Random Forest:</a:t>
            </a:r>
            <a:r>
              <a:rPr lang="pt-BR" dirty="0">
                <a:latin typeface="BancoDoBrasil Textos" panose="00000500000000000000" pitchFamily="2" charset="0"/>
              </a:rPr>
              <a:t> robusto, bom recall, mas acurácia e F1 menores.</a:t>
            </a:r>
          </a:p>
        </p:txBody>
      </p:sp>
      <p:pic>
        <p:nvPicPr>
          <p:cNvPr id="12" name="Gráfico 11" descr="Setas de Divisão com preenchimento sólido">
            <a:extLst>
              <a:ext uri="{FF2B5EF4-FFF2-40B4-BE49-F238E27FC236}">
                <a16:creationId xmlns:a16="http://schemas.microsoft.com/office/drawing/2014/main" id="{5DEBE0EC-A84B-C4F7-D5C5-6218F8E58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766" y="3897938"/>
            <a:ext cx="432557" cy="457200"/>
          </a:xfrm>
          <a:prstGeom prst="rect">
            <a:avLst/>
          </a:prstGeom>
        </p:spPr>
      </p:pic>
      <p:pic>
        <p:nvPicPr>
          <p:cNvPr id="13" name="Gráfico 12" descr="Setas de Divisão com preenchimento sólido">
            <a:extLst>
              <a:ext uri="{FF2B5EF4-FFF2-40B4-BE49-F238E27FC236}">
                <a16:creationId xmlns:a16="http://schemas.microsoft.com/office/drawing/2014/main" id="{E27C5C14-C9C7-D305-B2DC-0C039E418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1765" y="4924127"/>
            <a:ext cx="43255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6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0FDEFA-5DCA-C9E1-6D0D-2775C60A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Três quadrados, um preenchido com linhas horizontais">
            <a:extLst>
              <a:ext uri="{FF2B5EF4-FFF2-40B4-BE49-F238E27FC236}">
                <a16:creationId xmlns:a16="http://schemas.microsoft.com/office/drawing/2014/main" id="{E7B65CA6-03B0-1627-BB50-A90AD6C1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80475"/>
            <a:ext cx="2241952" cy="2241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2E72AB-71F7-F3DE-0EDC-BD1E150F4774}"/>
              </a:ext>
            </a:extLst>
          </p:cNvPr>
          <p:cNvSpPr txBox="1"/>
          <p:nvPr/>
        </p:nvSpPr>
        <p:spPr>
          <a:xfrm>
            <a:off x="1043038" y="685351"/>
            <a:ext cx="5052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Trade-</a:t>
            </a:r>
            <a:r>
              <a:rPr lang="pt-BR" sz="2000" b="0" i="0" u="none" strike="noStrike" baseline="0" dirty="0" err="1">
                <a:solidFill>
                  <a:srgbClr val="000000"/>
                </a:solidFill>
                <a:latin typeface="BancoDoBrasil Titulos Medium" panose="00000600000000000000" pitchFamily="2" charset="0"/>
              </a:rPr>
              <a:t>Offs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BancoDoBrasil Titulos Medium" panose="00000600000000000000" pitchFamily="2" charset="0"/>
              </a:rPr>
              <a:t> entre Acurácia e </a:t>
            </a:r>
            <a:r>
              <a:rPr lang="pt-BR" sz="2000" b="0" i="0" u="none" strike="noStrike" baseline="0" dirty="0" err="1">
                <a:solidFill>
                  <a:srgbClr val="000000"/>
                </a:solidFill>
                <a:latin typeface="BancoDoBrasil Titulos Medium" panose="00000600000000000000" pitchFamily="2" charset="0"/>
              </a:rPr>
              <a:t>Overfitting</a:t>
            </a:r>
            <a:endParaRPr lang="pt-BR" sz="2000" b="0" i="0" u="none" strike="noStrike" baseline="0" dirty="0">
              <a:solidFill>
                <a:srgbClr val="000000"/>
              </a:solidFill>
              <a:latin typeface="BancoDoBrasil Titulos Medium" panose="0000060000000000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82B078-C26F-9CFC-0AB0-A17ABCAB211B}"/>
              </a:ext>
            </a:extLst>
          </p:cNvPr>
          <p:cNvSpPr/>
          <p:nvPr/>
        </p:nvSpPr>
        <p:spPr>
          <a:xfrm>
            <a:off x="1143000" y="1085461"/>
            <a:ext cx="1440000" cy="10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1F1B796-BAD3-C60F-BC6C-4A66F48C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39262"/>
              </p:ext>
            </p:extLst>
          </p:nvPr>
        </p:nvGraphicFramePr>
        <p:xfrm>
          <a:off x="1043038" y="1485571"/>
          <a:ext cx="9098489" cy="4286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6871">
                  <a:extLst>
                    <a:ext uri="{9D8B030D-6E8A-4147-A177-3AD203B41FA5}">
                      <a16:colId xmlns:a16="http://schemas.microsoft.com/office/drawing/2014/main" val="3015045843"/>
                    </a:ext>
                  </a:extLst>
                </a:gridCol>
                <a:gridCol w="3556592">
                  <a:extLst>
                    <a:ext uri="{9D8B030D-6E8A-4147-A177-3AD203B41FA5}">
                      <a16:colId xmlns:a16="http://schemas.microsoft.com/office/drawing/2014/main" val="2534817555"/>
                    </a:ext>
                  </a:extLst>
                </a:gridCol>
                <a:gridCol w="3775026">
                  <a:extLst>
                    <a:ext uri="{9D8B030D-6E8A-4147-A177-3AD203B41FA5}">
                      <a16:colId xmlns:a16="http://schemas.microsoft.com/office/drawing/2014/main" val="1586002902"/>
                    </a:ext>
                  </a:extLst>
                </a:gridCol>
              </a:tblGrid>
              <a:tr h="92138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</a:rPr>
                        <a:t>Período Completo</a:t>
                      </a:r>
                    </a:p>
                  </a:txBody>
                  <a:tcPr marL="5579" marR="5579" marT="557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600" b="1" u="none" strike="noStrike" dirty="0">
                          <a:effectLst/>
                          <a:latin typeface="BancoDoBrasil Textos" panose="00000500000000000000" pitchFamily="2" charset="0"/>
                        </a:rPr>
                        <a:t>Período menos 40 dias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BancoDoBrasil Textos" panose="00000500000000000000" pitchFamily="2" charset="0"/>
                      </a:endParaRPr>
                    </a:p>
                  </a:txBody>
                  <a:tcPr marL="5579" marR="5579" marT="557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57125"/>
                  </a:ext>
                </a:extLst>
              </a:tr>
              <a:tr h="16827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  <a:ea typeface="+mn-ea"/>
                          <a:cs typeface="+mn-cs"/>
                        </a:rPr>
                        <a:t>Com lag_1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pt-BR" sz="1600" b="1" u="none" strike="noStrike" dirty="0">
                          <a:effectLst/>
                          <a:latin typeface="BancoDoBrasil Textos" panose="00000500000000000000" pitchFamily="2" charset="0"/>
                        </a:rPr>
                        <a:t>Acurácia</a:t>
                      </a: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: 82.76%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Precisão: 90.91%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Recall: 71.43%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F1-Score: 80.00%</a:t>
                      </a: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pt-BR" sz="1600" b="1" u="none" strike="noStrike" dirty="0">
                          <a:effectLst/>
                          <a:latin typeface="BancoDoBrasil Textos" panose="00000500000000000000" pitchFamily="2" charset="0"/>
                        </a:rPr>
                        <a:t>Acurácia</a:t>
                      </a: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: 65.52%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Precisão: 71.43%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Recall: 38.46%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F1-Score: 50.00%</a:t>
                      </a: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07464"/>
                  </a:ext>
                </a:extLst>
              </a:tr>
              <a:tr h="16827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ncoDoBrasil Textos" panose="00000500000000000000" pitchFamily="2" charset="0"/>
                          <a:ea typeface="+mn-ea"/>
                          <a:cs typeface="+mn-cs"/>
                        </a:rPr>
                        <a:t>Sem lag_1</a:t>
                      </a:r>
                    </a:p>
                  </a:txBody>
                  <a:tcPr marL="5579" marR="5579" marT="5579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pt-BR" sz="1600" b="1" u="none" strike="noStrike" dirty="0">
                          <a:effectLst/>
                          <a:latin typeface="BancoDoBrasil Textos" panose="00000500000000000000" pitchFamily="2" charset="0"/>
                        </a:rPr>
                        <a:t>Acurácia</a:t>
                      </a: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: 79.31%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Precisão: 83.33%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Recall: 71.43%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F1-Score: 76.92%</a:t>
                      </a: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  <a:buNone/>
                      </a:pPr>
                      <a:r>
                        <a:rPr lang="pt-BR" sz="1600" b="1" u="none" strike="noStrike" dirty="0">
                          <a:effectLst/>
                          <a:latin typeface="BancoDoBrasil Textos" panose="00000500000000000000" pitchFamily="2" charset="0"/>
                        </a:rPr>
                        <a:t>Acurácia</a:t>
                      </a: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 : 68.97%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Precisão : 70.00%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Recall   : 53.85%</a:t>
                      </a:r>
                      <a:b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</a:br>
                      <a:r>
                        <a:rPr lang="pt-BR" sz="1600" u="none" strike="noStrike" dirty="0">
                          <a:effectLst/>
                          <a:latin typeface="BancoDoBrasil Textos" panose="00000500000000000000" pitchFamily="2" charset="0"/>
                        </a:rPr>
                        <a:t>F1-Score : 60.87%</a:t>
                      </a:r>
                    </a:p>
                  </a:txBody>
                  <a:tcPr marL="5579" marR="5579" marT="5579" marB="0" anchor="ctr"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54071"/>
                  </a:ext>
                </a:extLst>
              </a:tr>
            </a:tbl>
          </a:graphicData>
        </a:graphic>
      </p:graphicFrame>
      <p:pic>
        <p:nvPicPr>
          <p:cNvPr id="7" name="Gráfico 6" descr="Uma variedade de círculos com padrões diferentes">
            <a:extLst>
              <a:ext uri="{FF2B5EF4-FFF2-40B4-BE49-F238E27FC236}">
                <a16:creationId xmlns:a16="http://schemas.microsoft.com/office/drawing/2014/main" id="{BF179921-DB3D-C646-FD6A-BB7B527E6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822" y="4439362"/>
            <a:ext cx="2423178" cy="24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3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0881dc9-f7f2-41de-a334-ceff3dc15b31}" enabled="1" method="Standard" siteId="{ea0c2907-38d2-4181-8750-b0b190b6044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917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BancoDoBrasil Textos</vt:lpstr>
      <vt:lpstr>Aptos Display</vt:lpstr>
      <vt:lpstr>Calibri</vt:lpstr>
      <vt:lpstr>Aptos</vt:lpstr>
      <vt:lpstr>BancoDoBrasil Titulos Medium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Sergio Xavier Santos</dc:creator>
  <cp:lastModifiedBy>Paulo Sergio Xavier Santos</cp:lastModifiedBy>
  <cp:revision>18</cp:revision>
  <dcterms:created xsi:type="dcterms:W3CDTF">2025-08-24T10:47:03Z</dcterms:created>
  <dcterms:modified xsi:type="dcterms:W3CDTF">2025-08-30T19:59:29Z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Tema do Office:8</vt:lpwstr>
  </property>
  <property fmtid="{D5CDD505-2E9C-101B-9397-08002B2CF9AE}" pid="3" name="ClassificationContentMarkingHeaderText">
    <vt:lpwstr>#interna</vt:lpwstr>
  </property>
</Properties>
</file>