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0B2"/>
    <a:srgbClr val="4D82B8"/>
    <a:srgbClr val="FFFFFF"/>
    <a:srgbClr val="ED7D31"/>
    <a:srgbClr val="1B3A9E"/>
    <a:srgbClr val="051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9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8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9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5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4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2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6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6711-189D-40E1-85CC-DF03112AC4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2981-7157-4BC0-AF9F-C53EA9CDF8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5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step, I used a cluster algorithm </a:t>
            </a:r>
            <a:r>
              <a:rPr lang="en-US" dirty="0" smtClean="0"/>
              <a:t>(I would use K-Means due </a:t>
            </a:r>
            <a:r>
              <a:rPr lang="en-US" dirty="0"/>
              <a:t>to its </a:t>
            </a:r>
            <a:r>
              <a:rPr lang="en-US" dirty="0" smtClean="0"/>
              <a:t>velocity, but since it’s not a big data challenge I went for a Hierarchical algorithm to identify most similar observations).</a:t>
            </a:r>
          </a:p>
          <a:p>
            <a:r>
              <a:rPr lang="en-US" dirty="0" smtClean="0"/>
              <a:t>Most important features: profitability, average discount, average profit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4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60686"/>
              </p:ext>
            </p:extLst>
          </p:nvPr>
        </p:nvGraphicFramePr>
        <p:xfrm>
          <a:off x="1145309" y="1496304"/>
          <a:ext cx="9356436" cy="4818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9109"/>
                <a:gridCol w="2339109"/>
                <a:gridCol w="2339109"/>
                <a:gridCol w="2339109"/>
              </a:tblGrid>
              <a:tr h="106757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Countries with</a:t>
                      </a:r>
                      <a:endParaRPr lang="pt-BR" b="1" i="1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Extraordinary</a:t>
                      </a: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5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Profitable</a:t>
                      </a: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3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Defict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Revenue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 Revenue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</a:t>
                      </a:r>
                      <a:r>
                        <a:rPr lang="pt-BR" b="1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Revenue</a:t>
                      </a:r>
                      <a:endParaRPr lang="pt-BR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Profit</a:t>
                      </a:r>
                      <a:endParaRPr lang="pt-BR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 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r>
                        <a:rPr lang="pt-BR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225603" y="1087595"/>
            <a:ext cx="803564" cy="817418"/>
          </a:xfrm>
          <a:prstGeom prst="ellipse">
            <a:avLst/>
          </a:prstGeom>
          <a:solidFill>
            <a:srgbClr val="05154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13</a:t>
            </a:r>
            <a:endParaRPr lang="pt-BR" sz="2800" b="1" dirty="0"/>
          </a:p>
        </p:txBody>
      </p:sp>
      <p:sp>
        <p:nvSpPr>
          <p:cNvPr id="7" name="Oval 6"/>
          <p:cNvSpPr/>
          <p:nvPr/>
        </p:nvSpPr>
        <p:spPr>
          <a:xfrm>
            <a:off x="6480464" y="984456"/>
            <a:ext cx="883262" cy="920557"/>
          </a:xfrm>
          <a:prstGeom prst="ellipse">
            <a:avLst/>
          </a:prstGeom>
          <a:solidFill>
            <a:srgbClr val="1B3A9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70" b="1" dirty="0" smtClean="0"/>
              <a:t>105</a:t>
            </a:r>
            <a:endParaRPr lang="pt-BR" sz="2270" b="1" dirty="0"/>
          </a:p>
        </p:txBody>
      </p:sp>
      <p:sp>
        <p:nvSpPr>
          <p:cNvPr id="8" name="Oval 7"/>
          <p:cNvSpPr/>
          <p:nvPr/>
        </p:nvSpPr>
        <p:spPr>
          <a:xfrm>
            <a:off x="8891153" y="1087595"/>
            <a:ext cx="803564" cy="817418"/>
          </a:xfrm>
          <a:prstGeom prst="ellipse">
            <a:avLst/>
          </a:prstGeom>
          <a:solidFill>
            <a:srgbClr val="ED7D3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29</a:t>
            </a:r>
            <a:endParaRPr lang="pt-BR" sz="28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73289" y="6142470"/>
            <a:ext cx="2639291" cy="71553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Average Products per Order*</a:t>
            </a:r>
            <a:endParaRPr lang="pt-BR" sz="1600" dirty="0"/>
          </a:p>
        </p:txBody>
      </p:sp>
      <p:sp>
        <p:nvSpPr>
          <p:cNvPr id="10" name="Rectangle 9"/>
          <p:cNvSpPr/>
          <p:nvPr/>
        </p:nvSpPr>
        <p:spPr>
          <a:xfrm>
            <a:off x="731982" y="359448"/>
            <a:ext cx="10517909" cy="472223"/>
          </a:xfrm>
          <a:prstGeom prst="rect">
            <a:avLst/>
          </a:prstGeom>
          <a:solidFill>
            <a:srgbClr val="7D0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2991"/>
              </p:ext>
            </p:extLst>
          </p:nvPr>
        </p:nvGraphicFramePr>
        <p:xfrm>
          <a:off x="1089890" y="511848"/>
          <a:ext cx="9356436" cy="5755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9109"/>
                <a:gridCol w="2339109"/>
                <a:gridCol w="2339109"/>
                <a:gridCol w="2339109"/>
              </a:tblGrid>
              <a:tr h="106757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Countries with</a:t>
                      </a:r>
                      <a:endParaRPr lang="pt-BR" b="1" i="1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Extraordinary</a:t>
                      </a: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5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Profitable</a:t>
                      </a: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3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Defict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Revenue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 Revenue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</a:t>
                      </a:r>
                      <a:r>
                        <a:rPr lang="pt-BR" b="1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Revenue</a:t>
                      </a:r>
                      <a:endParaRPr lang="pt-BR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Profit</a:t>
                      </a:r>
                      <a:endParaRPr lang="pt-BR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 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r>
                        <a:rPr lang="pt-BR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Discount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 level of Discount</a:t>
                      </a:r>
                    </a:p>
                    <a:p>
                      <a:pPr algn="ctr"/>
                      <a:r>
                        <a:rPr lang="pt-BR" sz="12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(Avg:</a:t>
                      </a:r>
                      <a:r>
                        <a:rPr lang="pt-BR" sz="12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2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11%)</a:t>
                      </a:r>
                      <a:endParaRPr lang="pt-BR" sz="120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Discounts</a:t>
                      </a:r>
                    </a:p>
                    <a:p>
                      <a:pPr algn="ctr"/>
                      <a:r>
                        <a:rPr lang="pt-BR" sz="12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(mostly 0%,</a:t>
                      </a:r>
                      <a:r>
                        <a:rPr lang="pt-BR" sz="12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but </a:t>
                      </a:r>
                      <a:r>
                        <a:rPr lang="pt-BR" sz="12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5%)</a:t>
                      </a:r>
                      <a:endParaRPr lang="pt-BR" sz="120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 Discounts</a:t>
                      </a:r>
                    </a:p>
                    <a:p>
                      <a:pPr algn="ctr"/>
                      <a:r>
                        <a:rPr lang="pt-BR" sz="14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(up to 70%)</a:t>
                      </a:r>
                      <a:endParaRPr lang="pt-BR" sz="140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Average*</a:t>
                      </a:r>
                    </a:p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</a:t>
                      </a:r>
                      <a:r>
                        <a:rPr lang="pt-BR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Sold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  <a:r>
                        <a:rPr lang="pt-BR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$ 58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$ 49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$ 32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170184" y="103139"/>
            <a:ext cx="803564" cy="817418"/>
          </a:xfrm>
          <a:prstGeom prst="ellipse">
            <a:avLst/>
          </a:prstGeom>
          <a:solidFill>
            <a:srgbClr val="05154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13</a:t>
            </a:r>
            <a:endParaRPr lang="pt-BR" sz="2800" b="1" dirty="0"/>
          </a:p>
        </p:txBody>
      </p:sp>
      <p:sp>
        <p:nvSpPr>
          <p:cNvPr id="7" name="Oval 6"/>
          <p:cNvSpPr/>
          <p:nvPr/>
        </p:nvSpPr>
        <p:spPr>
          <a:xfrm>
            <a:off x="6425045" y="0"/>
            <a:ext cx="883262" cy="920557"/>
          </a:xfrm>
          <a:prstGeom prst="ellipse">
            <a:avLst/>
          </a:prstGeom>
          <a:solidFill>
            <a:srgbClr val="1B3A9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70" b="1" dirty="0" smtClean="0"/>
              <a:t>105</a:t>
            </a:r>
            <a:endParaRPr lang="pt-BR" sz="2270" b="1" dirty="0"/>
          </a:p>
        </p:txBody>
      </p:sp>
      <p:sp>
        <p:nvSpPr>
          <p:cNvPr id="8" name="Oval 7"/>
          <p:cNvSpPr/>
          <p:nvPr/>
        </p:nvSpPr>
        <p:spPr>
          <a:xfrm>
            <a:off x="8835734" y="103139"/>
            <a:ext cx="803564" cy="817418"/>
          </a:xfrm>
          <a:prstGeom prst="ellipse">
            <a:avLst/>
          </a:prstGeom>
          <a:solidFill>
            <a:srgbClr val="ED7D3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29</a:t>
            </a:r>
            <a:endParaRPr lang="pt-BR" sz="28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73289" y="6142470"/>
            <a:ext cx="2639291" cy="71553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Average Products per Order*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45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5117"/>
              </p:ext>
            </p:extLst>
          </p:nvPr>
        </p:nvGraphicFramePr>
        <p:xfrm>
          <a:off x="1145309" y="568043"/>
          <a:ext cx="9356436" cy="5755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9109"/>
                <a:gridCol w="2339109"/>
                <a:gridCol w="2339109"/>
                <a:gridCol w="2339109"/>
              </a:tblGrid>
              <a:tr h="106757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Countries with</a:t>
                      </a:r>
                      <a:endParaRPr lang="pt-BR" b="1" i="1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Extraordinary</a:t>
                      </a: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5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Profitable</a:t>
                      </a: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3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Defict</a:t>
                      </a:r>
                      <a:endParaRPr lang="pt-BR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Up</a:t>
                      </a:r>
                      <a:r>
                        <a:rPr lang="pt-BR" sz="3600" b="1" baseline="0" dirty="0" smtClean="0"/>
                        <a:t>selling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pt-BR" sz="2400" b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Cross-selling</a:t>
                      </a:r>
                    </a:p>
                    <a:p>
                      <a:pPr algn="ctr"/>
                      <a:endParaRPr lang="pt-BR" sz="2400" b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There’s room </a:t>
                      </a:r>
                      <a:r>
                        <a:rPr lang="pt-BR" sz="18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discount offers</a:t>
                      </a:r>
                      <a:endParaRPr lang="pt-BR" sz="24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b="1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</a:t>
                      </a:r>
                      <a:r>
                        <a:rPr lang="pt-BR" sz="2400" b="1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Discounts</a:t>
                      </a:r>
                      <a:endParaRPr lang="pt-BR" sz="240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Discount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Average*</a:t>
                      </a:r>
                    </a:p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</a:t>
                      </a:r>
                      <a:r>
                        <a:rPr lang="pt-BR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Sold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61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  <a:p>
                      <a:pPr algn="ctr"/>
                      <a:r>
                        <a:rPr lang="pt-BR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  <a:r>
                        <a:rPr lang="pt-BR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</a:t>
                      </a:r>
                      <a:endParaRPr lang="pt-BR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2B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225603" y="159334"/>
            <a:ext cx="803564" cy="817418"/>
          </a:xfrm>
          <a:prstGeom prst="ellipse">
            <a:avLst/>
          </a:prstGeom>
          <a:solidFill>
            <a:srgbClr val="05154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13</a:t>
            </a:r>
            <a:endParaRPr lang="pt-BR" sz="2800" b="1" dirty="0"/>
          </a:p>
        </p:txBody>
      </p:sp>
      <p:sp>
        <p:nvSpPr>
          <p:cNvPr id="7" name="Oval 6"/>
          <p:cNvSpPr/>
          <p:nvPr/>
        </p:nvSpPr>
        <p:spPr>
          <a:xfrm>
            <a:off x="6480464" y="56195"/>
            <a:ext cx="883262" cy="920557"/>
          </a:xfrm>
          <a:prstGeom prst="ellipse">
            <a:avLst/>
          </a:prstGeom>
          <a:solidFill>
            <a:srgbClr val="1B3A9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70" b="1" dirty="0" smtClean="0"/>
              <a:t>105</a:t>
            </a:r>
            <a:endParaRPr lang="pt-BR" sz="2270" b="1" dirty="0"/>
          </a:p>
        </p:txBody>
      </p:sp>
      <p:sp>
        <p:nvSpPr>
          <p:cNvPr id="8" name="Oval 7"/>
          <p:cNvSpPr/>
          <p:nvPr/>
        </p:nvSpPr>
        <p:spPr>
          <a:xfrm>
            <a:off x="8891153" y="159334"/>
            <a:ext cx="803564" cy="817418"/>
          </a:xfrm>
          <a:prstGeom prst="ellipse">
            <a:avLst/>
          </a:prstGeom>
          <a:solidFill>
            <a:srgbClr val="ED7D3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29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511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692727"/>
            <a:ext cx="10515600" cy="419302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800" b="1" dirty="0" smtClean="0">
                <a:solidFill>
                  <a:schemeClr val="bg1">
                    <a:lumMod val="50000"/>
                  </a:schemeClr>
                </a:solidFill>
              </a:rPr>
              <a:t>Next Steps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b="1" dirty="0" smtClean="0">
                <a:solidFill>
                  <a:srgbClr val="7D00B2"/>
                </a:solidFill>
              </a:rPr>
              <a:t>What exactly causes negative profit?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</a:rPr>
              <a:t>Specific product, category, city?</a:t>
            </a:r>
            <a:endParaRPr lang="pt-BR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110" y="180109"/>
            <a:ext cx="11804072" cy="512618"/>
          </a:xfrm>
          <a:prstGeom prst="rect">
            <a:avLst/>
          </a:prstGeom>
          <a:solidFill>
            <a:srgbClr val="7D0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5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73" y="692727"/>
            <a:ext cx="11339946" cy="419302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800" b="1" dirty="0" smtClean="0">
                <a:solidFill>
                  <a:schemeClr val="bg1">
                    <a:lumMod val="50000"/>
                  </a:schemeClr>
                </a:solidFill>
              </a:rPr>
              <a:t>Next Steps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b="1" dirty="0" smtClean="0">
                <a:solidFill>
                  <a:srgbClr val="0070C0"/>
                </a:solidFill>
              </a:rPr>
              <a:t>Market Basket Analysis</a:t>
            </a:r>
            <a:r>
              <a:rPr lang="pt-BR" sz="4800" b="1" dirty="0" smtClean="0">
                <a:solidFill>
                  <a:srgbClr val="7D00B2"/>
                </a:solidFill>
              </a:rPr>
              <a:t/>
            </a:r>
            <a:br>
              <a:rPr lang="pt-BR" sz="4800" b="1" dirty="0" smtClean="0">
                <a:solidFill>
                  <a:srgbClr val="7D00B2"/>
                </a:solidFill>
              </a:rPr>
            </a:b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</a:rPr>
              <a:t>What products will maximize profit when cross-selling?</a:t>
            </a:r>
            <a:endParaRPr lang="pt-BR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110" y="180109"/>
            <a:ext cx="11804072" cy="512618"/>
          </a:xfrm>
          <a:prstGeom prst="rect">
            <a:avLst/>
          </a:prstGeom>
          <a:solidFill>
            <a:srgbClr val="7D0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185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Average Products per Order*</vt:lpstr>
      <vt:lpstr>Average Products per Order*</vt:lpstr>
      <vt:lpstr>PowerPoint Presentation</vt:lpstr>
      <vt:lpstr>Next Steps  What exactly causes negative profit? Specific product, category, city?</vt:lpstr>
      <vt:lpstr>Next Steps  Market Basket Analysis What products will maximize profit when cross-selling?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Microsoft account</dc:creator>
  <cp:lastModifiedBy>Microsoft account</cp:lastModifiedBy>
  <cp:revision>26</cp:revision>
  <dcterms:created xsi:type="dcterms:W3CDTF">2023-06-08T16:48:32Z</dcterms:created>
  <dcterms:modified xsi:type="dcterms:W3CDTF">2023-06-09T10:00:52Z</dcterms:modified>
</cp:coreProperties>
</file>