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18-01-2018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290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18-01-2018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545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18-01-2018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151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18-01-2018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1994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18-01-2018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0845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18-01-2018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151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18-01-2018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9214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18-01-2018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319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18-01-2018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210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18-01-2018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623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18-01-2018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728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18-01-2018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056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18-01-2018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997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18-01-2018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661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18-01-2018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244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18-01-2018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741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F93C8-DF68-4D47-9A06-28092522EC59}" type="datetimeFigureOut">
              <a:rPr lang="pt-PT" smtClean="0"/>
              <a:t>18-01-2018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99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Tipos de redes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5219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1466625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Categoria 1: Utilizado em instalações telefônicas, porém inadequado para transmissão de dados.</a:t>
            </a:r>
          </a:p>
          <a:p>
            <a:endParaRPr lang="pt-PT" dirty="0"/>
          </a:p>
          <a:p>
            <a:r>
              <a:rPr lang="pt-PT" dirty="0"/>
              <a:t>Categoria 2: Outro tipo de cabo obsoleto. Permite transmissão de dados a até 2.5 megabits e era usado nas antigas redes </a:t>
            </a:r>
            <a:r>
              <a:rPr lang="pt-PT" dirty="0" err="1"/>
              <a:t>Arcnet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Categoria 3: Era o cabo de par trançado sem blindagem mais usado em redes há uma década. Pode se estender por até 100 metros e permite transmissão de dados a até 10 Mbps. A principal diferença do cabo de categoria 3 para os obsoletos cabos de categoria 1 e 2 é o entrançamento dos pares de cabos.</a:t>
            </a:r>
          </a:p>
          <a:p>
            <a:r>
              <a:rPr lang="pt-PT" dirty="0"/>
              <a:t>Enquanto nos cabos 1 e 2 não existe um padrão definido, os cabos de categoria 3 (assim como os de categoria 4 e 5) possuem pelo menos 24 tranças por metro e, por isso, são muito mais resistentes a ruídos externos. Cada par de cabos tem um número diferente de tranças por metro, o que atenua as interferências entre os pares de cabos. Praticamente não existe a possibilidade de dois pares de cabos terem exatamente a mesma disposição de tranças.</a:t>
            </a:r>
          </a:p>
        </p:txBody>
      </p:sp>
    </p:spTree>
    <p:extLst>
      <p:ext uri="{BB962C8B-B14F-4D97-AF65-F5344CB8AC3E}">
        <p14:creationId xmlns:p14="http://schemas.microsoft.com/office/powerpoint/2010/main" val="29922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1563444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lang="pt-PT" dirty="0" smtClean="0"/>
              <a:t>categoria </a:t>
            </a:r>
            <a:r>
              <a:rPr lang="pt-PT" dirty="0"/>
              <a:t>4: Cabos com uma qualidade um pouco melhor que os cabos de categoria 3. Este tipo de cabo foi muito usado em redes </a:t>
            </a:r>
            <a:r>
              <a:rPr lang="pt-PT" dirty="0" err="1"/>
              <a:t>Token</a:t>
            </a:r>
            <a:r>
              <a:rPr lang="pt-PT" dirty="0"/>
              <a:t> Ring de 16 megabits. Em teoria podem ser usados também em redes Ethernet de 100 megabits, mas na prática isso é incomum, simplesmente porque estes cabos não são mais fabricados.</a:t>
            </a:r>
          </a:p>
          <a:p>
            <a:endParaRPr lang="pt-PT" dirty="0"/>
          </a:p>
          <a:p>
            <a:r>
              <a:rPr lang="pt-PT" dirty="0"/>
              <a:t>Categoria 5: A grande vantagem desta categoria de cabo sobre as anteriores é a taxa de transferência: eles podem ser usados tanto em redes de 100 megabits, quanto em redes de 1 gigabit.</a:t>
            </a:r>
          </a:p>
          <a:p>
            <a:endParaRPr lang="pt-PT" dirty="0"/>
          </a:p>
          <a:p>
            <a:r>
              <a:rPr lang="pt-PT" dirty="0"/>
              <a:t>Categoria 5e: Os cabos de categoria 5e são os mais comuns atualmente, com uma qualidade um pouco superior aos </a:t>
            </a:r>
            <a:r>
              <a:rPr lang="pt-PT" dirty="0" err="1"/>
              <a:t>cat</a:t>
            </a:r>
            <a:r>
              <a:rPr lang="pt-PT" dirty="0"/>
              <a:t> 5. Eles oferecem uma taxa de atenuação de sinal mais baixa, o que ajuda em cabos mais longos, perto dos 100 metros permitidos. Estão disponíveis tanto cabos blindados, quantos cabos sem blindagem, os mais baratos e comuns.</a:t>
            </a:r>
          </a:p>
        </p:txBody>
      </p:sp>
    </p:spTree>
    <p:extLst>
      <p:ext uri="{BB962C8B-B14F-4D97-AF65-F5344CB8AC3E}">
        <p14:creationId xmlns:p14="http://schemas.microsoft.com/office/powerpoint/2010/main" val="39388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1595718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Além destes, temos os cabos de categoria 6 e 7, que ainda estão em fase de popularização:</a:t>
            </a:r>
          </a:p>
          <a:p>
            <a:endParaRPr lang="pt-PT" dirty="0"/>
          </a:p>
          <a:p>
            <a:r>
              <a:rPr lang="pt-PT" dirty="0"/>
              <a:t>Categoria 6: Utiliza cabos de 4 pares, semelhantes aos cabos de categoria 5 e 5e. Este padrão não está completamente estabelecido, mas o objetivo é usá-lo (assim como os 5e) nas redes Gigabit Ethernet. Já é possível encontrar cabos deste padrão à venda em algumas lojas. Você pode ler um FAQ sobre as características técnicas dos cabos </a:t>
            </a:r>
            <a:r>
              <a:rPr lang="pt-PT" dirty="0" err="1"/>
              <a:t>cat</a:t>
            </a:r>
            <a:r>
              <a:rPr lang="pt-PT" dirty="0"/>
              <a:t> 6 </a:t>
            </a:r>
            <a:r>
              <a:rPr lang="pt-PT" dirty="0" smtClean="0"/>
              <a:t>no: http://www.tiaonline.org/standards/category6/faq.cfm</a:t>
            </a:r>
            <a:endParaRPr lang="pt-PT" dirty="0"/>
          </a:p>
          <a:p>
            <a:endParaRPr lang="pt-PT" dirty="0"/>
          </a:p>
          <a:p>
            <a:r>
              <a:rPr lang="pt-PT" dirty="0"/>
              <a:t>Categoria 7: Os cabos </a:t>
            </a:r>
            <a:r>
              <a:rPr lang="pt-PT" dirty="0" err="1"/>
              <a:t>cat</a:t>
            </a:r>
            <a:r>
              <a:rPr lang="pt-PT" dirty="0"/>
              <a:t> 7 também utilizam 4 pares de fios, porém usam conectores mais sofisticados e são muito mais caros. Tanto a </a:t>
            </a:r>
            <a:r>
              <a:rPr lang="pt-PT" dirty="0" err="1"/>
              <a:t>freqüência</a:t>
            </a:r>
            <a:r>
              <a:rPr lang="pt-PT" dirty="0"/>
              <a:t> máxima suportada, quanto a atenuação de sinal são melhores do que nos cabos categoria 6. Está em desenvolvimento um padrão de 10 Gigabit Ethernet que utilizará cabos de categoria 6 e 7.</a:t>
            </a:r>
          </a:p>
        </p:txBody>
      </p:sp>
    </p:spTree>
    <p:extLst>
      <p:ext uri="{BB962C8B-B14F-4D97-AF65-F5344CB8AC3E}">
        <p14:creationId xmlns:p14="http://schemas.microsoft.com/office/powerpoint/2010/main" val="421895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rede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1531172"/>
            <a:ext cx="8915400" cy="3777622"/>
          </a:xfrm>
        </p:spPr>
        <p:txBody>
          <a:bodyPr>
            <a:normAutofit fontScale="77500" lnSpcReduction="20000"/>
          </a:bodyPr>
          <a:lstStyle/>
          <a:p>
            <a:r>
              <a:rPr lang="pt-PT" dirty="0"/>
              <a:t>Rede de área alargada (WAN)</a:t>
            </a:r>
          </a:p>
          <a:p>
            <a:r>
              <a:rPr lang="pt-PT" dirty="0"/>
              <a:t>A redes de área alargada ("</a:t>
            </a:r>
            <a:r>
              <a:rPr lang="pt-PT" dirty="0" err="1"/>
              <a:t>Wide</a:t>
            </a:r>
            <a:r>
              <a:rPr lang="pt-PT" dirty="0"/>
              <a:t> </a:t>
            </a:r>
            <a:r>
              <a:rPr lang="pt-PT" dirty="0" err="1"/>
              <a:t>Area</a:t>
            </a:r>
            <a:r>
              <a:rPr lang="pt-PT" dirty="0"/>
              <a:t> Network") têm a dimensão correspondente a países, continentes ou vários continentes. São na realidade </a:t>
            </a:r>
            <a:r>
              <a:rPr lang="pt-PT" dirty="0" err="1"/>
              <a:t>constituidas</a:t>
            </a:r>
            <a:r>
              <a:rPr lang="pt-PT" dirty="0"/>
              <a:t> por </a:t>
            </a:r>
            <a:r>
              <a:rPr lang="pt-PT" dirty="0" err="1"/>
              <a:t>multiplas</a:t>
            </a:r>
            <a:r>
              <a:rPr lang="pt-PT" dirty="0"/>
              <a:t> redes interligadas, por exemplo </a:t>
            </a:r>
            <a:r>
              <a:rPr lang="pt-PT" dirty="0" err="1"/>
              <a:t>LANs</a:t>
            </a:r>
            <a:r>
              <a:rPr lang="pt-PT" dirty="0"/>
              <a:t> e </a:t>
            </a:r>
            <a:r>
              <a:rPr lang="pt-PT" dirty="0" err="1"/>
              <a:t>MANs</a:t>
            </a:r>
            <a:r>
              <a:rPr lang="pt-PT" dirty="0"/>
              <a:t>. O exemplo mais divulgado é a "internet". Dada a sua dimensão e uma vez que englobam </a:t>
            </a:r>
            <a:r>
              <a:rPr lang="pt-PT" dirty="0" err="1"/>
              <a:t>LANs</a:t>
            </a:r>
            <a:r>
              <a:rPr lang="pt-PT" dirty="0"/>
              <a:t> e </a:t>
            </a:r>
            <a:r>
              <a:rPr lang="pt-PT" dirty="0" err="1"/>
              <a:t>WANs</a:t>
            </a:r>
            <a:r>
              <a:rPr lang="pt-PT" dirty="0"/>
              <a:t>, as tecnologias usadas para a transmissão dos dados são as mais diversas, contudo para que as trocas de informação se processem é necessário um elo comum assente sobre essa tecnologia heterogénea. Esse elo comum é o protocolo de rede.</a:t>
            </a:r>
          </a:p>
          <a:p>
            <a:endParaRPr lang="pt-PT" dirty="0"/>
          </a:p>
          <a:p>
            <a:r>
              <a:rPr lang="pt-PT" dirty="0"/>
              <a:t>A interligação ("</a:t>
            </a:r>
            <a:r>
              <a:rPr lang="pt-PT" dirty="0" err="1"/>
              <a:t>internetworking</a:t>
            </a:r>
            <a:r>
              <a:rPr lang="pt-PT" dirty="0"/>
              <a:t>") de redes de diferentes tecnologias é assegurada por dispositivos conhecidos por "routers" (encaminhadores). Um "router" possui tipicamente ligação física a duas ou mais redes, recebendo dados de uma rede para os colocar na outra rede. Uma exemplo </a:t>
            </a:r>
            <a:r>
              <a:rPr lang="pt-PT" dirty="0" err="1"/>
              <a:t>tipico</a:t>
            </a:r>
            <a:r>
              <a:rPr lang="pt-PT" dirty="0"/>
              <a:t> é a ligação de uma rede "Ethernet" a uma rede ponto-a-ponto.</a:t>
            </a:r>
          </a:p>
          <a:p>
            <a:endParaRPr lang="pt-PT" dirty="0"/>
          </a:p>
          <a:p>
            <a:r>
              <a:rPr lang="pt-PT" dirty="0"/>
              <a:t>Por exemplo quanto um particular estabelece uma ligação telefónica com um fornecedor de serviços internet (ISP), podemos considerar que a parte da rede telefónica que está a ser usada passa a fazer parte da WAN que é a "internet".</a:t>
            </a:r>
          </a:p>
        </p:txBody>
      </p:sp>
    </p:spTree>
    <p:extLst>
      <p:ext uri="{BB962C8B-B14F-4D97-AF65-F5344CB8AC3E}">
        <p14:creationId xmlns:p14="http://schemas.microsoft.com/office/powerpoint/2010/main" val="429420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105118" y="1264554"/>
            <a:ext cx="8915400" cy="4340179"/>
          </a:xfrm>
        </p:spPr>
        <p:txBody>
          <a:bodyPr/>
          <a:lstStyle/>
          <a:p>
            <a:r>
              <a:rPr lang="pt-PT" dirty="0"/>
              <a:t>Rede local (LAN)</a:t>
            </a:r>
          </a:p>
          <a:p>
            <a:r>
              <a:rPr lang="pt-PT" dirty="0"/>
              <a:t>Uma "Local </a:t>
            </a:r>
            <a:r>
              <a:rPr lang="pt-PT" dirty="0" err="1"/>
              <a:t>Area</a:t>
            </a:r>
            <a:r>
              <a:rPr lang="pt-PT" dirty="0"/>
              <a:t> Network" caracteriza-se por ocupar uma área limitada, no máximo um </a:t>
            </a:r>
            <a:r>
              <a:rPr lang="pt-PT" dirty="0" err="1"/>
              <a:t>edificio</a:t>
            </a:r>
            <a:r>
              <a:rPr lang="pt-PT" dirty="0"/>
              <a:t>, ou alguns </a:t>
            </a:r>
            <a:r>
              <a:rPr lang="pt-PT" dirty="0" err="1"/>
              <a:t>edificios</a:t>
            </a:r>
            <a:r>
              <a:rPr lang="pt-PT" dirty="0"/>
              <a:t> próximos, muitas vezes limitam-se a apenas um piso de um </a:t>
            </a:r>
            <a:r>
              <a:rPr lang="pt-PT" dirty="0" err="1"/>
              <a:t>edificio</a:t>
            </a:r>
            <a:r>
              <a:rPr lang="pt-PT" dirty="0"/>
              <a:t>, um conjunto de salas, ou até uma única sala. São redes de débito medio ou alto (desde 10 Mbps até 1 </a:t>
            </a:r>
            <a:r>
              <a:rPr lang="pt-PT" dirty="0" err="1"/>
              <a:t>Gbps</a:t>
            </a:r>
            <a:r>
              <a:rPr lang="pt-PT" dirty="0"/>
              <a:t>, sendo </a:t>
            </a:r>
            <a:r>
              <a:rPr lang="pt-PT" dirty="0" err="1"/>
              <a:t>actualmente</a:t>
            </a:r>
            <a:r>
              <a:rPr lang="pt-PT" dirty="0"/>
              <a:t> o valor de 100 Mbps o mais comum). A tecnologia mais divulgada é o "</a:t>
            </a:r>
            <a:r>
              <a:rPr lang="pt-PT" dirty="0" err="1"/>
              <a:t>ethernet</a:t>
            </a:r>
            <a:r>
              <a:rPr lang="pt-PT" dirty="0"/>
              <a:t>", ainda em "</a:t>
            </a:r>
            <a:r>
              <a:rPr lang="pt-PT" dirty="0" err="1"/>
              <a:t>broadcast</a:t>
            </a:r>
            <a:r>
              <a:rPr lang="pt-PT" dirty="0"/>
              <a:t>", ou usando já "comutação". Existe um conjunto de serviços e protocolos que são </a:t>
            </a:r>
            <a:r>
              <a:rPr lang="pt-PT" dirty="0" err="1"/>
              <a:t>caracteristicos</a:t>
            </a:r>
            <a:r>
              <a:rPr lang="pt-PT" dirty="0"/>
              <a:t> das redes locais e que fazem parte da definição de rede </a:t>
            </a:r>
            <a:r>
              <a:rPr lang="pt-PT" dirty="0" err="1"/>
              <a:t>coorporativa</a:t>
            </a:r>
            <a:r>
              <a:rPr lang="pt-PT" dirty="0"/>
              <a:t>.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149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/>
              <a:t>Rede metropolitana (MAN)</a:t>
            </a:r>
          </a:p>
          <a:p>
            <a:r>
              <a:rPr lang="pt-PT" dirty="0"/>
              <a:t>Uma "</a:t>
            </a:r>
            <a:r>
              <a:rPr lang="pt-PT" dirty="0" err="1"/>
              <a:t>Metropolitan</a:t>
            </a:r>
            <a:r>
              <a:rPr lang="pt-PT" dirty="0"/>
              <a:t> </a:t>
            </a:r>
            <a:r>
              <a:rPr lang="pt-PT" dirty="0" err="1"/>
              <a:t>Area</a:t>
            </a:r>
            <a:r>
              <a:rPr lang="pt-PT" dirty="0"/>
              <a:t> Network" é basicamente uma WAN, cuja dimensão é reduzida, geralmente também assegura a interligação de redes locais. A área abrangida corresponde no máximo a uma cidade. São usadas por exemplo para interligar vários </a:t>
            </a:r>
            <a:r>
              <a:rPr lang="pt-PT" dirty="0" err="1"/>
              <a:t>edificos</a:t>
            </a:r>
            <a:r>
              <a:rPr lang="pt-PT" dirty="0"/>
              <a:t> afins dispersos numa cidade.</a:t>
            </a:r>
          </a:p>
          <a:p>
            <a:endParaRPr lang="pt-PT" dirty="0"/>
          </a:p>
          <a:p>
            <a:r>
              <a:rPr lang="pt-PT" dirty="0"/>
              <a:t>A tecnologia empregue pode incluir redes ponto-a-ponto ou usar meios que permitem um débito mais elevado como FDDI, ATM, DQDB ("</a:t>
            </a:r>
            <a:r>
              <a:rPr lang="pt-PT" dirty="0" err="1"/>
              <a:t>Distributed</a:t>
            </a:r>
            <a:r>
              <a:rPr lang="pt-PT" dirty="0"/>
              <a:t> </a:t>
            </a:r>
            <a:r>
              <a:rPr lang="pt-PT" dirty="0" err="1"/>
              <a:t>Queue</a:t>
            </a:r>
            <a:r>
              <a:rPr lang="pt-PT" dirty="0"/>
              <a:t> Dual Bus") ou até mesmo Gigabit </a:t>
            </a:r>
            <a:r>
              <a:rPr lang="pt-PT" dirty="0" err="1"/>
              <a:t>Ehernet</a:t>
            </a:r>
            <a:r>
              <a:rPr lang="pt-PT" dirty="0"/>
              <a:t>. Uma vez que as redes de área metropolitana (tal como as WAN) envolvem a utilização de espaços públicos, apenas podem ser instaladas por empresas licenciadas pelo estado, sendo a tecnologia de eleição o ATM. Os únicos casos em que é possível realizar interligações através de espaços públicos é usando micro-ondas rádio ou laser, mesmos nestes casos existem restrições quanto a potência de emissão.</a:t>
            </a:r>
          </a:p>
          <a:p>
            <a:endParaRPr lang="pt-PT" dirty="0"/>
          </a:p>
          <a:p>
            <a:r>
              <a:rPr lang="pt-PT" dirty="0"/>
              <a:t>Um exemplo de MAN </a:t>
            </a:r>
            <a:r>
              <a:rPr lang="pt-PT" dirty="0" err="1"/>
              <a:t>actual</a:t>
            </a:r>
            <a:r>
              <a:rPr lang="pt-PT" dirty="0"/>
              <a:t> e bastante conhecido entre o público geral é a "net-cabo".</a:t>
            </a:r>
          </a:p>
        </p:txBody>
      </p:sp>
    </p:spTree>
    <p:extLst>
      <p:ext uri="{BB962C8B-B14F-4D97-AF65-F5344CB8AC3E}">
        <p14:creationId xmlns:p14="http://schemas.microsoft.com/office/powerpoint/2010/main" val="370530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1330" y="623213"/>
            <a:ext cx="8911687" cy="1280890"/>
          </a:xfrm>
        </p:spPr>
        <p:txBody>
          <a:bodyPr/>
          <a:lstStyle/>
          <a:p>
            <a:r>
              <a:rPr lang="pt-PT" dirty="0" smtClean="0"/>
              <a:t>Equipamentos ativos/passivos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051330" y="1452282"/>
            <a:ext cx="8915400" cy="5572462"/>
          </a:xfrm>
        </p:spPr>
        <p:txBody>
          <a:bodyPr>
            <a:noAutofit/>
          </a:bodyPr>
          <a:lstStyle/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Equipamento ativo:</a:t>
            </a:r>
          </a:p>
          <a:p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São todos os equipamentos geradores, recetores de códigos ou conversor de sinais </a:t>
            </a:r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eléctricos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 ou óticos.</a:t>
            </a:r>
          </a:p>
          <a:p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- Firewall (no caso de se tratar de uma firewall </a:t>
            </a:r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fisica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- Routers</a:t>
            </a:r>
          </a:p>
          <a:p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Hubs</a:t>
            </a:r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- Bridges</a:t>
            </a:r>
          </a:p>
          <a:p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62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008300" y="1264555"/>
            <a:ext cx="8915400" cy="6644641"/>
          </a:xfrm>
        </p:spPr>
        <p:txBody>
          <a:bodyPr>
            <a:noAutofit/>
          </a:bodyPr>
          <a:lstStyle/>
          <a:p>
            <a:r>
              <a:rPr lang="pt-PT" sz="1400" dirty="0"/>
              <a:t>Equipamento passivo:</a:t>
            </a:r>
          </a:p>
          <a:p>
            <a:endParaRPr lang="pt-PT" sz="1400" dirty="0"/>
          </a:p>
          <a:p>
            <a:endParaRPr lang="pt-PT" sz="1400" dirty="0"/>
          </a:p>
          <a:p>
            <a:r>
              <a:rPr lang="pt-PT" sz="1400" dirty="0"/>
              <a:t>São dispositivos que não interferem com os dados ou sinais que passam por el e que permitem a interligação do equipamento ativo.</a:t>
            </a:r>
          </a:p>
          <a:p>
            <a:endParaRPr lang="pt-PT" sz="1400" dirty="0"/>
          </a:p>
          <a:p>
            <a:endParaRPr lang="pt-PT" sz="1400" dirty="0"/>
          </a:p>
          <a:p>
            <a:r>
              <a:rPr lang="pt-PT" sz="1400" dirty="0"/>
              <a:t>- </a:t>
            </a:r>
            <a:r>
              <a:rPr lang="pt-PT" sz="1400" dirty="0" err="1"/>
              <a:t>Ups</a:t>
            </a:r>
            <a:endParaRPr lang="pt-PT" sz="1400" dirty="0"/>
          </a:p>
          <a:p>
            <a:endParaRPr lang="pt-PT" sz="1400" dirty="0"/>
          </a:p>
          <a:p>
            <a:endParaRPr lang="pt-PT" sz="1400" dirty="0"/>
          </a:p>
          <a:p>
            <a:r>
              <a:rPr lang="pt-PT" sz="1400" dirty="0"/>
              <a:t>- Bastidores</a:t>
            </a:r>
          </a:p>
          <a:p>
            <a:endParaRPr lang="pt-PT" sz="1400" dirty="0"/>
          </a:p>
          <a:p>
            <a:endParaRPr lang="pt-PT" sz="1400" dirty="0"/>
          </a:p>
          <a:p>
            <a:r>
              <a:rPr lang="pt-PT" sz="1400" dirty="0"/>
              <a:t>- calhas</a:t>
            </a:r>
          </a:p>
          <a:p>
            <a:endParaRPr lang="pt-PT" sz="1400" dirty="0"/>
          </a:p>
          <a:p>
            <a:endParaRPr lang="pt-PT" sz="1400" dirty="0"/>
          </a:p>
          <a:p>
            <a:r>
              <a:rPr lang="pt-PT" sz="1400" dirty="0"/>
              <a:t>- réguas de alimentação de bastidores</a:t>
            </a:r>
          </a:p>
          <a:p>
            <a:endParaRPr lang="pt-PT" sz="1400" dirty="0"/>
          </a:p>
          <a:p>
            <a:endParaRPr lang="pt-PT" sz="1400" dirty="0"/>
          </a:p>
          <a:p>
            <a:pPr marL="0" indent="0">
              <a:buNone/>
            </a:pP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99488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Cabos de redes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92925" y="1498899"/>
            <a:ext cx="8915400" cy="3777622"/>
          </a:xfrm>
        </p:spPr>
        <p:txBody>
          <a:bodyPr/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Existem basicamente 3 tipos diferentes de cabos de rede: os cabos de par trançado (que são, de longe, os mais comuns), os cabos de fibra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ótica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(usados principalmente em links de longa distância) e os cabos coaxiais, que são usados em cabos de antenas para redes wireless e em algumas redes antigas.</a:t>
            </a:r>
          </a:p>
        </p:txBody>
      </p:sp>
    </p:spTree>
    <p:extLst>
      <p:ext uri="{BB962C8B-B14F-4D97-AF65-F5344CB8AC3E}">
        <p14:creationId xmlns:p14="http://schemas.microsoft.com/office/powerpoint/2010/main" val="128604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3777622"/>
          </a:xfrm>
        </p:spPr>
        <p:txBody>
          <a:bodyPr/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Numa rede de computadores, o meio físico de transmissão, é o canal de comunicação pelo qual os computadores enviam e recebem os sinais que codificam a informação. Para estabelecer a ligação utiliza-se um tipo de cabo, de entre vários existentes para o efeito. As redes e sistemas de comunicação entre computadores que funcionam sem cabos, utilizam a propagação de ondas no espaço – comunicações wireless ou sem fios.</a:t>
            </a:r>
          </a:p>
        </p:txBody>
      </p:sp>
    </p:spTree>
    <p:extLst>
      <p:ext uri="{BB962C8B-B14F-4D97-AF65-F5344CB8AC3E}">
        <p14:creationId xmlns:p14="http://schemas.microsoft.com/office/powerpoint/2010/main" val="407767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1409251"/>
            <a:ext cx="8915400" cy="4711849"/>
          </a:xfrm>
        </p:spPr>
        <p:txBody>
          <a:bodyPr>
            <a:normAutofit fontScale="85000" lnSpcReduction="20000"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 sistema de cabos usado numa rede designa-se por cabling. 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Existem dois grupos principais de cabos: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Cabos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elétricos–normalmente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cabos de cobre (ou de outro material condutor), que transmitem os dados através de sinais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elétricos.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Cabos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óticos–cabos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de fibra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ótica,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que transmitem a informação através de sinais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óticos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ou luminosos.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Os cabos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elétricos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mais utilizados em redes podem ser de dois tipos: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Cabos de pares trançados (twisted-pair cable)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Cabo coaxial (coaxial cable)</a:t>
            </a:r>
          </a:p>
          <a:p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Cabos de pares trançados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Os cabos de pares trançados são constituídos por um ou vários pares de fios de cobre.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Os dois fios de cada par estão enrolados em torno um do outro, com o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objetivo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de criar à sua volta um campo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eletromagnético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que reduz a possibilidade de interferência de sinais externos.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São cabos de fácil instalação, de baixo custo e com boas características de transmissão.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783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17090" y="0"/>
            <a:ext cx="8911687" cy="1280890"/>
          </a:xfrm>
        </p:spPr>
        <p:txBody>
          <a:bodyPr/>
          <a:lstStyle/>
          <a:p>
            <a:r>
              <a:rPr lang="pt-PT" dirty="0" smtClean="0"/>
              <a:t>Onde são utilizados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417090" y="962809"/>
            <a:ext cx="8915400" cy="5895191"/>
          </a:xfrm>
        </p:spPr>
        <p:txBody>
          <a:bodyPr>
            <a:noAutofit/>
          </a:bodyPr>
          <a:lstStyle/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Nas linhas telefónicas, em redes locais e em redes alargadas (que utilizam as linhas telefónicas).Existem MAN e WAN com sistemas de transmissão próprios, independentes das linhas telefónicas.</a:t>
            </a: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Existem duas modalidades de cabos:</a:t>
            </a:r>
          </a:p>
          <a:p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Cabos UTP–</a:t>
            </a:r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Twisted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Pair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– Par Trançado sem Blindagem.</a:t>
            </a: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Cabos STP- Par Trançado Blindado(cabo com blindagem). </a:t>
            </a: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Cabos UTP– </a:t>
            </a:r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Twisted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Pair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 – Par Trançado sem Blindagem</a:t>
            </a: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Este tipo de cabo é constituído por quatro pares de fios entrelaçados e revestidos por uma capa de PVC (plástico).</a:t>
            </a: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Os cabos deste tipo são mais baratos que os blindados e é mais fácil de manusear e instalar.</a:t>
            </a: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Permite taxas de transmissão de até 100 Mbps com a utilização do cabo CAT 5e.</a:t>
            </a: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É o cabo mais usado em redes domésticas e em grandes redes industriais.</a:t>
            </a: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É o mais barato para distâncias até 100 metros; para distâncias maiores utilizam-se cabos de fibra </a:t>
            </a:r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óptica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A falta de blindagem deste tipo de cabo faz com que não seja recomendada a sua instalação próximo a equipamentos que possam gerar campos magnéticos (fios de rede elétrica, motores, inversores de frequência) e também não podem ficar em ambientes com umidade</a:t>
            </a:r>
            <a:r>
              <a:rPr lang="pt-PT" sz="1400" dirty="0"/>
              <a:t>.</a:t>
            </a:r>
          </a:p>
          <a:p>
            <a:endParaRPr lang="pt-PT" sz="1400" dirty="0"/>
          </a:p>
          <a:p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96148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1423594"/>
            <a:ext cx="8915400" cy="4052047"/>
          </a:xfrm>
        </p:spPr>
        <p:txBody>
          <a:bodyPr>
            <a:normAutofit fontScale="25000" lnSpcReduction="20000"/>
          </a:bodyPr>
          <a:lstStyle/>
          <a:p>
            <a:r>
              <a:rPr lang="pt-PT" sz="4300" dirty="0">
                <a:latin typeface="Arial" panose="020B0604020202020204" pitchFamily="34" charset="0"/>
                <a:cs typeface="Arial" panose="020B0604020202020204" pitchFamily="34" charset="0"/>
              </a:rPr>
              <a:t>Cabos STP–Par Trançado Blindado(cabo com blindagem)</a:t>
            </a:r>
          </a:p>
          <a:p>
            <a:r>
              <a:rPr lang="pt-PT" sz="4300" dirty="0">
                <a:latin typeface="Arial" panose="020B0604020202020204" pitchFamily="34" charset="0"/>
                <a:cs typeface="Arial" panose="020B0604020202020204" pitchFamily="34" charset="0"/>
              </a:rPr>
              <a:t>Este tipo de cabo é semelhante ao UTP, constituído por quatro pares de fios entrelaçados, mas possui uma blindagem, pois é revestido por uma malha metálica.</a:t>
            </a:r>
          </a:p>
          <a:p>
            <a:r>
              <a:rPr lang="pt-PT" sz="4300" dirty="0">
                <a:latin typeface="Arial" panose="020B0604020202020204" pitchFamily="34" charset="0"/>
                <a:cs typeface="Arial" panose="020B0604020202020204" pitchFamily="34" charset="0"/>
              </a:rPr>
              <a:t>É recomendado para ambientes com interferência </a:t>
            </a:r>
            <a:r>
              <a:rPr lang="pt-PT" sz="4300" dirty="0" smtClean="0">
                <a:latin typeface="Arial" panose="020B0604020202020204" pitchFamily="34" charset="0"/>
                <a:cs typeface="Arial" panose="020B0604020202020204" pitchFamily="34" charset="0"/>
              </a:rPr>
              <a:t>eletromagnética </a:t>
            </a:r>
            <a:r>
              <a:rPr lang="pt-PT" sz="4300" dirty="0">
                <a:latin typeface="Arial" panose="020B0604020202020204" pitchFamily="34" charset="0"/>
                <a:cs typeface="Arial" panose="020B0604020202020204" pitchFamily="34" charset="0"/>
              </a:rPr>
              <a:t>acentuada.</a:t>
            </a:r>
          </a:p>
          <a:p>
            <a:r>
              <a:rPr lang="pt-PT" sz="4300" dirty="0">
                <a:latin typeface="Arial" panose="020B0604020202020204" pitchFamily="34" charset="0"/>
                <a:cs typeface="Arial" panose="020B0604020202020204" pitchFamily="34" charset="0"/>
              </a:rPr>
              <a:t>Possui um custo mais elevado do que o UTP, por ser blindado. Se o ambiente onde se pretende utilizar for húmido, com grande interferência </a:t>
            </a:r>
            <a:r>
              <a:rPr lang="pt-PT" sz="4300" dirty="0" smtClean="0">
                <a:latin typeface="Arial" panose="020B0604020202020204" pitchFamily="34" charset="0"/>
                <a:cs typeface="Arial" panose="020B0604020202020204" pitchFamily="34" charset="0"/>
              </a:rPr>
              <a:t>eletromagnética, </a:t>
            </a:r>
            <a:r>
              <a:rPr lang="pt-PT" sz="4300" dirty="0">
                <a:latin typeface="Arial" panose="020B0604020202020204" pitchFamily="34" charset="0"/>
                <a:cs typeface="Arial" panose="020B0604020202020204" pitchFamily="34" charset="0"/>
              </a:rPr>
              <a:t>com distâncias acima de 100 metros ou exposto diretamente ao sol é aconselhável o uso de cabos de fibra </a:t>
            </a:r>
            <a:r>
              <a:rPr lang="pt-PT" sz="4300" dirty="0" smtClean="0">
                <a:latin typeface="Arial" panose="020B0604020202020204" pitchFamily="34" charset="0"/>
                <a:cs typeface="Arial" panose="020B0604020202020204" pitchFamily="34" charset="0"/>
              </a:rPr>
              <a:t>ótica.</a:t>
            </a:r>
            <a:endParaRPr lang="pt-PT" sz="4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4300" dirty="0">
                <a:latin typeface="Arial" panose="020B0604020202020204" pitchFamily="34" charset="0"/>
                <a:cs typeface="Arial" panose="020B0604020202020204" pitchFamily="34" charset="0"/>
              </a:rPr>
              <a:t>Os cabos </a:t>
            </a:r>
            <a:r>
              <a:rPr lang="pt-PT" sz="4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UTPouSTP</a:t>
            </a:r>
            <a:r>
              <a:rPr lang="pt-PT" sz="4300" dirty="0" smtClean="0">
                <a:latin typeface="Arial" panose="020B0604020202020204" pitchFamily="34" charset="0"/>
                <a:cs typeface="Arial" panose="020B0604020202020204" pitchFamily="34" charset="0"/>
              </a:rPr>
              <a:t> são muito </a:t>
            </a:r>
            <a:r>
              <a:rPr lang="pt-PT" sz="4300" dirty="0">
                <a:latin typeface="Arial" panose="020B0604020202020204" pitchFamily="34" charset="0"/>
                <a:cs typeface="Arial" panose="020B0604020202020204" pitchFamily="34" charset="0"/>
              </a:rPr>
              <a:t>comuns e usados, </a:t>
            </a:r>
            <a:r>
              <a:rPr lang="pt-PT" sz="4300" dirty="0" smtClean="0">
                <a:latin typeface="Arial" panose="020B0604020202020204" pitchFamily="34" charset="0"/>
                <a:cs typeface="Arial" panose="020B0604020202020204" pitchFamily="34" charset="0"/>
              </a:rPr>
              <a:t>normalmente, em </a:t>
            </a:r>
            <a:r>
              <a:rPr lang="pt-PT" sz="4300" dirty="0">
                <a:latin typeface="Arial" panose="020B0604020202020204" pitchFamily="34" charset="0"/>
                <a:cs typeface="Arial" panose="020B0604020202020204" pitchFamily="34" charset="0"/>
              </a:rPr>
              <a:t>equipamentos para internet de banda larga como </a:t>
            </a:r>
            <a:r>
              <a:rPr lang="pt-PT" sz="4300" dirty="0" err="1">
                <a:latin typeface="Arial" panose="020B0604020202020204" pitchFamily="34" charset="0"/>
                <a:cs typeface="Arial" panose="020B0604020202020204" pitchFamily="34" charset="0"/>
              </a:rPr>
              <a:t>ADSLe</a:t>
            </a:r>
            <a:r>
              <a:rPr lang="pt-PT" sz="4300" dirty="0">
                <a:latin typeface="Arial" panose="020B0604020202020204" pitchFamily="34" charset="0"/>
                <a:cs typeface="Arial" panose="020B0604020202020204" pitchFamily="34" charset="0"/>
              </a:rPr>
              <a:t> Televisão por cabo, para ligar a placa de rede aos </a:t>
            </a:r>
            <a:r>
              <a:rPr lang="pt-PT" sz="4300" dirty="0" err="1">
                <a:latin typeface="Arial" panose="020B0604020202020204" pitchFamily="34" charset="0"/>
                <a:cs typeface="Arial" panose="020B0604020202020204" pitchFamily="34" charset="0"/>
              </a:rPr>
              <a:t>Hubs</a:t>
            </a:r>
            <a:r>
              <a:rPr lang="pt-PT" sz="4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43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pt-PT" sz="4300" dirty="0">
                <a:latin typeface="Arial" panose="020B0604020202020204" pitchFamily="34" charset="0"/>
                <a:cs typeface="Arial" panose="020B0604020202020204" pitchFamily="34" charset="0"/>
              </a:rPr>
              <a:t> ou </a:t>
            </a:r>
            <a:r>
              <a:rPr lang="pt-PT" sz="4300" dirty="0" err="1">
                <a:latin typeface="Arial" panose="020B0604020202020204" pitchFamily="34" charset="0"/>
                <a:cs typeface="Arial" panose="020B0604020202020204" pitchFamily="34" charset="0"/>
              </a:rPr>
              <a:t>Roteador</a:t>
            </a:r>
            <a:r>
              <a:rPr lang="pt-PT" sz="4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PT" sz="4300" dirty="0">
                <a:latin typeface="Arial" panose="020B0604020202020204" pitchFamily="34" charset="0"/>
                <a:cs typeface="Arial" panose="020B0604020202020204" pitchFamily="34" charset="0"/>
              </a:rPr>
              <a:t>Atualmente os cabos UTP mais usados em redes locais de computadores são os da categoria 5, uma vez que são os mais fiáveis e os únicos que permitem taxas de transmissão de 100Mbps.</a:t>
            </a:r>
          </a:p>
          <a:p>
            <a:r>
              <a:rPr lang="pt-PT" sz="4300" dirty="0">
                <a:latin typeface="Arial" panose="020B0604020202020204" pitchFamily="34" charset="0"/>
                <a:cs typeface="Arial" panose="020B0604020202020204" pitchFamily="34" charset="0"/>
              </a:rPr>
              <a:t>Existem 5 categorias de cabos UTP. </a:t>
            </a:r>
            <a:r>
              <a:rPr lang="pt-PT" sz="4300" dirty="0" err="1">
                <a:latin typeface="Arial" panose="020B0604020202020204" pitchFamily="34" charset="0"/>
                <a:cs typeface="Arial" panose="020B0604020202020204" pitchFamily="34" charset="0"/>
              </a:rPr>
              <a:t>Oscabos</a:t>
            </a:r>
            <a:r>
              <a:rPr lang="pt-PT" sz="4300" dirty="0">
                <a:latin typeface="Arial" panose="020B0604020202020204" pitchFamily="34" charset="0"/>
                <a:cs typeface="Arial" panose="020B0604020202020204" pitchFamily="34" charset="0"/>
              </a:rPr>
              <a:t> UTP utilizam conectores do tipo RJ-45 para ligação às placas de rede e outros elementos de ligação.</a:t>
            </a:r>
          </a:p>
          <a:p>
            <a:endParaRPr lang="pt-PT" sz="4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4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4300" dirty="0">
                <a:latin typeface="Arial" panose="020B0604020202020204" pitchFamily="34" charset="0"/>
                <a:cs typeface="Arial" panose="020B0604020202020204" pitchFamily="34" charset="0"/>
              </a:rPr>
              <a:t>Cabos coaxiais</a:t>
            </a:r>
          </a:p>
          <a:p>
            <a:r>
              <a:rPr lang="pt-PT" sz="4300" dirty="0">
                <a:latin typeface="Arial" panose="020B0604020202020204" pitchFamily="34" charset="0"/>
                <a:cs typeface="Arial" panose="020B0604020202020204" pitchFamily="34" charset="0"/>
              </a:rPr>
              <a:t>Este tipo de cabo é constituído por diversas camadas concêntricas de condutores e isolantes, daí o nome coaxial.</a:t>
            </a:r>
          </a:p>
          <a:p>
            <a:r>
              <a:rPr lang="pt-PT" sz="4300" dirty="0">
                <a:latin typeface="Arial" panose="020B0604020202020204" pitchFamily="34" charset="0"/>
                <a:cs typeface="Arial" panose="020B0604020202020204" pitchFamily="34" charset="0"/>
              </a:rPr>
              <a:t>No seu interior existe um fio de cobre, ouro, diamante e rubi condutor, revestido por um material isolante e rodeado por uma blindagem.</a:t>
            </a:r>
          </a:p>
          <a:p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21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Onde são utilizados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>
          <a:xfrm>
            <a:off x="2384817" y="1455868"/>
            <a:ext cx="8915400" cy="4724400"/>
          </a:xfrm>
        </p:spPr>
        <p:txBody>
          <a:bodyPr>
            <a:noAutofit/>
          </a:bodyPr>
          <a:lstStyle/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São do mesmo tipo dos que são usados em aparelhos de televisão (para ligação à antena) ou em aparelhos de vídeo;</a:t>
            </a: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Em redes de computadores;</a:t>
            </a: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Ligações de áudio;</a:t>
            </a: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Ligações de sinais de radiofrequência para rádio e TV-(Transmissores/ </a:t>
            </a:r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receptores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Ligações de radioamador;</a:t>
            </a: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Ainda são utilizados em telecomunicações.</a:t>
            </a: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A velocidade máxima de transmissão é de 20 Mb/s. Foi utilizado até meados dos anos 90.</a:t>
            </a:r>
          </a:p>
          <a:p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Existem dois formatos principais de cabos coaxiais:</a:t>
            </a:r>
          </a:p>
          <a:p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Thin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 Ethernet (também designada por </a:t>
            </a:r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thinnet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 ou 10base2);</a:t>
            </a:r>
          </a:p>
          <a:p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Thick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 Ethernet (também designado por </a:t>
            </a:r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thicknet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 ou 10base5).</a:t>
            </a:r>
          </a:p>
          <a:p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83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12012" y="0"/>
            <a:ext cx="8911687" cy="128089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900723" y="433892"/>
            <a:ext cx="8915400" cy="6020696"/>
          </a:xfrm>
        </p:spPr>
        <p:txBody>
          <a:bodyPr>
            <a:normAutofit fontScale="25000" lnSpcReduction="20000"/>
          </a:bodyPr>
          <a:lstStyle/>
          <a:p>
            <a:endParaRPr lang="pt-PT" dirty="0"/>
          </a:p>
          <a:p>
            <a:r>
              <a:rPr lang="pt-PT" sz="5600" dirty="0" err="1">
                <a:latin typeface="Arial" panose="020B0604020202020204" pitchFamily="34" charset="0"/>
                <a:cs typeface="Arial" panose="020B0604020202020204" pitchFamily="34" charset="0"/>
              </a:rPr>
              <a:t>Thin</a:t>
            </a:r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 Ethernet (</a:t>
            </a:r>
            <a:r>
              <a:rPr lang="pt-PT" sz="5600" dirty="0" err="1">
                <a:latin typeface="Arial" panose="020B0604020202020204" pitchFamily="34" charset="0"/>
                <a:cs typeface="Arial" panose="020B0604020202020204" pitchFamily="34" charset="0"/>
              </a:rPr>
              <a:t>thinnet</a:t>
            </a:r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 ou 10base2)</a:t>
            </a:r>
          </a:p>
          <a:p>
            <a:endParaRPr lang="pt-PT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Cabo coaxial fino.</a:t>
            </a:r>
          </a:p>
          <a:p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Capacidade de transmissão de 10 Mbps.</a:t>
            </a:r>
          </a:p>
          <a:p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Extensão máxima de segmento de rede de 185 metros.</a:t>
            </a:r>
          </a:p>
          <a:p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As ligações às placas de rede dos computadores são feitas através de conectores BNC.</a:t>
            </a:r>
          </a:p>
          <a:p>
            <a:pPr marL="0" indent="0">
              <a:buNone/>
            </a:pPr>
            <a:r>
              <a:rPr lang="pt-PT" sz="5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Thick</a:t>
            </a:r>
            <a:r>
              <a:rPr lang="pt-PT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Ethernet (</a:t>
            </a:r>
            <a:r>
              <a:rPr lang="pt-PT" sz="5600" dirty="0" err="1">
                <a:latin typeface="Arial" panose="020B0604020202020204" pitchFamily="34" charset="0"/>
                <a:cs typeface="Arial" panose="020B0604020202020204" pitchFamily="34" charset="0"/>
              </a:rPr>
              <a:t>thicknet</a:t>
            </a:r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 ou 10base5)</a:t>
            </a:r>
          </a:p>
          <a:p>
            <a:endParaRPr lang="pt-PT" sz="5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Cabo coaxial grosso.</a:t>
            </a:r>
          </a:p>
          <a:p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Taxa de transmissão semelhante ao anterior, mas com uma extensão máxima de segmento de rede de cerca de 500 metros.</a:t>
            </a:r>
          </a:p>
          <a:p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As ligações às placas dos computadores não são feitas </a:t>
            </a:r>
            <a:r>
              <a:rPr lang="pt-PT" sz="5600" dirty="0" err="1">
                <a:latin typeface="Arial" panose="020B0604020202020204" pitchFamily="34" charset="0"/>
                <a:cs typeface="Arial" panose="020B0604020202020204" pitchFamily="34" charset="0"/>
              </a:rPr>
              <a:t>directamente</a:t>
            </a:r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, mas através de dispositivos específicos, chamados </a:t>
            </a:r>
            <a:r>
              <a:rPr lang="pt-PT" sz="5600" dirty="0" err="1">
                <a:latin typeface="Arial" panose="020B0604020202020204" pitchFamily="34" charset="0"/>
                <a:cs typeface="Arial" panose="020B0604020202020204" pitchFamily="34" charset="0"/>
              </a:rPr>
              <a:t>transceivers</a:t>
            </a:r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PT" sz="5600" dirty="0" err="1">
                <a:latin typeface="Arial" panose="020B0604020202020204" pitchFamily="34" charset="0"/>
                <a:cs typeface="Arial" panose="020B0604020202020204" pitchFamily="34" charset="0"/>
              </a:rPr>
              <a:t>transmiter</a:t>
            </a:r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pt-PT" sz="5600" dirty="0" err="1"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pt-PT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Características dos cabos coaxiais</a:t>
            </a:r>
          </a:p>
          <a:p>
            <a:endParaRPr lang="pt-PT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Grande resistência a interferências.</a:t>
            </a:r>
          </a:p>
          <a:p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Taxas de transmissão razoáveis.</a:t>
            </a:r>
          </a:p>
          <a:p>
            <a:r>
              <a:rPr lang="pt-PT" sz="5600" dirty="0"/>
              <a:t>Alguma flexibilidade em termos de conexões.</a:t>
            </a:r>
          </a:p>
          <a:p>
            <a:r>
              <a:rPr lang="pt-PT" sz="5600" dirty="0"/>
              <a:t>Foram durante algum tempo foram bastante utilizados em redes locais.</a:t>
            </a:r>
          </a:p>
          <a:p>
            <a:endParaRPr lang="pt-PT" sz="5600" dirty="0"/>
          </a:p>
        </p:txBody>
      </p:sp>
    </p:spTree>
    <p:extLst>
      <p:ext uri="{BB962C8B-B14F-4D97-AF65-F5344CB8AC3E}">
        <p14:creationId xmlns:p14="http://schemas.microsoft.com/office/powerpoint/2010/main" val="145366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categorias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1606476"/>
            <a:ext cx="8915400" cy="3777622"/>
          </a:xfrm>
        </p:spPr>
        <p:txBody>
          <a:bodyPr/>
          <a:lstStyle/>
          <a:p>
            <a:r>
              <a:rPr lang="pt-PT" dirty="0"/>
              <a:t>Existem cabos de </a:t>
            </a:r>
            <a:r>
              <a:rPr lang="pt-PT" dirty="0" err="1"/>
              <a:t>cat</a:t>
            </a:r>
            <a:r>
              <a:rPr lang="pt-PT" dirty="0"/>
              <a:t> 1 até </a:t>
            </a:r>
            <a:r>
              <a:rPr lang="pt-PT" dirty="0" err="1"/>
              <a:t>cat</a:t>
            </a:r>
            <a:r>
              <a:rPr lang="pt-PT" dirty="0"/>
              <a:t> 7. Como os cabos </a:t>
            </a:r>
            <a:r>
              <a:rPr lang="pt-PT" dirty="0" err="1"/>
              <a:t>cat</a:t>
            </a:r>
            <a:r>
              <a:rPr lang="pt-PT" dirty="0"/>
              <a:t> 5 são suficientes tanto para redes de 100 quanto de 1000 megabits, eles são os mais comuns e mais baratos; geralmente custam em torno de 1 real o metro. Os cabos cat5e (os mais comuns atualmente) seguem um padrão um pouco mais estrito, por isso dê preferência a eles na hora de comprar.</a:t>
            </a:r>
          </a:p>
          <a:p>
            <a:endParaRPr lang="pt-PT" dirty="0"/>
          </a:p>
          <a:p>
            <a:r>
              <a:rPr lang="pt-PT" dirty="0"/>
              <a:t>Em todas as categorias, a distância máxima permitida é de 100 metros. O que muda é a </a:t>
            </a:r>
            <a:r>
              <a:rPr lang="pt-PT" dirty="0" err="1"/>
              <a:t>freqüência</a:t>
            </a:r>
            <a:r>
              <a:rPr lang="pt-PT" dirty="0"/>
              <a:t> (e, </a:t>
            </a:r>
            <a:r>
              <a:rPr lang="pt-PT" dirty="0" err="1"/>
              <a:t>conseqüentemente</a:t>
            </a:r>
            <a:r>
              <a:rPr lang="pt-PT" dirty="0"/>
              <a:t>, a taxa máxima de transferência de dados suportada pelo cabo) e o nível de imunidade a interferências externas. Esta é uma descrição de todas as categorias de cabos de par trançado existentes:</a:t>
            </a:r>
          </a:p>
        </p:txBody>
      </p:sp>
    </p:spTree>
    <p:extLst>
      <p:ext uri="{BB962C8B-B14F-4D97-AF65-F5344CB8AC3E}">
        <p14:creationId xmlns:p14="http://schemas.microsoft.com/office/powerpoint/2010/main" val="180475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115</TotalTime>
  <Words>2218</Words>
  <Application>Microsoft Office PowerPoint</Application>
  <PresentationFormat>Ecrã Panorâmico</PresentationFormat>
  <Paragraphs>148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Haste</vt:lpstr>
      <vt:lpstr>Tipos de redes</vt:lpstr>
      <vt:lpstr>Cabos de redes</vt:lpstr>
      <vt:lpstr>Apresentação do PowerPoint</vt:lpstr>
      <vt:lpstr>Apresentação do PowerPoint</vt:lpstr>
      <vt:lpstr>Onde são utilizados</vt:lpstr>
      <vt:lpstr>Apresentação do PowerPoint</vt:lpstr>
      <vt:lpstr>Onde são utilizados</vt:lpstr>
      <vt:lpstr>Apresentação do PowerPoint</vt:lpstr>
      <vt:lpstr>categorias</vt:lpstr>
      <vt:lpstr>Apresentação do PowerPoint</vt:lpstr>
      <vt:lpstr>Apresentação do PowerPoint</vt:lpstr>
      <vt:lpstr>Apresentação do PowerPoint</vt:lpstr>
      <vt:lpstr>Tipos de rede</vt:lpstr>
      <vt:lpstr>Apresentação do PowerPoint</vt:lpstr>
      <vt:lpstr>Apresentação do PowerPoint</vt:lpstr>
      <vt:lpstr>Equipamentos ativos/passivos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redes</dc:title>
  <dc:creator>S5_6</dc:creator>
  <cp:lastModifiedBy>S5_6</cp:lastModifiedBy>
  <cp:revision>7</cp:revision>
  <dcterms:created xsi:type="dcterms:W3CDTF">2018-01-18T10:47:22Z</dcterms:created>
  <dcterms:modified xsi:type="dcterms:W3CDTF">2018-01-18T12:42:49Z</dcterms:modified>
</cp:coreProperties>
</file>