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60" r:id="rId6"/>
    <p:sldId id="279" r:id="rId7"/>
    <p:sldId id="262" r:id="rId8"/>
    <p:sldId id="261" r:id="rId9"/>
    <p:sldId id="294" r:id="rId10"/>
    <p:sldId id="263" r:id="rId11"/>
    <p:sldId id="264" r:id="rId12"/>
    <p:sldId id="265" r:id="rId13"/>
    <p:sldId id="267" r:id="rId14"/>
    <p:sldId id="280" r:id="rId15"/>
    <p:sldId id="281" r:id="rId16"/>
    <p:sldId id="282" r:id="rId17"/>
    <p:sldId id="283" r:id="rId18"/>
    <p:sldId id="284" r:id="rId19"/>
    <p:sldId id="285" r:id="rId20"/>
    <p:sldId id="268" r:id="rId21"/>
    <p:sldId id="269" r:id="rId22"/>
    <p:sldId id="266" r:id="rId23"/>
    <p:sldId id="270" r:id="rId24"/>
    <p:sldId id="286" r:id="rId25"/>
    <p:sldId id="271" r:id="rId26"/>
    <p:sldId id="287" r:id="rId27"/>
    <p:sldId id="273" r:id="rId28"/>
    <p:sldId id="274" r:id="rId29"/>
    <p:sldId id="289" r:id="rId30"/>
    <p:sldId id="275" r:id="rId31"/>
    <p:sldId id="290" r:id="rId32"/>
    <p:sldId id="291" r:id="rId33"/>
    <p:sldId id="277" r:id="rId34"/>
    <p:sldId id="278" r:id="rId35"/>
    <p:sldId id="293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92" autoAdjust="0"/>
  </p:normalViewPr>
  <p:slideViewPr>
    <p:cSldViewPr snapToGrid="0">
      <p:cViewPr varScale="1">
        <p:scale>
          <a:sx n="107" d="100"/>
          <a:sy n="107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1C6FF-88EE-4763-88F3-81B67BED817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B6A27-45CB-46A5-946C-61151502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r>
              <a:rPr lang="en-US" baseline="0" dirty="0" smtClean="0"/>
              <a:t> literature studies developing countries, not much looking at industrialized countries</a:t>
            </a:r>
            <a:endParaRPr lang="en-US" dirty="0" smtClean="0"/>
          </a:p>
          <a:p>
            <a:r>
              <a:rPr lang="en-US" dirty="0" smtClean="0"/>
              <a:t>Note plant-level</a:t>
            </a:r>
            <a:r>
              <a:rPr lang="en-US" baseline="0" dirty="0" smtClean="0"/>
              <a:t> data is novel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7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Punchline </a:t>
            </a:r>
            <a:r>
              <a:rPr lang="en-US" baseline="0" dirty="0" smtClean="0"/>
              <a:t>is, the main result is generally robust to all of the controls.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average of tau ca based on industry size</a:t>
            </a:r>
          </a:p>
          <a:p>
            <a:r>
              <a:rPr lang="en-US" dirty="0" smtClean="0"/>
              <a:t>TFI averages over all 213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2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TFP</a:t>
            </a:r>
            <a:r>
              <a:rPr lang="en-US" baseline="0" dirty="0" smtClean="0"/>
              <a:t> ideal, but not available</a:t>
            </a:r>
          </a:p>
          <a:p>
            <a:r>
              <a:rPr lang="en-US" baseline="0" dirty="0" smtClean="0"/>
              <a:t>So use value added in production activities per hour worked by production workers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trade within the agreement crowds out third parties, losing</a:t>
            </a:r>
            <a:r>
              <a:rPr lang="en-US" baseline="0" dirty="0" smtClean="0"/>
              <a:t> tariffs would have gotten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different starting</a:t>
            </a:r>
            <a:r>
              <a:rPr lang="en-US" baseline="0" dirty="0" smtClean="0"/>
              <a:t> levels, meaningful impact of FTA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Manufacturing!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 = employment, labor productivity, etc.</a:t>
            </a:r>
          </a:p>
          <a:p>
            <a:r>
              <a:rPr lang="en-US" dirty="0" smtClean="0"/>
              <a:t>Averaging </a:t>
            </a:r>
            <a:r>
              <a:rPr lang="en-US" dirty="0" smtClean="0"/>
              <a:t>effects over multi-year</a:t>
            </a:r>
            <a:r>
              <a:rPr lang="en-US" baseline="0" dirty="0" smtClean="0"/>
              <a:t> periods</a:t>
            </a:r>
          </a:p>
          <a:p>
            <a:r>
              <a:rPr lang="en-US" baseline="0" dirty="0" smtClean="0"/>
              <a:t>Appropriate to use 1988 as comparison because data measured at end of year, so 12/31/1988 is </a:t>
            </a:r>
            <a:r>
              <a:rPr lang="en-US" i="1" baseline="0" dirty="0" smtClean="0"/>
              <a:t>just</a:t>
            </a:r>
            <a:r>
              <a:rPr lang="en-US" i="0" baseline="0" dirty="0" smtClean="0"/>
              <a:t> before the tariff reduction began on 1/1/1989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1965 C US Auto Pact, all</a:t>
            </a:r>
            <a:r>
              <a:rPr lang="en-US" baseline="0" dirty="0" smtClean="0"/>
              <a:t> others on MFN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Endogeneity</a:t>
            </a:r>
            <a:r>
              <a:rPr lang="en-US" dirty="0" smtClean="0"/>
              <a:t> of tariffs</a:t>
            </a:r>
          </a:p>
          <a:p>
            <a:r>
              <a:rPr lang="en-US" dirty="0" smtClean="0"/>
              <a:t>Industry-level heterogeneity</a:t>
            </a:r>
          </a:p>
          <a:p>
            <a:r>
              <a:rPr lang="en-US" dirty="0" smtClean="0"/>
              <a:t>Next</a:t>
            </a:r>
            <a:r>
              <a:rPr lang="en-US" baseline="0" dirty="0" smtClean="0"/>
              <a:t> slides…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“Reversals of Fortune”</a:t>
            </a:r>
          </a:p>
          <a:p>
            <a:r>
              <a:rPr lang="en-US" dirty="0" smtClean="0"/>
              <a:t>US…?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Delta b: don’t have time to get into this, but</a:t>
            </a:r>
            <a:r>
              <a:rPr lang="en-US" baseline="0" dirty="0" smtClean="0"/>
              <a:t> is industry-specific estimate of effect of business conditions on particular outcome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</a:t>
            </a:r>
            <a:r>
              <a:rPr lang="en-US" baseline="0" dirty="0" smtClean="0"/>
              <a:t> issue with selection (plants must have existed in 1980, 1986, 1988, 1996), i.e. “continuing plants”</a:t>
            </a:r>
          </a:p>
          <a:p>
            <a:r>
              <a:rPr lang="en-US" baseline="0" dirty="0" smtClean="0"/>
              <a:t>Also, plants must have filled out a long-form survey, and such plants are on average 2.2 times larger than plants that did not fill out such a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6A27-45CB-46A5-946C-611515020E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0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1DDC-A81C-466D-9E70-C40370B78FC3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272D-0F17-485E-AB54-3F37B4CB4E29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A255-6047-4893-B773-6AFE02BFFC8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F92-C7BD-459F-948A-B30F9301F987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F189-9BE7-46E5-BA95-20E6513FB19C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8F00-5289-4B5F-BC4E-7BC1FDA163AF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1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B42F-F75A-46D8-AF2E-4DB589FF1FE1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479-D645-499C-9951-83170B5B62DA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2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26D6-7350-4824-BB3A-EDCEDAD272C7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B72E-50D2-456B-846E-01B52793BCD4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E86-9ADA-46F5-B23F-353A37FB4B06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17A5-4E7B-438F-ADB8-42681E168BB5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A8BC4-956C-4A10-B0B9-DD2D3A8C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nada%E2%80%93United_States_Free_Trade_Agre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1835522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Trefler</a:t>
            </a:r>
            <a:r>
              <a:rPr lang="en-US" sz="4800" dirty="0"/>
              <a:t> (2004</a:t>
            </a:r>
            <a:r>
              <a:rPr lang="en-US" sz="48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“The </a:t>
            </a:r>
            <a:r>
              <a:rPr lang="en-US" sz="2800" dirty="0"/>
              <a:t>Long and Short of </a:t>
            </a:r>
            <a:r>
              <a:rPr lang="en-US" sz="2800" dirty="0" smtClean="0"/>
              <a:t>the</a:t>
            </a:r>
            <a:br>
              <a:rPr lang="en-US" sz="2800" dirty="0" smtClean="0"/>
            </a:br>
            <a:r>
              <a:rPr lang="en-US" sz="2800" dirty="0" smtClean="0"/>
              <a:t>Canada-U.S</a:t>
            </a:r>
            <a:r>
              <a:rPr lang="en-US" sz="2800" dirty="0"/>
              <a:t>. Free Trade </a:t>
            </a:r>
            <a:r>
              <a:rPr lang="en-US" sz="2800" dirty="0" smtClean="0"/>
              <a:t>Agreement”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Organ</a:t>
            </a:r>
          </a:p>
          <a:p>
            <a:r>
              <a:rPr lang="en-US" dirty="0" smtClean="0"/>
              <a:t>Prepared for BE 887, Fall 2018</a:t>
            </a:r>
          </a:p>
          <a:p>
            <a:r>
              <a:rPr lang="en-US" dirty="0" smtClean="0"/>
              <a:t>September 26,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Empirical Strategy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9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Canadian data</a:t>
            </a:r>
          </a:p>
          <a:p>
            <a:pPr lvl="1"/>
            <a:r>
              <a:rPr lang="en-US" dirty="0" smtClean="0"/>
              <a:t>Annual Survey of Manufacturers</a:t>
            </a:r>
          </a:p>
          <a:p>
            <a:pPr lvl="1"/>
            <a:r>
              <a:rPr lang="en-US" dirty="0" smtClean="0"/>
              <a:t>Statistics Canada</a:t>
            </a:r>
          </a:p>
          <a:p>
            <a:pPr lvl="2"/>
            <a:r>
              <a:rPr lang="en-US" dirty="0" smtClean="0"/>
              <a:t>International Trade Division</a:t>
            </a:r>
          </a:p>
          <a:p>
            <a:pPr lvl="2"/>
            <a:r>
              <a:rPr lang="en-US" dirty="0" smtClean="0"/>
              <a:t>Input-Output Division</a:t>
            </a:r>
          </a:p>
          <a:p>
            <a:pPr lvl="2"/>
            <a:r>
              <a:rPr lang="en-US" dirty="0" smtClean="0"/>
              <a:t>Prices Division</a:t>
            </a:r>
          </a:p>
          <a:p>
            <a:pPr lvl="2"/>
            <a:r>
              <a:rPr lang="en-US" dirty="0" smtClean="0"/>
              <a:t>Standards Division</a:t>
            </a:r>
          </a:p>
          <a:p>
            <a:r>
              <a:rPr lang="en-US" dirty="0" smtClean="0"/>
              <a:t>U.S. Data</a:t>
            </a:r>
          </a:p>
          <a:p>
            <a:pPr lvl="1"/>
            <a:r>
              <a:rPr lang="en-US" dirty="0" smtClean="0"/>
              <a:t>NBER Manufacturing Productivity Database</a:t>
            </a:r>
          </a:p>
          <a:p>
            <a:r>
              <a:rPr lang="en-US" dirty="0" smtClean="0"/>
              <a:t>Author’s conversion of industries from U.S. classification (~1000) to Canadian industries (213)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0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r>
              <a:rPr lang="en-US" dirty="0" smtClean="0"/>
              <a:t>Empirical Strategy</a:t>
            </a:r>
          </a:p>
          <a:p>
            <a:pPr lvl="1"/>
            <a:r>
              <a:rPr lang="en-US" dirty="0" smtClean="0"/>
              <a:t>Industry Level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Plant Level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7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Start by calculating outcome variables for industry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,1996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,1988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)/(1996−1988)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,1986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,1980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)/(19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6−198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(s=1 for post-FTA, 0 for pre-FTA)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4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Tariff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Next define change in FTA-mandated tariff concessions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𝑈𝑆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i="1" dirty="0">
                    <a:ea typeface="Cambria Math" panose="02040503050406030204" pitchFamily="18" charset="0"/>
                  </a:rPr>
                  <a:t>Post-FTA</a:t>
                </a:r>
                <a:r>
                  <a:rPr lang="en-US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,1996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,1988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)/(1996−1988)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ea typeface="Cambria Math" panose="02040503050406030204" pitchFamily="18" charset="0"/>
                  </a:rPr>
                  <a:t>Pre-FTA, </a:t>
                </a:r>
                <a:r>
                  <a:rPr lang="en-US" sz="2000" i="1" dirty="0" smtClean="0">
                    <a:ea typeface="Cambria Math" panose="02040503050406030204" pitchFamily="18" charset="0"/>
                  </a:rPr>
                  <a:t>auto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,1986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,1980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)/(1986−1980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Pre-FTA, all other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𝐶𝐴</m:t>
                        </m:r>
                      </m:sup>
                    </m:sSubSup>
                  </m:oMath>
                </a14:m>
                <a:r>
                  <a:rPr lang="en-US" sz="2400" dirty="0" smtClean="0"/>
                  <a:t> measures the change in FTA-mandated tariff concessions extended </a:t>
                </a:r>
                <a:r>
                  <a:rPr lang="en-US" sz="2400" i="1" dirty="0" smtClean="0"/>
                  <a:t>by </a:t>
                </a:r>
                <a:r>
                  <a:rPr lang="en-US" sz="2400" dirty="0" smtClean="0"/>
                  <a:t>Canada </a:t>
                </a:r>
                <a:r>
                  <a:rPr lang="en-US" sz="2400" i="1" dirty="0" smtClean="0"/>
                  <a:t>to</a:t>
                </a:r>
                <a:r>
                  <a:rPr lang="en-US" sz="2400" dirty="0" smtClean="0"/>
                  <a:t> the U.S.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𝑈𝑆</m:t>
                        </m:r>
                      </m:sup>
                    </m:sSubSup>
                  </m:oMath>
                </a14:m>
                <a:r>
                  <a:rPr lang="en-US" sz="2400" dirty="0"/>
                  <a:t> measures the change in FTA-mandated tariff concessions extended </a:t>
                </a:r>
                <a:r>
                  <a:rPr lang="en-US" sz="2400" i="1" dirty="0"/>
                  <a:t>by </a:t>
                </a:r>
                <a:r>
                  <a:rPr lang="en-US" sz="2400" dirty="0" smtClean="0"/>
                  <a:t>the U.S. </a:t>
                </a:r>
                <a:r>
                  <a:rPr lang="en-US" sz="2400" i="1" dirty="0"/>
                  <a:t>to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Canada</a:t>
                </a:r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</p:spPr>
            <p:txBody>
              <a:bodyPr/>
              <a:lstStyle/>
              <a:p>
                <a:r>
                  <a:rPr lang="en-US" dirty="0" smtClean="0"/>
                  <a:t>Basic regression model, explaining impact of FTA-mandated tariff concessions on industry outcomes: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Potential problems: lack of randomization in tariff concessions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  <a:blipFill>
                <a:blip r:embed="rId3"/>
                <a:stretch>
                  <a:fillRect l="-1391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1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for secular growth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Concern</a:t>
                </a:r>
                <a:r>
                  <a:rPr lang="en-US" dirty="0" smtClean="0"/>
                  <a:t>: Declining industries may have high tariffs, hence large FTA-mandated tariff concessions</a:t>
                </a:r>
              </a:p>
              <a:p>
                <a:r>
                  <a:rPr lang="en-US" i="1" dirty="0" smtClean="0"/>
                  <a:t>Solution</a:t>
                </a:r>
                <a:r>
                  <a:rPr lang="en-US" dirty="0" smtClean="0"/>
                  <a:t>: Add industry-specific growth fixed effect: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</m:t>
                        </m:r>
                      </m:sup>
                    </m:sSup>
                  </m:oMath>
                </a14:m>
                <a:r>
                  <a:rPr lang="en-US" dirty="0" smtClean="0"/>
                  <a:t> will estimate the FTA’s impacts on industry growth after netting out industry trend growth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9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for industry-specific shocks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Concern</a:t>
                </a:r>
                <a:r>
                  <a:rPr lang="en-US" dirty="0" smtClean="0"/>
                  <a:t>: </a:t>
                </a:r>
                <a:r>
                  <a:rPr lang="en-US" dirty="0" smtClean="0"/>
                  <a:t>Industry-specific demand </a:t>
                </a:r>
                <a:r>
                  <a:rPr lang="en-US" dirty="0" smtClean="0"/>
                  <a:t>and supply shocks common across </a:t>
                </a:r>
                <a:r>
                  <a:rPr lang="en-US" dirty="0" smtClean="0"/>
                  <a:t>countries.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 smtClean="0"/>
                  <a:t>such shocks more likely in highly-protected industries, our estimates may be biased.</a:t>
                </a:r>
              </a:p>
              <a:p>
                <a:r>
                  <a:rPr lang="en-US" i="1" dirty="0" smtClean="0"/>
                  <a:t>Solution</a:t>
                </a:r>
                <a:r>
                  <a:rPr lang="en-US" dirty="0" smtClean="0"/>
                  <a:t>: Add controls for industry outcomes in other countries (US, UK, and/or Japan)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4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for business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Concern: Recession in early 1990s may contaminate estimates if industries experiencing largest tariff concessions are especially sensitive to changes in business conditions.</a:t>
                </a:r>
              </a:p>
              <a:p>
                <a:r>
                  <a:rPr lang="en-US" dirty="0" smtClean="0"/>
                  <a:t>Solution: Add term that captures each industry’s sensitivity to business conditions.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7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Finally, take differences (netting out the industry-specific fixed effects):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𝑈𝑆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𝑈𝑆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𝑈𝑆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𝑈𝑆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5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Empirical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1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r>
              <a:rPr lang="en-US" dirty="0" smtClean="0"/>
              <a:t>Empirical Strategy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Industry Level</a:t>
            </a:r>
          </a:p>
          <a:p>
            <a:pPr lvl="1"/>
            <a:r>
              <a:rPr lang="en-US" dirty="0" smtClean="0"/>
              <a:t>Plant Level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0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Plant-level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Constructed the same as the industry-level model</a:t>
                </a:r>
              </a:p>
              <a:p>
                <a:r>
                  <a:rPr lang="en-US" dirty="0" smtClean="0"/>
                  <a:t>Addition of plant-level controls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𝑈𝑆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𝑈𝑆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𝑈𝑆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𝑈𝑆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,1980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8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Empirical Strategy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Overall Employment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Labor Productivity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Welfare Implications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Detailed Employment Impacts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70" y="205735"/>
            <a:ext cx="7886700" cy="5408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88" y="835722"/>
            <a:ext cx="8980733" cy="53111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1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Interpretation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𝐶𝐴</m:t>
                        </m:r>
                      </m:sup>
                    </m:sSup>
                  </m:oMath>
                </a14:m>
                <a:r>
                  <a:rPr lang="en-US" dirty="0" smtClean="0"/>
                  <a:t> = log-point change in employment </a:t>
                </a:r>
                <a:r>
                  <a:rPr lang="en-US" i="1" dirty="0" smtClean="0"/>
                  <a:t>for the most impacted, import-competing 1/3 of industries </a:t>
                </a:r>
                <a:r>
                  <a:rPr lang="en-US" dirty="0" smtClean="0"/>
                  <a:t>(the most negative 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value reported in tables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𝐶𝐴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𝐶𝐴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𝐶𝐴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𝑈𝑆</m:t>
                        </m:r>
                      </m:sup>
                    </m:sSup>
                  </m:oMath>
                </a14:m>
                <a:r>
                  <a:rPr lang="en-US" dirty="0"/>
                  <a:t>= log-point change in employment </a:t>
                </a:r>
                <a:r>
                  <a:rPr lang="en-US" i="1" dirty="0"/>
                  <a:t>for the most impacted, </a:t>
                </a:r>
                <a:r>
                  <a:rPr lang="en-US" i="1" dirty="0" smtClean="0"/>
                  <a:t>export-oriented </a:t>
                </a:r>
                <a:r>
                  <a:rPr lang="en-US" i="1" dirty="0"/>
                  <a:t>1/3 of industries </a:t>
                </a:r>
                <a:r>
                  <a:rPr lang="en-US" dirty="0"/>
                  <a:t>(the most negative 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𝑇𝐹𝐼</m:t>
                    </m:r>
                  </m:oMath>
                </a14:m>
                <a:r>
                  <a:rPr lang="en-US" dirty="0" smtClean="0"/>
                  <a:t> = Total FTA Impact, summing the two betas </a:t>
                </a:r>
                <a:r>
                  <a:rPr lang="en-US" i="1" dirty="0" smtClean="0"/>
                  <a:t>when calculated for the full set of 213 industries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1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Empirical Strategy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Employment</a:t>
            </a:r>
          </a:p>
          <a:p>
            <a:pPr lvl="1"/>
            <a:r>
              <a:rPr lang="en-US" dirty="0" smtClean="0"/>
              <a:t>Labor Productivity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Welfare Implications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Detailed Employment Impacts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2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70" y="205735"/>
            <a:ext cx="7886700" cy="5408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Labor Productivity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9" y="822121"/>
            <a:ext cx="8773028" cy="524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0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Empirical Strategy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Employment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Labor Productivity</a:t>
            </a:r>
          </a:p>
          <a:p>
            <a:pPr lvl="1"/>
            <a:r>
              <a:rPr lang="en-US" dirty="0" smtClean="0"/>
              <a:t>Welfare Implications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Detailed Employment Impacts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6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Welfare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Preferential trading agreements are not necessarily welfare improving</a:t>
            </a:r>
          </a:p>
          <a:p>
            <a:r>
              <a:rPr lang="en-US" dirty="0" smtClean="0"/>
              <a:t>Literature identifies two conditions which if satisfied, make it more likely for the representative agent to experience welfare gains:</a:t>
            </a:r>
          </a:p>
          <a:p>
            <a:pPr lvl="1"/>
            <a:r>
              <a:rPr lang="en-US" dirty="0" smtClean="0"/>
              <a:t>(1) trade creation dominates trade diversion</a:t>
            </a:r>
          </a:p>
          <a:p>
            <a:pPr lvl="1"/>
            <a:r>
              <a:rPr lang="en-US" dirty="0" smtClean="0"/>
              <a:t>(2) prices do not rise</a:t>
            </a:r>
          </a:p>
          <a:p>
            <a:r>
              <a:rPr lang="en-US" dirty="0" err="1" smtClean="0"/>
              <a:t>Trefler</a:t>
            </a:r>
            <a:r>
              <a:rPr lang="en-US" dirty="0" smtClean="0"/>
              <a:t> confirms that these conditions hold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1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70" y="205735"/>
            <a:ext cx="7886700" cy="5408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Welfare Implications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22" y="746620"/>
            <a:ext cx="8926410" cy="3787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4892" y="4697835"/>
                <a:ext cx="8556770" cy="1920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(1) Krishna’s sufficient condition for welfare gains: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−0.8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𝐶𝑎𝑛𝑑𝑖𝑎𝑛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𝑖𝑚𝑝𝑜𝑟𝑡𝑠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𝑓𝑟𝑜𝑚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𝑈𝑆</m:t>
                                </m:r>
                              </m:e>
                            </m:fun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𝑈𝑆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−0.2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𝐶𝑎𝑛𝑑𝑖𝑎𝑛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𝑖𝑚𝑝𝑜𝑟𝑡𝑠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𝑅𝑂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𝑈𝑆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Here,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=0.35&gt;0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(2) Prices: OLS shows Canadian import prices did not rise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2" y="4697835"/>
                <a:ext cx="8556770" cy="1920206"/>
              </a:xfrm>
              <a:prstGeom prst="rect">
                <a:avLst/>
              </a:prstGeom>
              <a:blipFill>
                <a:blip r:embed="rId3"/>
                <a:stretch>
                  <a:fillRect l="-641" t="-1905" b="-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90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Empirical Strategy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Empirical Strategy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Employment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Labor Productivity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Welfare Implications</a:t>
            </a:r>
          </a:p>
          <a:p>
            <a:pPr lvl="1"/>
            <a:r>
              <a:rPr lang="en-US" dirty="0" smtClean="0"/>
              <a:t>Detailed Employment Impacts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9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70" y="205735"/>
            <a:ext cx="7886700" cy="5408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Detailed Employment Impacts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0" y="822120"/>
            <a:ext cx="8983926" cy="50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95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70" y="205735"/>
            <a:ext cx="7886700" cy="5408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Detailed Employment Impacts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7" y="855676"/>
            <a:ext cx="8885149" cy="55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0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Empirical Strategy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46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CUSFTA useful to study effects of freer trade</a:t>
            </a:r>
          </a:p>
          <a:p>
            <a:r>
              <a:rPr lang="en-US" dirty="0" smtClean="0"/>
              <a:t>FTA associated with substantial employment losses</a:t>
            </a:r>
          </a:p>
          <a:p>
            <a:pPr lvl="1"/>
            <a:r>
              <a:rPr lang="en-US" dirty="0" smtClean="0"/>
              <a:t>12% for most-impacted, import-competing group</a:t>
            </a:r>
          </a:p>
          <a:p>
            <a:pPr lvl="1"/>
            <a:r>
              <a:rPr lang="en-US" dirty="0" smtClean="0"/>
              <a:t>5% for manufacturing overall</a:t>
            </a:r>
          </a:p>
          <a:p>
            <a:r>
              <a:rPr lang="en-US" dirty="0" smtClean="0"/>
              <a:t>FTA led to gains in labor productivity</a:t>
            </a:r>
          </a:p>
          <a:p>
            <a:pPr lvl="1"/>
            <a:r>
              <a:rPr lang="en-US" dirty="0" smtClean="0"/>
              <a:t>Exporters: 14% gain at the plant level</a:t>
            </a:r>
          </a:p>
          <a:p>
            <a:pPr lvl="1"/>
            <a:r>
              <a:rPr lang="en-US" dirty="0" smtClean="0"/>
              <a:t>Import-</a:t>
            </a:r>
            <a:r>
              <a:rPr lang="en-US" dirty="0" err="1" smtClean="0"/>
              <a:t>competers</a:t>
            </a:r>
            <a:r>
              <a:rPr lang="en-US" dirty="0" smtClean="0"/>
              <a:t>: 15% gain, at least half from exit/contraction of low-productivity plants</a:t>
            </a:r>
          </a:p>
          <a:p>
            <a:r>
              <a:rPr lang="en-US" dirty="0" smtClean="0"/>
              <a:t>FTA created more trade than it diverted, possibly lowered import prices – likely increasing welfare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09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Extensions:</a:t>
            </a:r>
          </a:p>
          <a:p>
            <a:pPr lvl="1"/>
            <a:r>
              <a:rPr lang="en-US" dirty="0" smtClean="0"/>
              <a:t>Study effects in U.S. – were there similar gains to free trade or did one country “win”?</a:t>
            </a:r>
          </a:p>
          <a:p>
            <a:pPr lvl="1"/>
            <a:r>
              <a:rPr lang="en-US" dirty="0" smtClean="0"/>
              <a:t>Learning – did the firms most affected by CUSFTA respond more quickly to inclusion of Mexico in NAFTA?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67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Daniel </a:t>
            </a:r>
            <a:r>
              <a:rPr lang="en-US" sz="2000" dirty="0" err="1" smtClean="0"/>
              <a:t>Trefler</a:t>
            </a:r>
            <a:r>
              <a:rPr lang="en-US" sz="2000" dirty="0" smtClean="0"/>
              <a:t>, “The Long and Short of the Canada-U.S. Free Trade Agreement,” </a:t>
            </a:r>
            <a:r>
              <a:rPr lang="en-US" sz="2000" i="1" dirty="0" smtClean="0"/>
              <a:t>American Economic Review</a:t>
            </a:r>
            <a:r>
              <a:rPr lang="en-US" sz="2000" dirty="0" smtClean="0"/>
              <a:t> 94.4 (2004), pp. 870-895.</a:t>
            </a:r>
          </a:p>
          <a:p>
            <a:r>
              <a:rPr lang="en-US" sz="2000" dirty="0" smtClean="0"/>
              <a:t>Wikipedia, “Canada-United States Free </a:t>
            </a:r>
            <a:r>
              <a:rPr lang="en-US" sz="2000" dirty="0"/>
              <a:t>Trade Agreement”,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en.wikipedia.org/wiki/Canada%E2%80%93United_States_Free_Trade_Agreement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9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“Central tenet of international economics is that free trade is welfare improving”</a:t>
            </a:r>
          </a:p>
          <a:p>
            <a:r>
              <a:rPr lang="en-US" dirty="0" smtClean="0"/>
              <a:t>But: trouble communicating this to the public, policy makers, etc.</a:t>
            </a:r>
          </a:p>
          <a:p>
            <a:r>
              <a:rPr lang="en-US" dirty="0" smtClean="0"/>
              <a:t>Conflict between:</a:t>
            </a:r>
          </a:p>
          <a:p>
            <a:pPr lvl="1"/>
            <a:r>
              <a:rPr lang="en-US" dirty="0" smtClean="0"/>
              <a:t>Short-run transition costs</a:t>
            </a:r>
          </a:p>
          <a:p>
            <a:pPr marL="457200" lvl="1" indent="0">
              <a:buNone/>
            </a:pPr>
            <a:r>
              <a:rPr lang="en-US" sz="2000" i="1" dirty="0" smtClean="0"/>
              <a:t>	(displaced workers, stakeholders of closed plants)</a:t>
            </a:r>
          </a:p>
          <a:p>
            <a:pPr lvl="1"/>
            <a:r>
              <a:rPr lang="en-US" dirty="0" smtClean="0"/>
              <a:t>Long-run efficiency gains</a:t>
            </a:r>
          </a:p>
          <a:p>
            <a:pPr marL="914400" lvl="2" indent="0">
              <a:buNone/>
            </a:pPr>
            <a:r>
              <a:rPr lang="en-US" i="1" dirty="0" smtClean="0"/>
              <a:t>(stakeholders of competitive plants, users of final and intermediate goods)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Canada-U.S. FTA an ideal research setting:</a:t>
            </a:r>
          </a:p>
          <a:p>
            <a:pPr lvl="1"/>
            <a:r>
              <a:rPr lang="en-US" dirty="0" smtClean="0"/>
              <a:t>Policy experiment is clearly defined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ot part of a larger package of macro reforms</a:t>
            </a:r>
          </a:p>
          <a:p>
            <a:pPr lvl="1"/>
            <a:r>
              <a:rPr lang="en-US" dirty="0" smtClean="0"/>
              <a:t>Focus on tariffs</a:t>
            </a:r>
          </a:p>
          <a:p>
            <a:pPr lvl="2"/>
            <a:r>
              <a:rPr lang="en-US" dirty="0" smtClean="0"/>
              <a:t>Past literature notes tariffs are understudied</a:t>
            </a:r>
          </a:p>
          <a:p>
            <a:pPr lvl="2"/>
            <a:r>
              <a:rPr lang="en-US" dirty="0" smtClean="0"/>
              <a:t>Tariffs particularly policy-relevant</a:t>
            </a:r>
          </a:p>
          <a:p>
            <a:pPr lvl="1"/>
            <a:r>
              <a:rPr lang="en-US" dirty="0" smtClean="0"/>
              <a:t>Import- </a:t>
            </a:r>
            <a:r>
              <a:rPr lang="en-US" i="1" dirty="0" smtClean="0"/>
              <a:t>and</a:t>
            </a:r>
            <a:r>
              <a:rPr lang="en-US" dirty="0" smtClean="0"/>
              <a:t> export-liberalizing policies</a:t>
            </a:r>
          </a:p>
          <a:p>
            <a:pPr lvl="2"/>
            <a:r>
              <a:rPr lang="en-US" dirty="0" smtClean="0"/>
              <a:t>General Equilibrium effects</a:t>
            </a:r>
          </a:p>
          <a:p>
            <a:pPr lvl="2"/>
            <a:r>
              <a:rPr lang="en-US" i="1" dirty="0" smtClean="0"/>
              <a:t>Do we see a relocation of resources from import-competing to export-oriented sectors?</a:t>
            </a:r>
          </a:p>
          <a:p>
            <a:pPr lvl="2"/>
            <a:r>
              <a:rPr lang="en-US" i="1" dirty="0" smtClean="0"/>
              <a:t>How are employment, productivity, etc. affected?</a:t>
            </a:r>
          </a:p>
          <a:p>
            <a:pPr lvl="1"/>
            <a:r>
              <a:rPr lang="en-US" dirty="0" smtClean="0"/>
              <a:t>Preferential trading arrangement</a:t>
            </a:r>
          </a:p>
          <a:p>
            <a:pPr lvl="2"/>
            <a:r>
              <a:rPr lang="en-US" dirty="0" smtClean="0"/>
              <a:t>Not necessarily welfare-improving, depends on particulars</a:t>
            </a:r>
          </a:p>
          <a:p>
            <a:pPr lvl="2"/>
            <a:r>
              <a:rPr lang="en-US" i="1" dirty="0" smtClean="0"/>
              <a:t>In this case, what were the welfare impacts?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paper:</a:t>
            </a:r>
          </a:p>
          <a:p>
            <a:pPr lvl="1"/>
            <a:r>
              <a:rPr lang="en-US" dirty="0"/>
              <a:t>Looks at trade liberalization impacts on an industrialized economy (Canada)</a:t>
            </a:r>
          </a:p>
          <a:p>
            <a:pPr lvl="1"/>
            <a:r>
              <a:rPr lang="en-US" dirty="0" smtClean="0"/>
              <a:t>Analyzes both short-run and long-run impacts</a:t>
            </a:r>
          </a:p>
          <a:p>
            <a:pPr lvl="1"/>
            <a:r>
              <a:rPr lang="en-US" dirty="0" smtClean="0"/>
              <a:t>Uses both industry- and plant-level data</a:t>
            </a:r>
          </a:p>
          <a:p>
            <a:pPr lvl="1"/>
            <a:r>
              <a:rPr lang="en-US" dirty="0" smtClean="0"/>
              <a:t>Studies effects on several margins</a:t>
            </a:r>
          </a:p>
          <a:p>
            <a:pPr lvl="2"/>
            <a:r>
              <a:rPr lang="en-US" dirty="0" smtClean="0"/>
              <a:t>Overall employment</a:t>
            </a:r>
          </a:p>
          <a:p>
            <a:pPr lvl="2"/>
            <a:r>
              <a:rPr lang="en-US" dirty="0" smtClean="0"/>
              <a:t>Labor productivity</a:t>
            </a:r>
          </a:p>
          <a:p>
            <a:pPr lvl="2"/>
            <a:r>
              <a:rPr lang="en-US" dirty="0" smtClean="0"/>
              <a:t>Import prices and quantities</a:t>
            </a:r>
          </a:p>
          <a:p>
            <a:pPr lvl="2"/>
            <a:r>
              <a:rPr lang="en-US" dirty="0" smtClean="0"/>
              <a:t>Wages and job tenure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Empirical Strategy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Canada-U.S. Free Trade Agreement</a:t>
            </a:r>
          </a:p>
          <a:p>
            <a:pPr lvl="1"/>
            <a:r>
              <a:rPr lang="en-US" dirty="0" smtClean="0"/>
              <a:t>Negotiated in 1986-1987, signed January 2, 1988</a:t>
            </a:r>
          </a:p>
          <a:p>
            <a:pPr lvl="1"/>
            <a:r>
              <a:rPr lang="en-US" dirty="0" smtClean="0"/>
              <a:t>Phased out variety of tariffs over 10 years</a:t>
            </a:r>
          </a:p>
          <a:p>
            <a:pPr lvl="1"/>
            <a:r>
              <a:rPr lang="en-US" dirty="0" smtClean="0"/>
              <a:t>Superseded by NAFTA in 1994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BBA8BC4-956C-4A10-B0B9-DD2D3A8C19FA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master.img-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03"/>
          <a:stretch/>
        </p:blipFill>
        <p:spPr bwMode="auto">
          <a:xfrm>
            <a:off x="689496" y="3647497"/>
            <a:ext cx="3648854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ster.img-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8"/>
          <a:stretch/>
        </p:blipFill>
        <p:spPr bwMode="auto">
          <a:xfrm>
            <a:off x="4637435" y="3459505"/>
            <a:ext cx="3655775" cy="25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2393346" y="3985392"/>
            <a:ext cx="7948" cy="1810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38518" y="3974362"/>
            <a:ext cx="7948" cy="18288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FTA </a:t>
            </a:r>
            <a:r>
              <a:rPr lang="en-US" dirty="0" smtClean="0"/>
              <a:t>associated with substantial employment losses</a:t>
            </a:r>
          </a:p>
          <a:p>
            <a:pPr lvl="1"/>
            <a:r>
              <a:rPr lang="en-US" dirty="0" smtClean="0"/>
              <a:t>12% for most-impacted, import-competing group</a:t>
            </a:r>
          </a:p>
          <a:p>
            <a:pPr lvl="1"/>
            <a:r>
              <a:rPr lang="en-US" dirty="0" smtClean="0"/>
              <a:t>5% for manufacturing overall</a:t>
            </a:r>
          </a:p>
          <a:p>
            <a:r>
              <a:rPr lang="en-US" dirty="0" smtClean="0"/>
              <a:t>FTA led to gains in labor productivity</a:t>
            </a:r>
          </a:p>
          <a:p>
            <a:pPr lvl="1"/>
            <a:r>
              <a:rPr lang="en-US" dirty="0" smtClean="0"/>
              <a:t>Exporters: 14% gain at the plant level</a:t>
            </a:r>
          </a:p>
          <a:p>
            <a:pPr lvl="1"/>
            <a:r>
              <a:rPr lang="en-US" dirty="0" smtClean="0"/>
              <a:t>Import-</a:t>
            </a:r>
            <a:r>
              <a:rPr lang="en-US" dirty="0" err="1" smtClean="0"/>
              <a:t>competers</a:t>
            </a:r>
            <a:r>
              <a:rPr lang="en-US" dirty="0" smtClean="0"/>
              <a:t>: 15% gain, at least half from exit/contraction of low-productivity plants</a:t>
            </a:r>
          </a:p>
          <a:p>
            <a:r>
              <a:rPr lang="en-US" dirty="0" smtClean="0"/>
              <a:t>FTA created more trade than it diverted, possibly lowered import prices – likely increasing welfare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BC4-956C-4A10-B0B9-DD2D3A8C19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6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1170</Words>
  <Application>Microsoft Office PowerPoint</Application>
  <PresentationFormat>On-screen Show (4:3)</PresentationFormat>
  <Paragraphs>324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Trefler (2004)  “The Long and Short of the Canada-U.S. Free Trade Agreement”</vt:lpstr>
      <vt:lpstr>Overview</vt:lpstr>
      <vt:lpstr>Overview</vt:lpstr>
      <vt:lpstr>Motivation</vt:lpstr>
      <vt:lpstr>Motivation</vt:lpstr>
      <vt:lpstr>Motivation</vt:lpstr>
      <vt:lpstr>Overview</vt:lpstr>
      <vt:lpstr>Background</vt:lpstr>
      <vt:lpstr>Preview of Results</vt:lpstr>
      <vt:lpstr>Overview</vt:lpstr>
      <vt:lpstr>Data</vt:lpstr>
      <vt:lpstr>Overview</vt:lpstr>
      <vt:lpstr>Outcome Variables</vt:lpstr>
      <vt:lpstr>Tariff Variables</vt:lpstr>
      <vt:lpstr>Base Model</vt:lpstr>
      <vt:lpstr>Controlling for secular growth</vt:lpstr>
      <vt:lpstr>Controlling for industry-specific shocks</vt:lpstr>
      <vt:lpstr>Controlling for business conditions</vt:lpstr>
      <vt:lpstr>Differencing</vt:lpstr>
      <vt:lpstr>Overview</vt:lpstr>
      <vt:lpstr>Plant-level specification</vt:lpstr>
      <vt:lpstr>Overview</vt:lpstr>
      <vt:lpstr>Employment</vt:lpstr>
      <vt:lpstr>Coefficient Interpretation</vt:lpstr>
      <vt:lpstr>Overview</vt:lpstr>
      <vt:lpstr>Labor Productivity</vt:lpstr>
      <vt:lpstr>Overview</vt:lpstr>
      <vt:lpstr>Welfare Implications</vt:lpstr>
      <vt:lpstr>Welfare Implications</vt:lpstr>
      <vt:lpstr>Overview</vt:lpstr>
      <vt:lpstr>Detailed Employment Impacts (1)</vt:lpstr>
      <vt:lpstr>Detailed Employment Impacts (2)</vt:lpstr>
      <vt:lpstr>Overview</vt:lpstr>
      <vt:lpstr>Conclusion</vt:lpstr>
      <vt:lpstr>Conclusion</vt:lpstr>
      <vt:lpstr>References</vt:lpstr>
    </vt:vector>
  </TitlesOfParts>
  <Company>Michigan Ross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Trefler (2004)  “The Long and Short of the Canada-U.S. Free Trade Agreement”</dc:title>
  <dc:creator>Organ, Paul</dc:creator>
  <cp:lastModifiedBy>Organ, Paul</cp:lastModifiedBy>
  <cp:revision>60</cp:revision>
  <dcterms:created xsi:type="dcterms:W3CDTF">2018-09-14T13:42:35Z</dcterms:created>
  <dcterms:modified xsi:type="dcterms:W3CDTF">2018-09-26T18:12:13Z</dcterms:modified>
</cp:coreProperties>
</file>