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5BF1-1655-42DD-AA47-7F568463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9B4E9B-D5D2-46F4-8EB6-17630EBF8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EB3AF9-3EA0-4892-952A-0A344097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35871-FAD9-45E1-917B-2BEB8BC8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AEBA5D-AA51-4888-ACCE-0BBC45B1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601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0F55F-90A0-4D92-89C6-DC17C7F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1C9398-949C-4D78-B393-9267D63D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42D46B3-11C2-4FB6-A7DC-9A05F603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9F08BC-A526-4EEF-B643-E06C6CEC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F61E97-5094-4351-9467-33262FBB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43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08624B1-6B51-4A0A-92CB-CCE6FB7B8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CA65788-D93D-40B0-AC75-7CCA5E352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DBBF8E-063B-463B-8580-05B18B3F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342556-3F1A-48CB-98FC-A2E8BD3A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7EBF43-B04D-4368-958D-BC7C627F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2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9A363-7028-4793-964D-A2CC37FF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55C981-FA41-43C5-87DD-B8124E860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32E92D-4749-4DA7-AC55-802A7C0F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CA9914-C8B3-4876-AA6E-05BA1828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ED872D-7396-4DE5-9D8B-E885405B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128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F67EC-D8AE-48ED-BE0D-477B94EC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AEE0FF-D129-4CD5-A09F-CF48677B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E4463E-9067-4EAA-94BC-573E948A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11914D-5092-4482-AE83-F1F1B443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62083F-509E-4D5E-B249-2466A79D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163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1C416-C79C-4812-BBE6-10CBF658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BFD19F-0ACD-4A4D-8E21-01AA700E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C9014F-9BCF-43BB-BD71-5AF2D5314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40CF55C-1661-4E97-B558-E8577D73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F56C7F-AB88-4379-A9AE-9409DF24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4E2103-1A0F-4F6F-859F-EAD0D2C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925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C69E-E2F8-4BFA-9D10-27799DAB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45D525-1D88-431E-B92C-2459BB95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260C0D6-57CC-4506-B7F8-5DAD26CF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D81DF27-34DC-4CF9-9628-8CA408409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BB98A1-43EF-4BD1-A6E3-4314B5C36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180706A-CAF2-4F9C-AD43-E061CA18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CBACBF7-6F16-4626-B320-34EAEA23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38CFF4-9E35-4A27-96B3-DEE1610B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450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5C5AA-2E0E-4FC9-8192-C79FDC0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400D834-7C0C-400C-927A-00B66EB1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D253D2B-C291-4C6B-A8CD-5D2BF7CD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6AF6CB-7E88-4AE7-9276-8E3922FB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323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28A919D-1D52-4F5A-9D7B-85FD10A3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C5C546-59D2-487F-B22A-FFF42FB3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587AD2-8151-46D4-A90A-9A979A38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34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A3209-A268-4170-A93F-8735D3E4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A9D354-AFFE-4B8B-8F25-EC0DA411B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C34436-884B-47B6-A5F8-DA3A4546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400885-3D91-4170-BB32-B4339C1E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164817-D548-44DA-A5BC-0DCD7D09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579F3E-06E9-497E-8675-7D4880BE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177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3472E-725A-4600-AC35-90D9D4AF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A25F4BE-BE82-43DC-A848-C9F2699BB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AEBCC2-CC6B-4965-BECE-742376D4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7FF253-42BA-427D-8C09-9A23D5E3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203E00-88CF-494E-AD5A-CDED62A4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463D9C-F748-43FE-B4B3-C375C7DA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89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9B6BAC5-9324-4BCE-A288-FCF4A275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5870F9-25AB-41F4-A495-A9A8521C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AE0E98-686E-4659-BE8A-B82ED637D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2AAC-11D6-4BDF-B217-4752CAD904E1}" type="datetimeFigureOut">
              <a:rPr lang="nl-NL" smtClean="0"/>
              <a:t>13-4-2020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A39934-A0A4-41F2-9136-39EE7D604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2636D9-EA9A-4C33-A48E-E4C16087F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6F0F-D680-4283-B20F-03857F50DE1D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44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31CA3-F5AD-4249-AE8A-3D80922D0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estimation based on facial images using Deep Learning techniques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0EA7FA-F5CB-4E9F-95ED-5F1DB5DCA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Paulo Rijnberg (snr. 2033812), April 2020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79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738C7-C5CC-47E8-9F2F-E5904CD4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837BB8-8F18-4202-915F-D9AF1F0F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Significant role in different scenarios:</a:t>
            </a:r>
          </a:p>
          <a:p>
            <a:pPr lvl="1"/>
            <a:r>
              <a:rPr lang="nl-NL" dirty="0"/>
              <a:t>Law enforement</a:t>
            </a:r>
          </a:p>
          <a:p>
            <a:pPr lvl="1"/>
            <a:r>
              <a:rPr lang="nl-NL" dirty="0"/>
              <a:t>Social interactions</a:t>
            </a:r>
          </a:p>
          <a:p>
            <a:pPr lvl="1"/>
            <a:endParaRPr lang="nl-NL" dirty="0"/>
          </a:p>
          <a:p>
            <a:r>
              <a:rPr lang="nl-NL" dirty="0"/>
              <a:t>Approaches</a:t>
            </a:r>
          </a:p>
          <a:p>
            <a:pPr lvl="1"/>
            <a:r>
              <a:rPr lang="nl-NL" dirty="0"/>
              <a:t>Traditional ML techniques</a:t>
            </a:r>
          </a:p>
          <a:p>
            <a:pPr lvl="1"/>
            <a:r>
              <a:rPr lang="nl-NL" dirty="0"/>
              <a:t>Deep Learning techniques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en-GB" u="sng" dirty="0"/>
              <a:t>‘</a:t>
            </a:r>
            <a:r>
              <a:rPr lang="en-GB" i="1" u="sng" dirty="0"/>
              <a:t>To what extent can we apply deep learning techniques on age estimation using facial images?’</a:t>
            </a:r>
            <a:endParaRPr lang="nl-NL" u="sng" dirty="0"/>
          </a:p>
        </p:txBody>
      </p:sp>
    </p:spTree>
    <p:extLst>
      <p:ext uri="{BB962C8B-B14F-4D97-AF65-F5344CB8AC3E}">
        <p14:creationId xmlns:p14="http://schemas.microsoft.com/office/powerpoint/2010/main" val="371515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DDE06-B0E8-4C59-8ED8-E1D88400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15472CC-71EA-4FE1-9520-6E3B47B2F71A}"/>
              </a:ext>
            </a:extLst>
          </p:cNvPr>
          <p:cNvSpPr/>
          <p:nvPr/>
        </p:nvSpPr>
        <p:spPr>
          <a:xfrm>
            <a:off x="4772636" y="1968563"/>
            <a:ext cx="2072780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UTKFace (aligned&amp;cropped)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C677022-DCD3-4F40-AC4E-5D133E0C2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778" y="3257851"/>
            <a:ext cx="1905000" cy="1905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DB68983-3083-4774-B302-527FA9F57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416" y="3257851"/>
            <a:ext cx="1905000" cy="190500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49A852ED-F487-45C0-95AE-47685DBA6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36" y="32578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A7CD-8771-4855-BA22-E999B8B4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</a:t>
            </a:r>
          </a:p>
        </p:txBody>
      </p:sp>
      <p:graphicFrame>
        <p:nvGraphicFramePr>
          <p:cNvPr id="4" name="Tijdelijke aanduiding voor inhoud 5">
            <a:extLst>
              <a:ext uri="{FF2B5EF4-FFF2-40B4-BE49-F238E27FC236}">
                <a16:creationId xmlns:a16="http://schemas.microsoft.com/office/drawing/2014/main" id="{A4B40070-C8D7-4042-9CEB-4B8C43D9CE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352841"/>
              </p:ext>
            </p:extLst>
          </p:nvPr>
        </p:nvGraphicFramePr>
        <p:xfrm>
          <a:off x="6846574" y="1366580"/>
          <a:ext cx="4238779" cy="2732268"/>
        </p:xfrm>
        <a:graphic>
          <a:graphicData uri="http://schemas.openxmlformats.org/drawingml/2006/table">
            <a:tbl>
              <a:tblPr firstRow="1" firstCol="1" bandRow="1"/>
              <a:tblGrid>
                <a:gridCol w="712891">
                  <a:extLst>
                    <a:ext uri="{9D8B030D-6E8A-4147-A177-3AD203B41FA5}">
                      <a16:colId xmlns:a16="http://schemas.microsoft.com/office/drawing/2014/main" val="2730632155"/>
                    </a:ext>
                  </a:extLst>
                </a:gridCol>
                <a:gridCol w="868409">
                  <a:extLst>
                    <a:ext uri="{9D8B030D-6E8A-4147-A177-3AD203B41FA5}">
                      <a16:colId xmlns:a16="http://schemas.microsoft.com/office/drawing/2014/main" val="571373621"/>
                    </a:ext>
                  </a:extLst>
                </a:gridCol>
                <a:gridCol w="1234185">
                  <a:extLst>
                    <a:ext uri="{9D8B030D-6E8A-4147-A177-3AD203B41FA5}">
                      <a16:colId xmlns:a16="http://schemas.microsoft.com/office/drawing/2014/main" val="2132453580"/>
                    </a:ext>
                  </a:extLst>
                </a:gridCol>
                <a:gridCol w="1423294">
                  <a:extLst>
                    <a:ext uri="{9D8B030D-6E8A-4147-A177-3AD203B41FA5}">
                      <a16:colId xmlns:a16="http://schemas.microsoft.com/office/drawing/2014/main" val="2938277804"/>
                    </a:ext>
                  </a:extLst>
                </a:gridCol>
              </a:tblGrid>
              <a:tr h="9935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class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range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samples (balanced)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samples (imbalanced)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399498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1-10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3,492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85004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11-20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1,682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075498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21-30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7,806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812814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31-40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4,345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1774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41-50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2,103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148449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51-60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2,226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086420"/>
                  </a:ext>
                </a:extLst>
              </a:tr>
              <a:tr h="248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61-70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1,183</a:t>
                      </a:r>
                      <a:endParaRPr lang="nl-NL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434772"/>
                  </a:ext>
                </a:extLst>
              </a:tr>
            </a:tbl>
          </a:graphicData>
        </a:graphic>
      </p:graphicFrame>
      <p:sp>
        <p:nvSpPr>
          <p:cNvPr id="5" name="Rechthoek 4">
            <a:extLst>
              <a:ext uri="{FF2B5EF4-FFF2-40B4-BE49-F238E27FC236}">
                <a16:creationId xmlns:a16="http://schemas.microsoft.com/office/drawing/2014/main" id="{428948BD-702A-4D9B-8EBA-9B53147460CD}"/>
              </a:ext>
            </a:extLst>
          </p:cNvPr>
          <p:cNvSpPr/>
          <p:nvPr/>
        </p:nvSpPr>
        <p:spPr>
          <a:xfrm>
            <a:off x="733217" y="3571443"/>
            <a:ext cx="2072780" cy="738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UTKFace (aligned&amp;cropped)</a:t>
            </a:r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CA57DD36-486F-4D25-8A8A-031AAB779866}"/>
              </a:ext>
            </a:extLst>
          </p:cNvPr>
          <p:cNvSpPr/>
          <p:nvPr/>
        </p:nvSpPr>
        <p:spPr>
          <a:xfrm>
            <a:off x="3640822" y="2080471"/>
            <a:ext cx="2231472" cy="105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UNDERSAMPLING</a:t>
            </a: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AE5261DB-4709-4A89-B095-7B338A490DEF}"/>
              </a:ext>
            </a:extLst>
          </p:cNvPr>
          <p:cNvSpPr/>
          <p:nvPr/>
        </p:nvSpPr>
        <p:spPr>
          <a:xfrm>
            <a:off x="3660398" y="4945448"/>
            <a:ext cx="2231472" cy="1052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SPLIT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06440115-E8F3-4413-B70E-176B0B72D056}"/>
              </a:ext>
            </a:extLst>
          </p:cNvPr>
          <p:cNvSpPr/>
          <p:nvPr/>
        </p:nvSpPr>
        <p:spPr>
          <a:xfrm>
            <a:off x="6300131" y="4612989"/>
            <a:ext cx="1266739" cy="49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75% training</a:t>
            </a: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FB3EC70-7643-4C59-BDF8-FDCF1CDE223A}"/>
              </a:ext>
            </a:extLst>
          </p:cNvPr>
          <p:cNvSpPr/>
          <p:nvPr/>
        </p:nvSpPr>
        <p:spPr>
          <a:xfrm>
            <a:off x="6319708" y="5266684"/>
            <a:ext cx="1247162" cy="49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20% validation</a:t>
            </a:r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C7195319-B150-4FA4-BF2E-879C8C295852}"/>
              </a:ext>
            </a:extLst>
          </p:cNvPr>
          <p:cNvSpPr/>
          <p:nvPr/>
        </p:nvSpPr>
        <p:spPr>
          <a:xfrm>
            <a:off x="6319708" y="5997924"/>
            <a:ext cx="1247162" cy="494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5% test</a:t>
            </a:r>
          </a:p>
        </p:txBody>
      </p:sp>
    </p:spTree>
    <p:extLst>
      <p:ext uri="{BB962C8B-B14F-4D97-AF65-F5344CB8AC3E}">
        <p14:creationId xmlns:p14="http://schemas.microsoft.com/office/powerpoint/2010/main" val="201802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4F9B4-2704-46F6-8343-72C8FF37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procedure/Results</a:t>
            </a: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DB8DFC1-FB6D-4C04-90AC-85A49236AB8B}"/>
              </a:ext>
            </a:extLst>
          </p:cNvPr>
          <p:cNvGrpSpPr/>
          <p:nvPr/>
        </p:nvGrpSpPr>
        <p:grpSpPr>
          <a:xfrm>
            <a:off x="2457450" y="2147888"/>
            <a:ext cx="7277099" cy="965200"/>
            <a:chOff x="2082801" y="1982788"/>
            <a:chExt cx="7277099" cy="9652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649615A9-3F2B-4C20-A38B-9686BF2A2436}"/>
                </a:ext>
              </a:extLst>
            </p:cNvPr>
            <p:cNvSpPr/>
            <p:nvPr/>
          </p:nvSpPr>
          <p:spPr>
            <a:xfrm>
              <a:off x="20828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LeNet-5</a:t>
              </a:r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222A5233-11A1-4BD0-B5CC-DA6DCCBA4D26}"/>
                </a:ext>
              </a:extLst>
            </p:cNvPr>
            <p:cNvSpPr/>
            <p:nvPr/>
          </p:nvSpPr>
          <p:spPr>
            <a:xfrm>
              <a:off x="48260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VGG16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7C13B36-60B1-40B2-A463-50B552F9EA6E}"/>
                </a:ext>
              </a:extLst>
            </p:cNvPr>
            <p:cNvSpPr/>
            <p:nvPr/>
          </p:nvSpPr>
          <p:spPr>
            <a:xfrm>
              <a:off x="7391400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ResNet-50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6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4F9B4-2704-46F6-8343-72C8FF37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procedure/Results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2AC4D995-3C28-48E7-B5F5-D9332F1643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611186"/>
              </p:ext>
            </p:extLst>
          </p:nvPr>
        </p:nvGraphicFramePr>
        <p:xfrm>
          <a:off x="476250" y="1219200"/>
          <a:ext cx="1123949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700">
                  <a:extLst>
                    <a:ext uri="{9D8B030D-6E8A-4147-A177-3AD203B41FA5}">
                      <a16:colId xmlns:a16="http://schemas.microsoft.com/office/drawing/2014/main" val="406814673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1746833157"/>
                    </a:ext>
                  </a:extLst>
                </a:gridCol>
                <a:gridCol w="660399">
                  <a:extLst>
                    <a:ext uri="{9D8B030D-6E8A-4147-A177-3AD203B41FA5}">
                      <a16:colId xmlns:a16="http://schemas.microsoft.com/office/drawing/2014/main" val="92675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2400" dirty="0"/>
                        <a:t>Model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Acc</a:t>
                      </a:r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9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LeNet-5 architecture 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Rmsprop,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45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LeNet-5 architecture (with batch normalization)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Rmsprop,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8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Modified LeNet-5 architecture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Sithungu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Van der Haar (2019)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Rmsprop,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787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VGG16 (imagenet/non-trainable) + trainable 3 dense (512, 512, 7).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Rmsprop,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ResNet-50 (imagenet/non-trainable) +  GlobalAveragePooling2D + dense (7)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32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ResNet-50 (no weights/trainable) + GlobalAveragePooling2D + dense (7)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28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ResNet-50 (imagenet/trainable)  +  GlobalAveragePooling2D + dense (7)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94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NL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ResNet-50 (imagenet/non-</a:t>
                      </a:r>
                      <a:r>
                        <a:rPr lang="nl-NL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trainable</a:t>
                      </a:r>
                      <a:r>
                        <a:rPr lang="nl-NL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+ GlobalAveragePooling2D + dense (512, 512, 7)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Adam, accuracy, categorial_crossentropy</a:t>
                      </a:r>
                      <a:endParaRPr lang="nl-NL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42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4F9B4-2704-46F6-8343-72C8FF37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Experimental procedure/Results</a:t>
            </a: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DB8DFC1-FB6D-4C04-90AC-85A49236AB8B}"/>
              </a:ext>
            </a:extLst>
          </p:cNvPr>
          <p:cNvGrpSpPr/>
          <p:nvPr/>
        </p:nvGrpSpPr>
        <p:grpSpPr>
          <a:xfrm>
            <a:off x="2457450" y="2147888"/>
            <a:ext cx="7277099" cy="965200"/>
            <a:chOff x="2082801" y="1982788"/>
            <a:chExt cx="7277099" cy="9652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649615A9-3F2B-4C20-A38B-9686BF2A2436}"/>
                </a:ext>
              </a:extLst>
            </p:cNvPr>
            <p:cNvSpPr/>
            <p:nvPr/>
          </p:nvSpPr>
          <p:spPr>
            <a:xfrm>
              <a:off x="20828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LeNet-5</a:t>
              </a:r>
            </a:p>
          </p:txBody>
        </p:sp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222A5233-11A1-4BD0-B5CC-DA6DCCBA4D26}"/>
                </a:ext>
              </a:extLst>
            </p:cNvPr>
            <p:cNvSpPr/>
            <p:nvPr/>
          </p:nvSpPr>
          <p:spPr>
            <a:xfrm>
              <a:off x="48260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VGG16</a:t>
              </a: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37C13B36-60B1-40B2-A463-50B552F9EA6E}"/>
                </a:ext>
              </a:extLst>
            </p:cNvPr>
            <p:cNvSpPr/>
            <p:nvPr/>
          </p:nvSpPr>
          <p:spPr>
            <a:xfrm>
              <a:off x="7391400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ResNet-50</a:t>
              </a:r>
            </a:p>
          </p:txBody>
        </p:sp>
      </p:grpSp>
      <p:sp>
        <p:nvSpPr>
          <p:cNvPr id="4" name="Pijl: omlaag 3">
            <a:extLst>
              <a:ext uri="{FF2B5EF4-FFF2-40B4-BE49-F238E27FC236}">
                <a16:creationId xmlns:a16="http://schemas.microsoft.com/office/drawing/2014/main" id="{E512191E-CFA0-4ED4-B24C-62F74D270686}"/>
              </a:ext>
            </a:extLst>
          </p:cNvPr>
          <p:cNvSpPr/>
          <p:nvPr/>
        </p:nvSpPr>
        <p:spPr>
          <a:xfrm>
            <a:off x="3130550" y="3429000"/>
            <a:ext cx="622300" cy="825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Pijl: omlaag 14">
            <a:extLst>
              <a:ext uri="{FF2B5EF4-FFF2-40B4-BE49-F238E27FC236}">
                <a16:creationId xmlns:a16="http://schemas.microsoft.com/office/drawing/2014/main" id="{0643CB0C-57B4-42AF-BB30-317CABCE8050}"/>
              </a:ext>
            </a:extLst>
          </p:cNvPr>
          <p:cNvSpPr/>
          <p:nvPr/>
        </p:nvSpPr>
        <p:spPr>
          <a:xfrm>
            <a:off x="5873750" y="3429000"/>
            <a:ext cx="622300" cy="825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Pijl: omlaag 15">
            <a:extLst>
              <a:ext uri="{FF2B5EF4-FFF2-40B4-BE49-F238E27FC236}">
                <a16:creationId xmlns:a16="http://schemas.microsoft.com/office/drawing/2014/main" id="{5D34CC95-8829-45F0-BCD6-F074F1B5F05C}"/>
              </a:ext>
            </a:extLst>
          </p:cNvPr>
          <p:cNvSpPr/>
          <p:nvPr/>
        </p:nvSpPr>
        <p:spPr>
          <a:xfrm>
            <a:off x="8439152" y="3429000"/>
            <a:ext cx="622300" cy="825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ADFB9FA0-EDFC-4D9A-8302-A4AABFCDDD5C}"/>
              </a:ext>
            </a:extLst>
          </p:cNvPr>
          <p:cNvGrpSpPr/>
          <p:nvPr/>
        </p:nvGrpSpPr>
        <p:grpSpPr>
          <a:xfrm>
            <a:off x="2457450" y="4751388"/>
            <a:ext cx="7277099" cy="965200"/>
            <a:chOff x="2082801" y="1982788"/>
            <a:chExt cx="7277099" cy="965200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18A1F133-C2DB-49C1-B757-65210563B798}"/>
                </a:ext>
              </a:extLst>
            </p:cNvPr>
            <p:cNvSpPr/>
            <p:nvPr/>
          </p:nvSpPr>
          <p:spPr>
            <a:xfrm>
              <a:off x="20828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0.56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EA3ECBF-B398-422C-9BC6-733ED2AC88D1}"/>
                </a:ext>
              </a:extLst>
            </p:cNvPr>
            <p:cNvSpPr/>
            <p:nvPr/>
          </p:nvSpPr>
          <p:spPr>
            <a:xfrm>
              <a:off x="4826001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0.49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5138E37A-E15D-485C-BCFE-4333863E1BFD}"/>
                </a:ext>
              </a:extLst>
            </p:cNvPr>
            <p:cNvSpPr/>
            <p:nvPr/>
          </p:nvSpPr>
          <p:spPr>
            <a:xfrm>
              <a:off x="7391400" y="1982788"/>
              <a:ext cx="1968500" cy="965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3200" dirty="0"/>
                <a:t>0.56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79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F404-DEB3-4195-8FA4-A9D5FBC0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Activations modified LeNet-5, VGG16 &amp; ResNet-50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F8754A-3F5B-4732-8087-61C28D026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91" y="2185986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40DC942-8911-4683-A0E3-1224B52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91" y="3705223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6A7093-351B-4934-8F58-A88D7154B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90" y="5224460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07A52FF-5014-4637-9105-045795D7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06" y="2185986"/>
            <a:ext cx="1519238" cy="15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90B39D4-4E41-4435-B05A-2386BC0F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05" y="3705222"/>
            <a:ext cx="1519238" cy="15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5276966-1B2E-465A-9C9F-7857FD79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04" y="5224459"/>
            <a:ext cx="1519236" cy="15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2986850-8F4D-4A39-8168-9926BE87282D}"/>
              </a:ext>
            </a:extLst>
          </p:cNvPr>
          <p:cNvSpPr/>
          <p:nvPr/>
        </p:nvSpPr>
        <p:spPr>
          <a:xfrm>
            <a:off x="2758663" y="1543050"/>
            <a:ext cx="1890718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Modified LeNet-5 (56%)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61D37305-9EF0-4330-8BB7-84BEDC36EDA4}"/>
              </a:ext>
            </a:extLst>
          </p:cNvPr>
          <p:cNvSpPr/>
          <p:nvPr/>
        </p:nvSpPr>
        <p:spPr>
          <a:xfrm>
            <a:off x="5010149" y="1543050"/>
            <a:ext cx="1890718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VGG16 </a:t>
            </a:r>
          </a:p>
          <a:p>
            <a:pPr algn="ctr"/>
            <a:r>
              <a:rPr lang="nl-NL" dirty="0"/>
              <a:t>(49%)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9ADA32D-B22A-4EF3-BAC8-E6DD181B22DF}"/>
              </a:ext>
            </a:extLst>
          </p:cNvPr>
          <p:cNvSpPr/>
          <p:nvPr/>
        </p:nvSpPr>
        <p:spPr>
          <a:xfrm>
            <a:off x="7181852" y="1543050"/>
            <a:ext cx="1890718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ResNet-50 </a:t>
            </a:r>
          </a:p>
          <a:p>
            <a:pPr algn="ctr"/>
            <a:r>
              <a:rPr lang="nl-NL" dirty="0"/>
              <a:t>(56%)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005FF7-CA8D-46E2-B256-BEE37F163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9" y="2185986"/>
            <a:ext cx="1519236" cy="15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22617F-D992-4816-AEE3-AE8D6E86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3705222"/>
            <a:ext cx="1519237" cy="1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47CBE9-75EB-486B-811A-B9820AD23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9" y="5224459"/>
            <a:ext cx="1519236" cy="15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32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33A55-354C-4D8E-8695-A1E47D2C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Questions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27062E-AEE1-4BA4-AAA7-3283963B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Validation error is high, but on the test set no activations?</a:t>
            </a:r>
          </a:p>
          <a:p>
            <a:r>
              <a:rPr lang="nl-NL" dirty="0"/>
              <a:t>I did most of this also with imbalanced data set &amp; balanced dataset with face in the wild, should I also include this in the paper?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735E900-472D-46D7-821A-3A3C280FF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938" y="3779836"/>
            <a:ext cx="1924050" cy="19145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D3D06136-BA28-47B2-869D-EE0EF1D09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112" y="3779836"/>
            <a:ext cx="1504950" cy="194959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CB43E92-580D-4492-93BA-F4887C416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3782744"/>
            <a:ext cx="1752600" cy="19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34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368</Words>
  <Application>Microsoft Office PowerPoint</Application>
  <PresentationFormat>Breedbeeld</PresentationFormat>
  <Paragraphs>102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Kantoorthema</vt:lpstr>
      <vt:lpstr>Age estimation based on facial images using Deep Learning techniques</vt:lpstr>
      <vt:lpstr>Introduction</vt:lpstr>
      <vt:lpstr>Experimental procedure</vt:lpstr>
      <vt:lpstr>Experimental procedure</vt:lpstr>
      <vt:lpstr>Experimental procedure/Results</vt:lpstr>
      <vt:lpstr>Experimental procedure/Results</vt:lpstr>
      <vt:lpstr>Experimental procedure/Results</vt:lpstr>
      <vt:lpstr>Activations modified LeNet-5, VGG16 &amp; ResNet-50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estimation based on facial images using Deep Learning techniques</dc:title>
  <dc:creator>Paulo</dc:creator>
  <cp:lastModifiedBy>Paulo</cp:lastModifiedBy>
  <cp:revision>13</cp:revision>
  <dcterms:created xsi:type="dcterms:W3CDTF">2020-04-11T10:07:35Z</dcterms:created>
  <dcterms:modified xsi:type="dcterms:W3CDTF">2020-04-13T15:55:21Z</dcterms:modified>
</cp:coreProperties>
</file>