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15138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ekkypukka" initials="F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528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2750" cy="497048"/>
          </a:xfrm>
          <a:prstGeom prst="rect">
            <a:avLst/>
          </a:prstGeom>
        </p:spPr>
        <p:txBody>
          <a:bodyPr vert="horz" lIns="91687" tIns="45843" rIns="91687" bIns="4584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7048"/>
          </a:xfrm>
          <a:prstGeom prst="rect">
            <a:avLst/>
          </a:prstGeom>
        </p:spPr>
        <p:txBody>
          <a:bodyPr vert="horz" lIns="91687" tIns="45843" rIns="91687" bIns="45843" rtlCol="0"/>
          <a:lstStyle>
            <a:lvl1pPr algn="r">
              <a:defRPr sz="1200"/>
            </a:lvl1pPr>
          </a:lstStyle>
          <a:p>
            <a:fld id="{E936FFFA-CDF1-41C3-8537-9950E0919584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8641"/>
            <a:ext cx="2952750" cy="497048"/>
          </a:xfrm>
          <a:prstGeom prst="rect">
            <a:avLst/>
          </a:prstGeom>
        </p:spPr>
        <p:txBody>
          <a:bodyPr vert="horz" lIns="91687" tIns="45843" rIns="91687" bIns="4584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60800" y="9448641"/>
            <a:ext cx="2952750" cy="497048"/>
          </a:xfrm>
          <a:prstGeom prst="rect">
            <a:avLst/>
          </a:prstGeom>
        </p:spPr>
        <p:txBody>
          <a:bodyPr vert="horz" lIns="91687" tIns="45843" rIns="91687" bIns="45843" rtlCol="0" anchor="b"/>
          <a:lstStyle>
            <a:lvl1pPr algn="r">
              <a:defRPr sz="1200"/>
            </a:lvl1pPr>
          </a:lstStyle>
          <a:p>
            <a:fld id="{1E1647C0-8E2A-4BE8-BD7D-D6EBC842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34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2750" cy="497047"/>
          </a:xfrm>
          <a:prstGeom prst="rect">
            <a:avLst/>
          </a:prstGeom>
        </p:spPr>
        <p:txBody>
          <a:bodyPr vert="horz" lIns="91687" tIns="45843" rIns="91687" bIns="4584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0800" y="1"/>
            <a:ext cx="2952750" cy="497047"/>
          </a:xfrm>
          <a:prstGeom prst="rect">
            <a:avLst/>
          </a:prstGeom>
        </p:spPr>
        <p:txBody>
          <a:bodyPr vert="horz" lIns="91687" tIns="45843" rIns="91687" bIns="45843" rtlCol="0"/>
          <a:lstStyle>
            <a:lvl1pPr algn="r">
              <a:defRPr sz="1200"/>
            </a:lvl1pPr>
          </a:lstStyle>
          <a:p>
            <a:fld id="{F679267D-53BA-4B90-B9B8-4F85983233CE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6125"/>
            <a:ext cx="662940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87" tIns="45843" rIns="91687" bIns="4584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4322"/>
            <a:ext cx="5453062" cy="4476591"/>
          </a:xfrm>
          <a:prstGeom prst="rect">
            <a:avLst/>
          </a:prstGeom>
        </p:spPr>
        <p:txBody>
          <a:bodyPr vert="horz" lIns="91687" tIns="45843" rIns="91687" bIns="4584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8642"/>
            <a:ext cx="2952750" cy="497047"/>
          </a:xfrm>
          <a:prstGeom prst="rect">
            <a:avLst/>
          </a:prstGeom>
        </p:spPr>
        <p:txBody>
          <a:bodyPr vert="horz" lIns="91687" tIns="45843" rIns="91687" bIns="4584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0800" y="9448642"/>
            <a:ext cx="2952750" cy="497047"/>
          </a:xfrm>
          <a:prstGeom prst="rect">
            <a:avLst/>
          </a:prstGeom>
        </p:spPr>
        <p:txBody>
          <a:bodyPr vert="horz" lIns="91687" tIns="45843" rIns="91687" bIns="45843" rtlCol="0" anchor="b"/>
          <a:lstStyle>
            <a:lvl1pPr algn="r">
              <a:defRPr sz="1200"/>
            </a:lvl1pPr>
          </a:lstStyle>
          <a:p>
            <a:fld id="{9D9230D5-7DCD-4400-90C4-3BCA41516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5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230D5-7DCD-4400-90C4-3BCA41516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99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F0568E9E-693B-4C01-BB7D-C0E7D506BBC7}" type="datetime1">
              <a:rPr lang="en-US" smtClean="0"/>
              <a:t>6/19/2020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C6CDD884-5B09-4861-8E6C-31EC0F1570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1F32D-5A5A-43FE-900E-CC90A750300A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D884-5B09-4861-8E6C-31EC0F1570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DC35-F56A-46D6-BD2E-3BE468EB8E1B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D884-5B09-4861-8E6C-31EC0F1570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039F75F-853B-457B-AFDA-D4F877E079AA}" type="datetime1">
              <a:rPr lang="en-US" smtClean="0"/>
              <a:t>6/19/2020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6CDD884-5B09-4861-8E6C-31EC0F1570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9E359648-E9D2-41AA-AE47-3F098500EEDD}" type="datetime1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C6CDD884-5B09-4861-8E6C-31EC0F1570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A49B-4843-413A-BEE1-21E01D5E4A2D}" type="datetime1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D884-5B09-4861-8E6C-31EC0F1570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C25F7-4FA8-42A9-BF5F-757154F94D1C}" type="datetime1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D884-5B09-4861-8E6C-31EC0F1570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98BE17A-33C0-4BA0-9693-27B661CD0C40}" type="datetime1">
              <a:rPr lang="en-US" smtClean="0"/>
              <a:t>6/19/2020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6CDD884-5B09-4861-8E6C-31EC0F1570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2F961-688A-40E3-A313-C36412558537}" type="datetime1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D884-5B09-4861-8E6C-31EC0F1570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BB69EE2-B1E3-4A21-9643-169727E883D4}" type="datetime1">
              <a:rPr lang="en-US" smtClean="0"/>
              <a:t>6/19/2020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6CDD884-5B09-4861-8E6C-31EC0F1570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AD86009-DCFB-4C47-8906-15535BAAF836}" type="datetime1">
              <a:rPr lang="en-US" smtClean="0"/>
              <a:t>6/19/2020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6CDD884-5B09-4861-8E6C-31EC0F1570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2017D63-59D4-4FBF-ADD1-6712DF5C57DD}" type="datetime1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6CDD884-5B09-4861-8E6C-31EC0F1570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4519" y="381000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PROOF OF CONCEPT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5725" y="3200401"/>
            <a:ext cx="8915399" cy="3078480"/>
          </a:xfrm>
        </p:spPr>
        <p:txBody>
          <a:bodyPr>
            <a:noAutofit/>
          </a:bodyPr>
          <a:lstStyle/>
          <a:p>
            <a:pPr algn="ctr">
              <a:defRPr/>
            </a:pPr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PRESENTATION BY 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PAUL OYOM</a:t>
            </a:r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85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3: OBSERVATIONS AND INSIGHTS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Analyzing the data from the two sets of data reveals that:</a:t>
            </a:r>
          </a:p>
          <a:p>
            <a:endParaRPr lang="en-US" sz="2000" dirty="0" smtClean="0"/>
          </a:p>
          <a:p>
            <a:r>
              <a:rPr lang="en-US" sz="2000" dirty="0" smtClean="0"/>
              <a:t>In slide 6, the mean </a:t>
            </a:r>
            <a:r>
              <a:rPr lang="en-US" sz="2000" dirty="0"/>
              <a:t>satisfaction level of </a:t>
            </a:r>
            <a:r>
              <a:rPr lang="en-US" sz="2000" dirty="0" smtClean="0"/>
              <a:t>employees who </a:t>
            </a:r>
            <a:r>
              <a:rPr lang="en-US" sz="2000" dirty="0"/>
              <a:t>that left </a:t>
            </a:r>
            <a:r>
              <a:rPr lang="en-US" sz="2000" dirty="0" smtClean="0"/>
              <a:t>was about 40% while for existing employees it was 70%. Further analysis revealed that 65</a:t>
            </a:r>
            <a:r>
              <a:rPr lang="en-US" sz="2000" dirty="0"/>
              <a:t>% of employees that left had less than 45% satisfaction level</a:t>
            </a:r>
            <a:r>
              <a:rPr lang="en-US" sz="2000" b="1" dirty="0"/>
              <a:t>. </a:t>
            </a:r>
            <a:r>
              <a:rPr lang="en-US" sz="2000" dirty="0" smtClean="0"/>
              <a:t>Looking further into this revealed that from the employees </a:t>
            </a:r>
            <a:r>
              <a:rPr lang="en-US" sz="2000" dirty="0"/>
              <a:t>with 45% satisfaction level who had left, it was further discovered </a:t>
            </a:r>
            <a:r>
              <a:rPr lang="en-US" sz="2000" dirty="0" smtClean="0"/>
              <a:t>that 100</a:t>
            </a:r>
            <a:r>
              <a:rPr lang="en-US" sz="2000" b="1" dirty="0" smtClean="0"/>
              <a:t>%</a:t>
            </a:r>
            <a:r>
              <a:rPr lang="en-US" sz="2000" dirty="0" smtClean="0"/>
              <a:t> </a:t>
            </a:r>
            <a:r>
              <a:rPr lang="en-US" sz="2000" dirty="0"/>
              <a:t>of them didn’t receive promotion in the last 5 </a:t>
            </a:r>
            <a:r>
              <a:rPr lang="en-US" sz="2000" dirty="0" smtClean="0"/>
              <a:t>years. </a:t>
            </a:r>
          </a:p>
          <a:p>
            <a:pPr marL="0" indent="0">
              <a:buNone/>
            </a:pPr>
            <a:r>
              <a:rPr lang="en-US" sz="2000" dirty="0" smtClean="0"/>
              <a:t>    </a:t>
            </a:r>
          </a:p>
          <a:p>
            <a:pPr marL="0" indent="0">
              <a:buNone/>
            </a:pPr>
            <a:r>
              <a:rPr lang="en-US" sz="2000" dirty="0" smtClean="0"/>
              <a:t>Comparing this with existing employees 13% of them had a satisfaction level less than 45% and about 100% of them had not been promoted within the last 5 years which made them more likely to leave.</a:t>
            </a:r>
          </a:p>
          <a:p>
            <a:pPr marL="0" indent="0">
              <a:buNone/>
            </a:pPr>
            <a:r>
              <a:rPr lang="en-US" sz="2000" dirty="0" smtClean="0"/>
              <a:t>To control the attrition, it is advisable to identify these employees and have them remunerated in the best possible way to increase their satisfaction level.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6CDD884-5B09-4861-8E6C-31EC0F15704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2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3: OBSERVATIONS AND INSIGHTS	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Slide 7 reveals that </a:t>
            </a:r>
            <a:r>
              <a:rPr lang="en-US" dirty="0"/>
              <a:t>the salary structure of </a:t>
            </a:r>
            <a:r>
              <a:rPr lang="en-US" dirty="0" smtClean="0"/>
              <a:t>the employees who </a:t>
            </a:r>
            <a:r>
              <a:rPr lang="en-US" dirty="0"/>
              <a:t>left </a:t>
            </a:r>
            <a:r>
              <a:rPr lang="en-US" dirty="0" smtClean="0"/>
              <a:t>as a result of </a:t>
            </a:r>
            <a:r>
              <a:rPr lang="en-US" dirty="0"/>
              <a:t>work accident </a:t>
            </a:r>
            <a:r>
              <a:rPr lang="en-US" dirty="0" smtClean="0"/>
              <a:t>fell within the </a:t>
            </a:r>
            <a:r>
              <a:rPr lang="en-US" dirty="0"/>
              <a:t>Low and </a:t>
            </a:r>
            <a:r>
              <a:rPr lang="en-US" dirty="0" smtClean="0"/>
              <a:t>Medium </a:t>
            </a:r>
            <a:r>
              <a:rPr lang="en-US" dirty="0"/>
              <a:t>range </a:t>
            </a:r>
            <a:r>
              <a:rPr lang="en-US" dirty="0" smtClean="0"/>
              <a:t>and satisfaction level was around 50%. Similarly, the existing employees had their salary structure </a:t>
            </a:r>
            <a:r>
              <a:rPr lang="en-US" dirty="0"/>
              <a:t>was distributed </a:t>
            </a:r>
            <a:r>
              <a:rPr lang="en-US" dirty="0" smtClean="0"/>
              <a:t>among </a:t>
            </a:r>
            <a:r>
              <a:rPr lang="en-US" dirty="0"/>
              <a:t>low, medium and high range </a:t>
            </a:r>
            <a:r>
              <a:rPr lang="en-US" dirty="0" smtClean="0"/>
              <a:t>thereby improving the satisfaction level. </a:t>
            </a:r>
          </a:p>
          <a:p>
            <a:r>
              <a:rPr lang="en-US" dirty="0" smtClean="0"/>
              <a:t>This should tell us that Company X maintained </a:t>
            </a:r>
            <a:r>
              <a:rPr lang="en-US" dirty="0"/>
              <a:t>a good salary structure for </a:t>
            </a:r>
            <a:r>
              <a:rPr lang="en-US" dirty="0" smtClean="0"/>
              <a:t>those employees </a:t>
            </a:r>
            <a:r>
              <a:rPr lang="en-US" dirty="0"/>
              <a:t>that had work accidents. salary structure of the employees who left as a result of work accident fell within the Low and Medium range and satisfaction level was around 50%. Similarly, the existing employees had their salary structure was distributed among low, medium and high range thereby improving the satisfaction level. </a:t>
            </a:r>
          </a:p>
          <a:p>
            <a:pPr marL="0" indent="0">
              <a:buNone/>
            </a:pPr>
            <a:r>
              <a:rPr lang="en-US" dirty="0"/>
              <a:t>This should tell us that Company X maintained a good salary structure for those employees that had work accidents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recommendation would be to allow the company maintain keep or increase the salary structure to increase satisfaction level.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6CDD884-5B09-4861-8E6C-31EC0F15704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6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3: OBSERVATIONS AND INSIGHTS	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Slide 9 shows that as the number of projects of employees who left increased greater than 4, it led to a decrease in their satisfaction level.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 recommendation for this is to make sure the number of projects assigned to an employee do not overwhelm them to prevent a decrease in motivation and finding a reason to leave.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6CDD884-5B09-4861-8E6C-31EC0F15704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4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D884-5B09-4861-8E6C-31EC0F15704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78119" y="2863515"/>
            <a:ext cx="93605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8928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6CDD884-5B09-4861-8E6C-31EC0F15704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02611574"/>
              </p:ext>
            </p:extLst>
          </p:nvPr>
        </p:nvGraphicFramePr>
        <p:xfrm>
          <a:off x="609600" y="2285365"/>
          <a:ext cx="9956800" cy="334264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956800"/>
              </a:tblGrid>
              <a:tr h="5429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data is for company X which is trying to control attrition. There are two sets of data: “Existing employees” and “Employees who have left”. Following attributes are available for every employee.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Satisfaction Level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Last evaluation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Number of projects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Average monthly hours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Time spent at the company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Whether they have had a work accident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Whether they have had a promotion in the last 5 years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Departments (column sales)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Salary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Whether the employee has left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09600" y="1612900"/>
            <a:ext cx="922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problem statement for the Employee Attrition case is stated below: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49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type of employees are leaving?</a:t>
            </a:r>
          </a:p>
          <a:p>
            <a:r>
              <a:rPr lang="en-US" dirty="0" smtClean="0"/>
              <a:t> Determine which employees are prone to leave next.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6CDD884-5B09-4861-8E6C-31EC0F1570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1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METHODOLOGY/TECHNIQUE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Methodology is carried out in three stages:</a:t>
            </a:r>
          </a:p>
          <a:p>
            <a:r>
              <a:rPr lang="en-US" dirty="0" err="1" smtClean="0"/>
              <a:t>Univariant</a:t>
            </a:r>
            <a:r>
              <a:rPr lang="en-US" dirty="0" smtClean="0"/>
              <a:t> analysis – involves analyzing the data from ‘employees who left’ and ‘Existing employees’ and visualizations to discover patterns.</a:t>
            </a:r>
          </a:p>
          <a:p>
            <a:endParaRPr lang="en-US" dirty="0" smtClean="0"/>
          </a:p>
          <a:p>
            <a:r>
              <a:rPr lang="en-US" dirty="0" smtClean="0"/>
              <a:t>Bi/</a:t>
            </a:r>
            <a:r>
              <a:rPr lang="en-US" dirty="0" err="1" smtClean="0"/>
              <a:t>Multivariant</a:t>
            </a:r>
            <a:r>
              <a:rPr lang="en-US" dirty="0" smtClean="0"/>
              <a:t> analysis –  involves analyzing other attributes of data from </a:t>
            </a:r>
            <a:r>
              <a:rPr lang="en-US" dirty="0"/>
              <a:t>‘employees who left’ and ‘Existing employees’ </a:t>
            </a:r>
            <a:r>
              <a:rPr lang="en-US" dirty="0" smtClean="0"/>
              <a:t>to find out correlations.</a:t>
            </a:r>
          </a:p>
          <a:p>
            <a:endParaRPr lang="en-US" dirty="0" smtClean="0"/>
          </a:p>
          <a:p>
            <a:r>
              <a:rPr lang="en-US" dirty="0" smtClean="0"/>
              <a:t>Observations and Insights – Results from previous stages provides observations and recommendations.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6CDD884-5B09-4861-8E6C-31EC0F15704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6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9956800" cy="11430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 1: UNIVARIANT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323474"/>
            <a:ext cx="9956800" cy="5150478"/>
          </a:xfrm>
        </p:spPr>
        <p:txBody>
          <a:bodyPr/>
          <a:lstStyle/>
          <a:p>
            <a:r>
              <a:rPr lang="en-US" dirty="0" smtClean="0"/>
              <a:t>Each feature of the data is analyzed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6CDD884-5B09-4861-8E6C-31EC0F15704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12" y="2327304"/>
            <a:ext cx="5245341" cy="39279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434" y="2327304"/>
            <a:ext cx="5669054" cy="392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9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UNIVARIANT ANALYSIS CONT’D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74" y="2310063"/>
            <a:ext cx="5165842" cy="394519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6CDD884-5B09-4861-8E6C-31EC0F15704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971" y="2310063"/>
            <a:ext cx="5078914" cy="394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47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 2: BIVARIANT ANALYSIS	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43" y="2011558"/>
            <a:ext cx="5165557" cy="413599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6CDD884-5B09-4861-8E6C-31EC0F15704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853" y="2011559"/>
            <a:ext cx="5390147" cy="413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0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BIVARIANT ANALYSIS CONT’D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95" y="2312442"/>
            <a:ext cx="5451313" cy="377875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6CDD884-5B09-4861-8E6C-31EC0F15704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235" y="2312442"/>
            <a:ext cx="5687997" cy="377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1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MULTIVARIANT ANALYSIS	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71" y="2429169"/>
            <a:ext cx="5189390" cy="349329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6CDD884-5B09-4861-8E6C-31EC0F15704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335" y="2405106"/>
            <a:ext cx="5491320" cy="34932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5495" y="6255258"/>
            <a:ext cx="5451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Satisfaction level of employees that left based on the number of projects and promotion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10342" y="6211669"/>
            <a:ext cx="5451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Satisfaction level of existing employees based on the number of projects and promotion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00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148362</TotalTime>
  <Words>663</Words>
  <Application>Microsoft Office PowerPoint</Application>
  <PresentationFormat>Widescreen</PresentationFormat>
  <Paragraphs>67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Century Schoolbook</vt:lpstr>
      <vt:lpstr>Times New Roman</vt:lpstr>
      <vt:lpstr>Wingdings</vt:lpstr>
      <vt:lpstr>Wingdings 2</vt:lpstr>
      <vt:lpstr>Oriel</vt:lpstr>
      <vt:lpstr>PROOF OF CONCEPT</vt:lpstr>
      <vt:lpstr>PROBLEM STATEMENT </vt:lpstr>
      <vt:lpstr>objectives</vt:lpstr>
      <vt:lpstr>METHODOLOGY/TECHNIQUE </vt:lpstr>
      <vt:lpstr>Stage 1: UNIVARIANT ANALYSIS</vt:lpstr>
      <vt:lpstr>UNIVARIANT ANALYSIS CONT’D</vt:lpstr>
      <vt:lpstr>STAGE 2: BIVARIANT ANALYSIS </vt:lpstr>
      <vt:lpstr>BIVARIANT ANALYSIS CONT’D</vt:lpstr>
      <vt:lpstr>MULTIVARIANT ANALYSIS </vt:lpstr>
      <vt:lpstr>STAGE 3: OBSERVATIONS AND INSIGHTS </vt:lpstr>
      <vt:lpstr>STAGE 3: OBSERVATIONS AND INSIGHTS CONT’D</vt:lpstr>
      <vt:lpstr>STAGE 3: OBSERVATIONS AND INSIGHTS CONT’D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</dc:title>
  <dc:creator>Paul Oyom</dc:creator>
  <cp:lastModifiedBy>Victor</cp:lastModifiedBy>
  <cp:revision>1154</cp:revision>
  <cp:lastPrinted>2017-02-07T03:24:42Z</cp:lastPrinted>
  <dcterms:created xsi:type="dcterms:W3CDTF">2017-01-29T05:41:47Z</dcterms:created>
  <dcterms:modified xsi:type="dcterms:W3CDTF">2020-06-19T12:30:35Z</dcterms:modified>
</cp:coreProperties>
</file>