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7" r:id="rId6"/>
    <p:sldId id="301" r:id="rId7"/>
    <p:sldId id="302" r:id="rId8"/>
    <p:sldId id="284" r:id="rId9"/>
    <p:sldId id="304" r:id="rId10"/>
    <p:sldId id="305" r:id="rId11"/>
    <p:sldId id="300" r:id="rId12"/>
    <p:sldId id="306" r:id="rId13"/>
    <p:sldId id="29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08/06/2023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08/06/2023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sv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PASSOS PARA O FUTURO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FMU - LABORATORIO DE SOFTWARE E PROJETOS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0A2A9D-29C1-642E-3EB8-0326CA8B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377" y="4229777"/>
            <a:ext cx="1191833" cy="13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 descr="Bloco em destaque">
            <a:extLst>
              <a:ext uri="{FF2B5EF4-FFF2-40B4-BE49-F238E27FC236}">
                <a16:creationId xmlns:a16="http://schemas.microsoft.com/office/drawing/2014/main" id="{52128E7D-16C2-CD7A-DD0F-EC40C5C7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0589" y="4072347"/>
            <a:ext cx="2411412" cy="155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5" name="Retângulo 4" descr="Bloco em destaque">
            <a:extLst>
              <a:ext uri="{FF2B5EF4-FFF2-40B4-BE49-F238E27FC236}">
                <a16:creationId xmlns:a16="http://schemas.microsoft.com/office/drawing/2014/main" id="{EE17F2B5-6A41-6E79-952F-88AB833AA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0588" y="2655959"/>
            <a:ext cx="2411412" cy="155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34318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26" y="458007"/>
            <a:ext cx="6061773" cy="1304531"/>
          </a:xfrm>
        </p:spPr>
        <p:txBody>
          <a:bodyPr rtlCol="0"/>
          <a:lstStyle/>
          <a:p>
            <a:pPr rtl="0"/>
            <a:r>
              <a:rPr lang="pt-BR" sz="5800" dirty="0"/>
              <a:t>Próximos Passos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5775" y="2093161"/>
            <a:ext cx="5472000" cy="242835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Expansão e melhorias em nosso site e serviços.</a:t>
            </a:r>
          </a:p>
          <a:p>
            <a:pPr rtl="0"/>
            <a:r>
              <a:rPr lang="pt-BR" dirty="0"/>
              <a:t>Expandir nosso site e serviços a todas as comunidades carentes de Osasco/SP. Promovendo o crescimento profissional dessa população. </a:t>
            </a:r>
          </a:p>
          <a:p>
            <a:pPr rtl="0"/>
            <a:r>
              <a:rPr lang="pt-BR" dirty="0"/>
              <a:t>Sermos reconhecidos por nossos serviços. </a:t>
            </a:r>
          </a:p>
          <a:p>
            <a:pPr rtl="0"/>
            <a:r>
              <a:rPr lang="pt-BR" dirty="0"/>
              <a:t>Nosso desejo é de sempre de oferecer qualidade, assistência e desenvolvimento a nossos clientes, por isso estamos trabalhando em melhorias que possa superar as expectativas e oferecer um serviço com  qualidade que nossos clientes merecem.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71350"/>
            <a:ext cx="1984175" cy="48665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3" name="Retângulo 2" descr="Bloco em destaque">
            <a:extLst>
              <a:ext uri="{FF2B5EF4-FFF2-40B4-BE49-F238E27FC236}">
                <a16:creationId xmlns:a16="http://schemas.microsoft.com/office/drawing/2014/main" id="{096BAFBE-34C8-2C8F-43EB-EEBC446B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176300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FE9081-3DDC-B9E7-9441-839C2E3C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" y="252938"/>
            <a:ext cx="5778252" cy="57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780102" cy="6804025"/>
          </a:xfr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Paulo Henrique P. da Rocha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sz="1700" dirty="0"/>
              <a:t>paulo_rique16@yahoo.com.br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44947" y="5034137"/>
            <a:ext cx="2910342" cy="316800"/>
          </a:xfrm>
        </p:spPr>
        <p:txBody>
          <a:bodyPr rtlCol="0"/>
          <a:lstStyle/>
          <a:p>
            <a:pPr rtl="0"/>
            <a:r>
              <a:rPr lang="pt-BR" dirty="0"/>
              <a:t>Wanderson Ferreira da Silva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8200" y="5377957"/>
            <a:ext cx="2910342" cy="316800"/>
          </a:xfrm>
        </p:spPr>
        <p:txBody>
          <a:bodyPr rtlCol="0"/>
          <a:lstStyle/>
          <a:p>
            <a:pPr rtl="0"/>
            <a:r>
              <a:rPr lang="pt-BR" dirty="0"/>
              <a:t>morfelgb@gmail.com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780102" y="6404905"/>
            <a:ext cx="2027585" cy="46360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2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CBA78FEF-5714-57EA-B9E1-C1C75FCD3E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1292" y="5064206"/>
            <a:ext cx="218900" cy="218900"/>
          </a:xfrm>
          <a:prstGeom prst="rect">
            <a:avLst/>
          </a:prstGeom>
        </p:spPr>
      </p:pic>
      <p:sp>
        <p:nvSpPr>
          <p:cNvPr id="7" name="Espaço Reservado para Texto 15">
            <a:extLst>
              <a:ext uri="{FF2B5EF4-FFF2-40B4-BE49-F238E27FC236}">
                <a16:creationId xmlns:a16="http://schemas.microsoft.com/office/drawing/2014/main" id="{B5C79F9D-007A-FC59-CF3E-2DE1EDEF4CED}"/>
              </a:ext>
            </a:extLst>
          </p:cNvPr>
          <p:cNvSpPr txBox="1">
            <a:spLocks/>
          </p:cNvSpPr>
          <p:nvPr/>
        </p:nvSpPr>
        <p:spPr>
          <a:xfrm>
            <a:off x="8458200" y="6071307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7200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Turma: </a:t>
            </a:r>
            <a:r>
              <a:rPr lang="pt-BR" sz="2000" dirty="0"/>
              <a:t>179205A05</a:t>
            </a:r>
            <a:r>
              <a:rPr lang="pt-BR" dirty="0"/>
              <a:t> </a:t>
            </a:r>
          </a:p>
        </p:txBody>
      </p:sp>
      <p:sp>
        <p:nvSpPr>
          <p:cNvPr id="10" name="Retângulo 9" descr="Bloco em destaque">
            <a:extLst>
              <a:ext uri="{FF2B5EF4-FFF2-40B4-BE49-F238E27FC236}">
                <a16:creationId xmlns:a16="http://schemas.microsoft.com/office/drawing/2014/main" id="{3FF87CD5-D99C-5CD6-107D-E9B5F88CB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0588" y="2680223"/>
            <a:ext cx="2411412" cy="155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1" name="Retângulo 10" descr="Bloco em destaque">
            <a:extLst>
              <a:ext uri="{FF2B5EF4-FFF2-40B4-BE49-F238E27FC236}">
                <a16:creationId xmlns:a16="http://schemas.microsoft.com/office/drawing/2014/main" id="{F304AC86-6E69-92A4-B23F-005FEB409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0588" y="3807324"/>
            <a:ext cx="2411412" cy="155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3A93BD8B-94FF-C29C-D11C-E2CAAFADE9A7}"/>
              </a:ext>
            </a:extLst>
          </p:cNvPr>
          <p:cNvSpPr txBox="1">
            <a:spLocks/>
          </p:cNvSpPr>
          <p:nvPr/>
        </p:nvSpPr>
        <p:spPr>
          <a:xfrm>
            <a:off x="8458200" y="4664888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7200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RA: </a:t>
            </a:r>
            <a:r>
              <a:rPr lang="pt-BR" sz="2000" dirty="0"/>
              <a:t>2106240</a:t>
            </a:r>
            <a:r>
              <a:rPr lang="pt-BR" dirty="0"/>
              <a:t> 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D2D6DE53-9335-B237-239E-DFB355B96504}"/>
              </a:ext>
            </a:extLst>
          </p:cNvPr>
          <p:cNvSpPr txBox="1">
            <a:spLocks/>
          </p:cNvSpPr>
          <p:nvPr/>
        </p:nvSpPr>
        <p:spPr>
          <a:xfrm>
            <a:off x="8444947" y="5721777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7200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RA: </a:t>
            </a:r>
            <a:r>
              <a:rPr lang="pt-BR" sz="2000" dirty="0"/>
              <a:t>2056660</a:t>
            </a:r>
            <a:r>
              <a:rPr lang="pt-BR" dirty="0"/>
              <a:t> 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CC48448E-3DF7-CA32-8F33-50270B36018F}"/>
              </a:ext>
            </a:extLst>
          </p:cNvPr>
          <p:cNvSpPr txBox="1">
            <a:spLocks/>
          </p:cNvSpPr>
          <p:nvPr/>
        </p:nvSpPr>
        <p:spPr>
          <a:xfrm>
            <a:off x="2896394" y="4823288"/>
            <a:ext cx="4404763" cy="2294777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900" b="1" i="0" dirty="0">
                <a:solidFill>
                  <a:srgbClr val="403E3B"/>
                </a:solidFill>
                <a:effectLst/>
              </a:rPr>
              <a:t>“O sucesso nasce do querer, da determinação e persistência em se chegar a um objetivo. Mesmo não atingindo o alvo, quem busca e vence obstáculos, no mínimo fará coisas admiráveis.”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pt-BR" sz="1900" b="1" dirty="0">
                <a:solidFill>
                  <a:srgbClr val="403E3B"/>
                </a:solidFill>
              </a:rPr>
              <a:t>Autor: desconhecido</a:t>
            </a:r>
            <a:endParaRPr lang="pt-BR" sz="1900" b="1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80672F8-F734-ACD9-3E92-5F80537EEB3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r="191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530" y="1855304"/>
            <a:ext cx="5718470" cy="3812808"/>
          </a:xfrm>
        </p:spPr>
        <p:txBody>
          <a:bodyPr rtlCol="0"/>
          <a:lstStyle/>
          <a:p>
            <a:pPr algn="ctr" fontAlgn="base"/>
            <a:r>
              <a:rPr lang="pt-BR" b="0" i="0" dirty="0">
                <a:effectLst/>
              </a:rPr>
              <a:t>O</a:t>
            </a:r>
            <a:r>
              <a:rPr lang="pt-BR" dirty="0"/>
              <a:t> projeto</a:t>
            </a:r>
            <a:r>
              <a:rPr lang="pt-BR" b="0" i="0" dirty="0">
                <a:effectLst/>
              </a:rPr>
              <a:t> Passos para o futuro, é um projeto destinado a população das comunidades carentes de Osasco – SP, fornecendo um ambiente de apoio e informações para todos </a:t>
            </a:r>
            <a:r>
              <a:rPr lang="pt-BR" dirty="0"/>
              <a:t>aqueles que </a:t>
            </a:r>
            <a:r>
              <a:rPr lang="pt-BR" b="0" i="0" dirty="0">
                <a:effectLst/>
              </a:rPr>
              <a:t>precisam. </a:t>
            </a:r>
          </a:p>
          <a:p>
            <a:pPr algn="ctr" fontAlgn="base"/>
            <a:r>
              <a:rPr lang="pt-BR" b="0" i="0" dirty="0">
                <a:effectLst/>
              </a:rPr>
              <a:t>Desde 2023, nossa </a:t>
            </a:r>
            <a:r>
              <a:rPr lang="pt-BR" dirty="0"/>
              <a:t>r</a:t>
            </a:r>
            <a:r>
              <a:rPr lang="pt-BR" b="0" i="0" dirty="0">
                <a:effectLst/>
              </a:rPr>
              <a:t>ede de apoio social é </a:t>
            </a:r>
            <a:r>
              <a:rPr lang="pt-BR" dirty="0"/>
              <a:t>composta por </a:t>
            </a:r>
            <a:r>
              <a:rPr lang="pt-BR" b="0" i="0" dirty="0">
                <a:effectLst/>
              </a:rPr>
              <a:t>uma comunidade acolhedora e experiente, com indivíduos que estão prontos para ouvir, compartilhar e prestar qualquer ajuda necessária.</a:t>
            </a:r>
          </a:p>
          <a:p>
            <a:pPr algn="ctr" fontAlgn="base"/>
            <a:r>
              <a:rPr lang="pt-BR" b="0" i="0" dirty="0">
                <a:effectLst/>
              </a:rPr>
              <a:t>Estamos orgulhosos de ser uma fonte confiável de conforto, compaixão e compreensão. Nosso objetivo é ajudar um ao outro através da resolução de problemas, o ensino de práticas importantes e sempre estendendo uma mão amiga.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0588" y="4721499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0" y="4836323"/>
            <a:ext cx="4648200" cy="985000"/>
          </a:xfrm>
        </p:spPr>
        <p:txBody>
          <a:bodyPr rtlCol="0"/>
          <a:lstStyle/>
          <a:p>
            <a:pPr algn="l" rtl="0"/>
            <a:r>
              <a:rPr lang="pt-BR" sz="6000" dirty="0"/>
              <a:t>Nosso Projeto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0589" y="6371350"/>
            <a:ext cx="1974090" cy="4925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8" name="Retângulo 17" descr="Bloco em destaque">
            <a:extLst>
              <a:ext uri="{FF2B5EF4-FFF2-40B4-BE49-F238E27FC236}">
                <a16:creationId xmlns:a16="http://schemas.microsoft.com/office/drawing/2014/main" id="{CADB1CAA-FF0B-3E07-C652-6657E2021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4203" y="5821323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34318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8007"/>
            <a:ext cx="5879999" cy="1304531"/>
          </a:xfrm>
        </p:spPr>
        <p:txBody>
          <a:bodyPr rtlCol="0"/>
          <a:lstStyle/>
          <a:p>
            <a:pPr rtl="0"/>
            <a:r>
              <a:rPr lang="pt-BR" sz="6000" dirty="0"/>
              <a:t>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9999" y="2214824"/>
            <a:ext cx="5472000" cy="242835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Concorrência com valores alto e serviços gratuitos com muitas limitações. </a:t>
            </a:r>
          </a:p>
          <a:p>
            <a:pPr rtl="0"/>
            <a:r>
              <a:rPr lang="pt-BR" dirty="0"/>
              <a:t>Através de pesquisas, percebemos que as empresas concorrentes, cobram um valor muito alto para que os candidatos possam usar o 100% dos serviços.   </a:t>
            </a:r>
          </a:p>
          <a:p>
            <a:pPr rtl="0"/>
            <a:r>
              <a:rPr lang="pt-BR" dirty="0"/>
              <a:t>Muitos acabam optando para as empresas gratuitas, só que quando precisa de algo a mais para poder concorrer uma vaga, ou pesquisar sobre algum curso ou ferramenta auxiliar os valores acabam sendo altos. 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71350"/>
            <a:ext cx="2018399" cy="48665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3076" name="Picture 4" descr="Vetores de Rapaz Da Bolha De Pensamentodiscurso De Pensamento E Em Branco  Ilustração Vetorial No Estilo Cartoon e mais imagens de Contemplação -  iStock">
            <a:extLst>
              <a:ext uri="{FF2B5EF4-FFF2-40B4-BE49-F238E27FC236}">
                <a16:creationId xmlns:a16="http://schemas.microsoft.com/office/drawing/2014/main" id="{F9E45966-E532-E20F-3372-67E94CEB0AC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" b="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A8DB99-5569-8922-87B7-57A7DE0F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42" y="837385"/>
            <a:ext cx="1408693" cy="1619340"/>
          </a:xfrm>
          <a:prstGeom prst="rect">
            <a:avLst/>
          </a:prstGeom>
        </p:spPr>
      </p:pic>
      <p:sp>
        <p:nvSpPr>
          <p:cNvPr id="3" name="Retângulo 2" descr="Bloco em destaque">
            <a:extLst>
              <a:ext uri="{FF2B5EF4-FFF2-40B4-BE49-F238E27FC236}">
                <a16:creationId xmlns:a16="http://schemas.microsoft.com/office/drawing/2014/main" id="{5765FD37-1F7E-5348-6C04-6E60B258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1762538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34318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8007"/>
            <a:ext cx="5879999" cy="1304531"/>
          </a:xfrm>
        </p:spPr>
        <p:txBody>
          <a:bodyPr rtlCol="0"/>
          <a:lstStyle/>
          <a:p>
            <a:pPr rtl="0"/>
            <a:r>
              <a:rPr lang="pt-BR" sz="6000" dirty="0"/>
              <a:t>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9999" y="1967717"/>
            <a:ext cx="5472000" cy="242835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Pacotes de serviços a preço de tarifa social. </a:t>
            </a:r>
          </a:p>
          <a:p>
            <a:pPr rtl="0"/>
            <a:r>
              <a:rPr lang="pt-BR" dirty="0"/>
              <a:t>Criamos 3 pacotes de serviços a preço de tarifa social, aonde o candidato compra uma única e vez e pode utilizar, sem preocupação com adição de outros componentes. </a:t>
            </a:r>
          </a:p>
          <a:p>
            <a:pPr rtl="0"/>
            <a:r>
              <a:rPr lang="pt-BR" dirty="0"/>
              <a:t>Desses pacotes todos os módulos estão 100% completos e sem a necessidade de upgrades futuros. </a:t>
            </a:r>
          </a:p>
          <a:p>
            <a:pPr rtl="0"/>
            <a:r>
              <a:rPr lang="pt-BR" dirty="0"/>
              <a:t>Nossa maior preocupação e com as pessoas de comunidades carentes, que ficam excluídos de oportunidades por conta de não poder pagar um valor X, assim desenvolvemos esse site para que todos possam usar e ter a mesma chance no mercado de trabalho.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71350"/>
            <a:ext cx="2018399" cy="48665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3076" name="Picture 4" descr="Vetores de Rapaz Da Bolha De Pensamentodiscurso De Pensamento E Em Branco  Ilustração Vetorial No Estilo Cartoon e mais imagens de Contemplação -  iStock">
            <a:extLst>
              <a:ext uri="{FF2B5EF4-FFF2-40B4-BE49-F238E27FC236}">
                <a16:creationId xmlns:a16="http://schemas.microsoft.com/office/drawing/2014/main" id="{F9E45966-E532-E20F-3372-67E94CEB0AC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" b="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5E3DC7-F78C-B6A8-FCC6-F7F091C3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75" y="861488"/>
            <a:ext cx="1574829" cy="1510551"/>
          </a:xfrm>
          <a:prstGeom prst="rect">
            <a:avLst/>
          </a:prstGeom>
        </p:spPr>
      </p:pic>
      <p:sp>
        <p:nvSpPr>
          <p:cNvPr id="3" name="Retângulo 2" descr="Bloco em destaque">
            <a:extLst>
              <a:ext uri="{FF2B5EF4-FFF2-40B4-BE49-F238E27FC236}">
                <a16:creationId xmlns:a16="http://schemas.microsoft.com/office/drawing/2014/main" id="{06BBD838-8E5A-EBCC-11EA-832847ACD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599" y="1762538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63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34318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26" y="458007"/>
            <a:ext cx="6061773" cy="1304531"/>
          </a:xfrm>
        </p:spPr>
        <p:txBody>
          <a:bodyPr rtlCol="0"/>
          <a:lstStyle/>
          <a:p>
            <a:pPr rtl="0"/>
            <a:r>
              <a:rPr lang="pt-BR" sz="6000" dirty="0"/>
              <a:t>Mercado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5775" y="2093161"/>
            <a:ext cx="5472000" cy="242835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Nosso objetivo no mercado é introduzir o candidato ao mercado de trabalho  </a:t>
            </a:r>
          </a:p>
          <a:p>
            <a:r>
              <a:rPr lang="pt-BR" b="1" i="0" dirty="0">
                <a:effectLst/>
              </a:rPr>
              <a:t>Workshops</a:t>
            </a:r>
            <a:r>
              <a:rPr lang="pt-BR" i="0" dirty="0">
                <a:effectLst/>
              </a:rPr>
              <a:t>: em parceria com instituição FMU parceria aulas e cursos de todos os níveis. Sempre colaboramos para o ensino de estudantes de todas as idades, para que não apenas aprendam, como também superem seus objetivos acadêmicos</a:t>
            </a:r>
            <a:endParaRPr lang="pt-BR" dirty="0"/>
          </a:p>
          <a:p>
            <a:pPr rtl="0"/>
            <a:r>
              <a:rPr lang="pt-BR" dirty="0"/>
              <a:t>Contamos também com serviços de simulação de entrevista, elaboração de currículo e carta de apresentação, um mural aonde pode ser introduzido os projetos feitos pelos candidatos.  Assim possibilitando uma chance a mais a tão sonhada vaga no mercado de trabalho.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71350"/>
            <a:ext cx="1984175" cy="48665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Retângulo 2" descr="Bloco em destaque">
            <a:extLst>
              <a:ext uri="{FF2B5EF4-FFF2-40B4-BE49-F238E27FC236}">
                <a16:creationId xmlns:a16="http://schemas.microsoft.com/office/drawing/2014/main" id="{096BAFBE-34C8-2C8F-43EB-EEBC446B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176300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2052" name="Picture 4" descr="Os atuais desafios do mercado de trabalho no Brasil – Integraê">
            <a:extLst>
              <a:ext uri="{FF2B5EF4-FFF2-40B4-BE49-F238E27FC236}">
                <a16:creationId xmlns:a16="http://schemas.microsoft.com/office/drawing/2014/main" id="{F705981E-646A-68CF-B69A-5FB7425E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82"/>
            <a:ext cx="5764696" cy="60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ctr" rtl="0"/>
            <a:r>
              <a:rPr lang="pt-BR" dirty="0"/>
              <a:t>             </a:t>
            </a:r>
          </a:p>
          <a:p>
            <a:pPr algn="ctr" rtl="0"/>
            <a:r>
              <a:rPr lang="pt-BR" dirty="0"/>
              <a:t>                                                                                                                 </a:t>
            </a:r>
            <a:r>
              <a:rPr lang="pt-BR" sz="2800" dirty="0"/>
              <a:t>Nossos principais concorrentes são: 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6464" y="124090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14621" y="2195984"/>
            <a:ext cx="4275347" cy="1554864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b="1" dirty="0"/>
              <a:t>Catho:</a:t>
            </a:r>
          </a:p>
          <a:p>
            <a:pPr lvl="1" rtl="0"/>
            <a:r>
              <a:rPr lang="pt-BR" dirty="0"/>
              <a:t>Elaboração de currículos e por de vagas. </a:t>
            </a:r>
          </a:p>
          <a:p>
            <a:pPr lvl="1" rtl="0"/>
            <a:r>
              <a:rPr lang="pt-BR" dirty="0"/>
              <a:t>Gratuito por 7 dias. </a:t>
            </a:r>
          </a:p>
          <a:p>
            <a:pPr lvl="1" rtl="0"/>
            <a:r>
              <a:rPr lang="pt-BR" dirty="0"/>
              <a:t>Planos a partir de R$29,90.</a:t>
            </a:r>
          </a:p>
          <a:p>
            <a:pPr lvl="1" rtl="0"/>
            <a:endParaRPr lang="pt-BR" dirty="0"/>
          </a:p>
        </p:txBody>
      </p:sp>
      <p:pic>
        <p:nvPicPr>
          <p:cNvPr id="1026" name="Picture 2" descr="Vagas.com - Vagas.com added a new photo.">
            <a:extLst>
              <a:ext uri="{FF2B5EF4-FFF2-40B4-BE49-F238E27FC236}">
                <a16:creationId xmlns:a16="http://schemas.microsoft.com/office/drawing/2014/main" id="{0C75E527-F50C-DABD-CE0F-EADABBAE6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8" y="2090950"/>
            <a:ext cx="1275448" cy="127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87548"/>
            <a:ext cx="2017713" cy="470452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9" name="Retângulo 8" descr="Bloco em destaque à esquerda">
            <a:extLst>
              <a:ext uri="{FF2B5EF4-FFF2-40B4-BE49-F238E27FC236}">
                <a16:creationId xmlns:a16="http://schemas.microsoft.com/office/drawing/2014/main" id="{CEC56C87-13AA-0C97-CC88-99CBFDA52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6464" y="1702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5F81C8E-46FB-F5FD-3912-B918221D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170226"/>
            <a:ext cx="5706430" cy="1231793"/>
          </a:xfrm>
          <a:prstGeom prst="rect">
            <a:avLst/>
          </a:prstGeom>
        </p:spPr>
      </p:pic>
      <p:pic>
        <p:nvPicPr>
          <p:cNvPr id="1028" name="Picture 4" descr="Análise de concorrentes: confira 4 passos para conhecê-los!">
            <a:extLst>
              <a:ext uri="{FF2B5EF4-FFF2-40B4-BE49-F238E27FC236}">
                <a16:creationId xmlns:a16="http://schemas.microsoft.com/office/drawing/2014/main" id="{F938F088-F9B4-5936-04E1-FCAA3449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8" y="68023"/>
            <a:ext cx="5151193" cy="191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gas de emprego - Infojobs - Apps on Google Play">
            <a:extLst>
              <a:ext uri="{FF2B5EF4-FFF2-40B4-BE49-F238E27FC236}">
                <a16:creationId xmlns:a16="http://schemas.microsoft.com/office/drawing/2014/main" id="{A5BD145D-C417-2A56-29D0-0B12CBEB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9" y="3955033"/>
            <a:ext cx="1275448" cy="12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Conteúdo 4">
            <a:extLst>
              <a:ext uri="{FF2B5EF4-FFF2-40B4-BE49-F238E27FC236}">
                <a16:creationId xmlns:a16="http://schemas.microsoft.com/office/drawing/2014/main" id="{5575B0EF-2CD3-9713-1486-3AAD3C7A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879" y="3955033"/>
            <a:ext cx="4169331" cy="1650637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b="1" dirty="0" err="1"/>
              <a:t>InfroJobs</a:t>
            </a:r>
            <a:r>
              <a:rPr lang="pt-BR" b="1" dirty="0"/>
              <a:t>:</a:t>
            </a:r>
            <a:endParaRPr lang="pt-BR" dirty="0"/>
          </a:p>
          <a:p>
            <a:pPr lvl="1" rtl="0"/>
            <a:r>
              <a:rPr lang="pt-BR" dirty="0"/>
              <a:t>Elaboração de currículos e busca por vagas.</a:t>
            </a:r>
          </a:p>
          <a:p>
            <a:pPr lvl="1" rtl="0"/>
            <a:r>
              <a:rPr lang="pt-BR" dirty="0"/>
              <a:t>Vagas especificas só a conta premium pode ter acesso.</a:t>
            </a:r>
          </a:p>
          <a:p>
            <a:pPr lvl="1" rtl="0"/>
            <a:r>
              <a:rPr lang="pt-BR" dirty="0"/>
              <a:t>Gratuito na conta básica.</a:t>
            </a:r>
          </a:p>
          <a:p>
            <a:pPr lvl="1" rtl="0"/>
            <a:r>
              <a:rPr lang="pt-BR" dirty="0"/>
              <a:t>Conta premium com valores a partir de R$ 21,90 ao mês. </a:t>
            </a:r>
          </a:p>
          <a:p>
            <a:pPr lvl="1" rtl="0"/>
            <a:r>
              <a:rPr lang="pt-BR" dirty="0"/>
              <a:t>Workshops e recursos são limitados pelos tipos de contas</a:t>
            </a:r>
          </a:p>
        </p:txBody>
      </p:sp>
      <p:pic>
        <p:nvPicPr>
          <p:cNvPr id="1034" name="Picture 10" descr="Catho - Home | Facebook">
            <a:extLst>
              <a:ext uri="{FF2B5EF4-FFF2-40B4-BE49-F238E27FC236}">
                <a16:creationId xmlns:a16="http://schemas.microsoft.com/office/drawing/2014/main" id="{9D49A3D7-CB6B-C1ED-4A64-D3D1BF92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1983466"/>
            <a:ext cx="1521431" cy="1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Texto 6">
            <a:extLst>
              <a:ext uri="{FF2B5EF4-FFF2-40B4-BE49-F238E27FC236}">
                <a16:creationId xmlns:a16="http://schemas.microsoft.com/office/drawing/2014/main" id="{CDC9B078-9966-F972-30DB-8ACD8675FF81}"/>
              </a:ext>
            </a:extLst>
          </p:cNvPr>
          <p:cNvSpPr txBox="1">
            <a:spLocks/>
          </p:cNvSpPr>
          <p:nvPr/>
        </p:nvSpPr>
        <p:spPr>
          <a:xfrm>
            <a:off x="1674879" y="2195985"/>
            <a:ext cx="4275347" cy="1324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Vagas.com:</a:t>
            </a:r>
          </a:p>
          <a:p>
            <a:pPr lvl="1"/>
            <a:r>
              <a:rPr lang="pt-BR" dirty="0"/>
              <a:t>Elaboração de currículos e por de vagas. </a:t>
            </a:r>
          </a:p>
          <a:p>
            <a:pPr lvl="1"/>
            <a:r>
              <a:rPr lang="pt-BR" dirty="0"/>
              <a:t>Gratuito. </a:t>
            </a:r>
          </a:p>
          <a:p>
            <a:pPr lvl="1"/>
            <a:r>
              <a:rPr lang="pt-BR" dirty="0"/>
              <a:t>Poucos workshops e recursos e não a recurso de elaboração para cartas de apresentação.</a:t>
            </a:r>
          </a:p>
        </p:txBody>
      </p:sp>
      <p:pic>
        <p:nvPicPr>
          <p:cNvPr id="1036" name="Picture 12" descr="LinkedIn - Home | Facebook">
            <a:extLst>
              <a:ext uri="{FF2B5EF4-FFF2-40B4-BE49-F238E27FC236}">
                <a16:creationId xmlns:a16="http://schemas.microsoft.com/office/drawing/2014/main" id="{325247E5-817C-8690-812C-AC905A9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6" y="3955033"/>
            <a:ext cx="1258957" cy="11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ço Reservado para Conteúdo 4">
            <a:extLst>
              <a:ext uri="{FF2B5EF4-FFF2-40B4-BE49-F238E27FC236}">
                <a16:creationId xmlns:a16="http://schemas.microsoft.com/office/drawing/2014/main" id="{F71371AB-76F6-9DDC-A2AE-818F6425C9DB}"/>
              </a:ext>
            </a:extLst>
          </p:cNvPr>
          <p:cNvSpPr txBox="1">
            <a:spLocks/>
          </p:cNvSpPr>
          <p:nvPr/>
        </p:nvSpPr>
        <p:spPr>
          <a:xfrm>
            <a:off x="7481798" y="3992426"/>
            <a:ext cx="4169331" cy="1650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LinkedIn Corporation:</a:t>
            </a:r>
            <a:endParaRPr lang="pt-BR" dirty="0"/>
          </a:p>
          <a:p>
            <a:pPr lvl="1"/>
            <a:r>
              <a:rPr lang="pt-BR" dirty="0"/>
              <a:t>Elaboração de currículos e busca por vagas.</a:t>
            </a:r>
          </a:p>
          <a:p>
            <a:pPr lvl="1"/>
            <a:r>
              <a:rPr lang="pt-BR" dirty="0"/>
              <a:t>Se classificam como uma rede social.</a:t>
            </a:r>
          </a:p>
          <a:p>
            <a:pPr lvl="1"/>
            <a:r>
              <a:rPr lang="pt-BR" dirty="0"/>
              <a:t>Gratuito.</a:t>
            </a:r>
          </a:p>
          <a:p>
            <a:pPr lvl="1"/>
            <a:r>
              <a:rPr lang="pt-BR" dirty="0"/>
              <a:t>Conta premium com valores a partir de R$ 79,99 ao mês. </a:t>
            </a:r>
          </a:p>
          <a:p>
            <a:pPr lvl="1"/>
            <a:r>
              <a:rPr lang="pt-BR" dirty="0"/>
              <a:t>Workshops e recursos são limitados pelos tipos de contas</a:t>
            </a:r>
          </a:p>
        </p:txBody>
      </p:sp>
      <p:sp>
        <p:nvSpPr>
          <p:cNvPr id="29" name="Retângulo 28" descr="Bloco em destaque">
            <a:extLst>
              <a:ext uri="{FF2B5EF4-FFF2-40B4-BE49-F238E27FC236}">
                <a16:creationId xmlns:a16="http://schemas.microsoft.com/office/drawing/2014/main" id="{21EEA944-A982-B0BE-7094-057B207ED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40" y="148570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30" name="Retângulo 29" descr="Bloco em destaque">
            <a:extLst>
              <a:ext uri="{FF2B5EF4-FFF2-40B4-BE49-F238E27FC236}">
                <a16:creationId xmlns:a16="http://schemas.microsoft.com/office/drawing/2014/main" id="{401DD439-1A57-5018-528A-88FDC19A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39" y="1241979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ctr" rtl="0"/>
            <a:r>
              <a:rPr lang="pt-BR" dirty="0"/>
              <a:t>             </a:t>
            </a:r>
          </a:p>
          <a:p>
            <a:pPr algn="ctr" rtl="0"/>
            <a:r>
              <a:rPr lang="pt-BR" dirty="0"/>
              <a:t>                                                                                     </a:t>
            </a:r>
            <a:r>
              <a:rPr lang="pt-BR" sz="2800" dirty="0"/>
              <a:t>Nossos diferencias são: 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6464" y="124090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638" y="2017392"/>
            <a:ext cx="4275347" cy="1554864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b="1" dirty="0"/>
              <a:t>Pacotes:</a:t>
            </a:r>
          </a:p>
          <a:p>
            <a:pPr lvl="1" rtl="0"/>
            <a:r>
              <a:rPr lang="pt-BR" b="1" dirty="0"/>
              <a:t>Criação de redação</a:t>
            </a:r>
            <a:r>
              <a:rPr lang="pt-BR" dirty="0"/>
              <a:t>: O candidato confecciona textos e conta com a ajuda da nossa equipe para correção e dicas para uma melhor pronuncia.   </a:t>
            </a:r>
          </a:p>
          <a:p>
            <a:pPr lvl="1" rtl="0"/>
            <a:r>
              <a:rPr lang="pt-BR" b="1" dirty="0"/>
              <a:t>Carta de apresentação</a:t>
            </a:r>
            <a:r>
              <a:rPr lang="pt-BR" dirty="0"/>
              <a:t>: O candidato pode elaborar a carta com toda a formatação e seguimentos que é pedido pelas empresas.</a:t>
            </a:r>
          </a:p>
          <a:p>
            <a:pPr lvl="1" rtl="0"/>
            <a:r>
              <a:rPr lang="pt-BR" b="1" dirty="0"/>
              <a:t>Criação de currículo</a:t>
            </a:r>
            <a:r>
              <a:rPr lang="pt-BR" dirty="0"/>
              <a:t>: Ele conta com a ajuda da nossa equipe para confeccionar o currículo do zero. O candidato pode optar em aderir e ter vários formatos de currículos personalizados.</a:t>
            </a:r>
          </a:p>
          <a:p>
            <a:pPr lvl="1"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87548"/>
            <a:ext cx="2017713" cy="470452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9" name="Retângulo 8" descr="Bloco em destaque à esquerda">
            <a:extLst>
              <a:ext uri="{FF2B5EF4-FFF2-40B4-BE49-F238E27FC236}">
                <a16:creationId xmlns:a16="http://schemas.microsoft.com/office/drawing/2014/main" id="{CEC56C87-13AA-0C97-CC88-99CBFDA52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6464" y="1702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5" name="Espaço Reservado para Conteúdo 4">
            <a:extLst>
              <a:ext uri="{FF2B5EF4-FFF2-40B4-BE49-F238E27FC236}">
                <a16:creationId xmlns:a16="http://schemas.microsoft.com/office/drawing/2014/main" id="{5575B0EF-2CD3-9713-1486-3AAD3C7A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8945" y="3706361"/>
            <a:ext cx="4169331" cy="1650637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b="1" dirty="0"/>
              <a:t> Serviços:</a:t>
            </a:r>
            <a:endParaRPr lang="pt-BR" dirty="0"/>
          </a:p>
          <a:p>
            <a:pPr lvl="1" rtl="0"/>
            <a:r>
              <a:rPr lang="pt-BR" dirty="0"/>
              <a:t>Elaboração de currículos nos mínimos detalhes.</a:t>
            </a:r>
          </a:p>
          <a:p>
            <a:pPr lvl="1" rtl="0"/>
            <a:r>
              <a:rPr lang="pt-BR" dirty="0"/>
              <a:t>Simulado de entrevista.</a:t>
            </a:r>
          </a:p>
          <a:p>
            <a:pPr lvl="1" rtl="0"/>
            <a:r>
              <a:rPr lang="pt-BR" dirty="0"/>
              <a:t>Diversos workshops em vários seguimentos, com o intuito em aumentar e gerar novos conhecimentos  .</a:t>
            </a:r>
          </a:p>
          <a:p>
            <a:pPr lvl="1" rtl="0"/>
            <a:r>
              <a:rPr lang="pt-BR" dirty="0"/>
              <a:t>Area especifica aonde é possível colocar os projeto feitos pelos candidatos.</a:t>
            </a:r>
          </a:p>
        </p:txBody>
      </p:sp>
      <p:sp>
        <p:nvSpPr>
          <p:cNvPr id="26" name="Espaço Reservado para Texto 6">
            <a:extLst>
              <a:ext uri="{FF2B5EF4-FFF2-40B4-BE49-F238E27FC236}">
                <a16:creationId xmlns:a16="http://schemas.microsoft.com/office/drawing/2014/main" id="{CDC9B078-9966-F972-30DB-8ACD8675FF81}"/>
              </a:ext>
            </a:extLst>
          </p:cNvPr>
          <p:cNvSpPr txBox="1">
            <a:spLocks/>
          </p:cNvSpPr>
          <p:nvPr/>
        </p:nvSpPr>
        <p:spPr>
          <a:xfrm>
            <a:off x="1596647" y="2170448"/>
            <a:ext cx="4275347" cy="1324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Custo Beneficio:</a:t>
            </a:r>
          </a:p>
          <a:p>
            <a:pPr lvl="1"/>
            <a:r>
              <a:rPr lang="pt-BR" dirty="0"/>
              <a:t>Gratuito.</a:t>
            </a:r>
          </a:p>
          <a:p>
            <a:pPr lvl="1"/>
            <a:r>
              <a:rPr lang="pt-BR" dirty="0"/>
              <a:t>Taxa social a um valor fixo em compra dos pacotes ou assinatura. </a:t>
            </a:r>
          </a:p>
          <a:p>
            <a:pPr lvl="1"/>
            <a:r>
              <a:rPr lang="pt-BR" dirty="0"/>
              <a:t>Não a necessidade de fidelidade. </a:t>
            </a:r>
          </a:p>
        </p:txBody>
      </p:sp>
      <p:sp>
        <p:nvSpPr>
          <p:cNvPr id="28" name="Espaço Reservado para Conteúdo 4">
            <a:extLst>
              <a:ext uri="{FF2B5EF4-FFF2-40B4-BE49-F238E27FC236}">
                <a16:creationId xmlns:a16="http://schemas.microsoft.com/office/drawing/2014/main" id="{F71371AB-76F6-9DDC-A2AE-818F6425C9DB}"/>
              </a:ext>
            </a:extLst>
          </p:cNvPr>
          <p:cNvSpPr txBox="1">
            <a:spLocks/>
          </p:cNvSpPr>
          <p:nvPr/>
        </p:nvSpPr>
        <p:spPr>
          <a:xfrm>
            <a:off x="7405638" y="5207363"/>
            <a:ext cx="4169331" cy="1650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Suporte:</a:t>
            </a:r>
            <a:endParaRPr lang="pt-BR" dirty="0"/>
          </a:p>
          <a:p>
            <a:pPr lvl="1"/>
            <a:r>
              <a:rPr lang="pt-BR" dirty="0"/>
              <a:t>Chat disponível em horário comercial.</a:t>
            </a:r>
          </a:p>
        </p:txBody>
      </p:sp>
      <p:sp>
        <p:nvSpPr>
          <p:cNvPr id="29" name="Retângulo 28" descr="Bloco em destaque">
            <a:extLst>
              <a:ext uri="{FF2B5EF4-FFF2-40B4-BE49-F238E27FC236}">
                <a16:creationId xmlns:a16="http://schemas.microsoft.com/office/drawing/2014/main" id="{21EEA944-A982-B0BE-7094-057B207ED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38" y="170226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30" name="Retângulo 29" descr="Bloco em destaque">
            <a:extLst>
              <a:ext uri="{FF2B5EF4-FFF2-40B4-BE49-F238E27FC236}">
                <a16:creationId xmlns:a16="http://schemas.microsoft.com/office/drawing/2014/main" id="{401DD439-1A57-5018-528A-88FDC19A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39" y="1241979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980886-B332-7229-238C-002E1A18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2035"/>
            <a:ext cx="5454638" cy="1190967"/>
          </a:xfrm>
          <a:prstGeom prst="rect">
            <a:avLst/>
          </a:prstGeom>
        </p:spPr>
      </p:pic>
      <p:pic>
        <p:nvPicPr>
          <p:cNvPr id="2050" name="Picture 2" descr="Os diferenciais do omnichannel para os mais de 100 mil novos e-commerces de  2020">
            <a:extLst>
              <a:ext uri="{FF2B5EF4-FFF2-40B4-BE49-F238E27FC236}">
                <a16:creationId xmlns:a16="http://schemas.microsoft.com/office/drawing/2014/main" id="{CE93BD38-833C-1322-C66A-D275A76F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9" y="170226"/>
            <a:ext cx="5454637" cy="175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vulgada classificação dos projetos inscritos no Pibex Acadêmico">
            <a:extLst>
              <a:ext uri="{FF2B5EF4-FFF2-40B4-BE49-F238E27FC236}">
                <a16:creationId xmlns:a16="http://schemas.microsoft.com/office/drawing/2014/main" id="{4F7DBA8D-E47F-548D-48FB-6A1E59FE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37" y="2051230"/>
            <a:ext cx="1414461" cy="14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nal do seguro do dinheiro. a mão prende o saco de dinheiro pinturas para  a parede • quadros símbolo, crachá, dando | myloview.com.br">
            <a:extLst>
              <a:ext uri="{FF2B5EF4-FFF2-40B4-BE49-F238E27FC236}">
                <a16:creationId xmlns:a16="http://schemas.microsoft.com/office/drawing/2014/main" id="{BC5E6AD7-3F43-D427-EBC6-59162E80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0" y="1987093"/>
            <a:ext cx="1600807" cy="14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nceito isométrico de serviço. ícones 3d de linha conectada. sistema de  design de infográfico de círculo integrado. símbolos de suporte,  experiência, conselhos e ajuda | Vetor Premium">
            <a:extLst>
              <a:ext uri="{FF2B5EF4-FFF2-40B4-BE49-F238E27FC236}">
                <a16:creationId xmlns:a16="http://schemas.microsoft.com/office/drawing/2014/main" id="{18E92E47-3107-1559-247A-D56FB9BE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" y="3772318"/>
            <a:ext cx="1578960" cy="16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cones Do Computador, Suporte Técnico, Símbolo png transparente grátis">
            <a:extLst>
              <a:ext uri="{FF2B5EF4-FFF2-40B4-BE49-F238E27FC236}">
                <a16:creationId xmlns:a16="http://schemas.microsoft.com/office/drawing/2014/main" id="{06DB7C91-D7D8-8B48-12BA-1BEA2E63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37" y="4997502"/>
            <a:ext cx="1298713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34318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226" y="458007"/>
            <a:ext cx="6061773" cy="1304531"/>
          </a:xfrm>
        </p:spPr>
        <p:txBody>
          <a:bodyPr rtlCol="0"/>
          <a:lstStyle/>
          <a:p>
            <a:pPr rtl="0"/>
            <a:r>
              <a:rPr lang="pt-BR" sz="6000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5775" y="2093161"/>
            <a:ext cx="5472000" cy="242835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 A satisfação do cliente é nossa meta</a:t>
            </a:r>
          </a:p>
          <a:p>
            <a:r>
              <a:rPr lang="pt-BR" dirty="0"/>
              <a:t>Clientes satisfeitos com os módulos do site.</a:t>
            </a:r>
          </a:p>
          <a:p>
            <a:pPr rtl="0"/>
            <a:r>
              <a:rPr lang="pt-BR" dirty="0"/>
              <a:t>Alcançamos quase 50% do público esperado na região de Osasco/SP. Nosso site foi bem elogiado pelos moradores da comunidade. 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53600" y="6371350"/>
            <a:ext cx="1984175" cy="48665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3" name="Retângulo 2" descr="Bloco em destaque">
            <a:extLst>
              <a:ext uri="{FF2B5EF4-FFF2-40B4-BE49-F238E27FC236}">
                <a16:creationId xmlns:a16="http://schemas.microsoft.com/office/drawing/2014/main" id="{096BAFBE-34C8-2C8F-43EB-EEBC446B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1763003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1026" name="Picture 2" descr="As 5 estratégias de Marketing que mais geram resultados">
            <a:extLst>
              <a:ext uri="{FF2B5EF4-FFF2-40B4-BE49-F238E27FC236}">
                <a16:creationId xmlns:a16="http://schemas.microsoft.com/office/drawing/2014/main" id="{763DC6F2-8B14-C8F4-EF80-7E1C1916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3" y="343183"/>
            <a:ext cx="5275739" cy="622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173666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14" y="2039741"/>
            <a:ext cx="5472000" cy="360000"/>
          </a:xfrm>
        </p:spPr>
        <p:txBody>
          <a:bodyPr rtlCol="0"/>
          <a:lstStyle/>
          <a:p>
            <a:pPr rtl="0"/>
            <a:r>
              <a:rPr lang="pt-BR" dirty="0"/>
              <a:t>Marketing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14" y="2534989"/>
            <a:ext cx="5472000" cy="2194694"/>
          </a:xfrm>
        </p:spPr>
        <p:txBody>
          <a:bodyPr rtlCol="0"/>
          <a:lstStyle/>
          <a:p>
            <a:pPr marL="266700" lvl="1" indent="0" rtl="0">
              <a:buNone/>
            </a:pPr>
            <a:r>
              <a:rPr lang="pt-BR" dirty="0"/>
              <a:t>Estratégias para alcançar o público.</a:t>
            </a:r>
          </a:p>
          <a:p>
            <a:pPr lvl="1" rtl="0"/>
            <a:r>
              <a:rPr lang="pt-BR" dirty="0"/>
              <a:t>Por divulgação em nossas redes sociais.</a:t>
            </a:r>
          </a:p>
          <a:p>
            <a:pPr lvl="1" rtl="0"/>
            <a:r>
              <a:rPr lang="pt-BR" dirty="0"/>
              <a:t>Palestras informativa na comunidade de Osasco/SP</a:t>
            </a:r>
          </a:p>
          <a:p>
            <a:pPr lvl="1"/>
            <a:r>
              <a:rPr lang="pt-BR" dirty="0"/>
              <a:t>O uso do META BUSINESS SUITE, estamos acreditando nessa ferramenta, para que possamos alcançar um grande público.  </a:t>
            </a:r>
          </a:p>
          <a:p>
            <a:pPr lvl="1"/>
            <a:r>
              <a:rPr lang="pt-BR" dirty="0"/>
              <a:t>Participação em eventos na região de Osasco.</a:t>
            </a:r>
          </a:p>
          <a:p>
            <a:pPr lvl="1"/>
            <a:r>
              <a:rPr lang="pt-BR" dirty="0"/>
              <a:t>Trabalhar com parceiros.</a:t>
            </a:r>
          </a:p>
          <a:p>
            <a:pPr lvl="1"/>
            <a:r>
              <a:rPr lang="pt-BR" dirty="0"/>
              <a:t>Realizar um atendimento de suporte  impecável.</a:t>
            </a:r>
          </a:p>
          <a:p>
            <a:pPr lvl="1"/>
            <a:endParaRPr lang="pt-BR" dirty="0"/>
          </a:p>
          <a:p>
            <a:pPr lvl="1" rtl="0"/>
            <a:endParaRPr lang="pt-BR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178406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87" y="2040966"/>
            <a:ext cx="5472000" cy="358775"/>
          </a:xfrm>
        </p:spPr>
        <p:txBody>
          <a:bodyPr rtlCol="0"/>
          <a:lstStyle/>
          <a:p>
            <a:pPr rtl="0"/>
            <a:r>
              <a:rPr lang="pt-BR" dirty="0"/>
              <a:t>Vendas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7974" y="2470679"/>
            <a:ext cx="5472113" cy="2196041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/>
              <a:t>Possuímos dois tipos de planos, Bronze e Prata.</a:t>
            </a:r>
          </a:p>
          <a:p>
            <a:r>
              <a:rPr lang="pt-BR" dirty="0"/>
              <a:t>Plano bronze com o valor fixo de R$2,00 por mês.</a:t>
            </a:r>
          </a:p>
          <a:p>
            <a:r>
              <a:rPr lang="pt-BR" dirty="0"/>
              <a:t>Plano Prata com o valor fixo de R$6,00 a cada 03 meses</a:t>
            </a:r>
          </a:p>
          <a:p>
            <a:endParaRPr lang="pt-BR" dirty="0"/>
          </a:p>
          <a:p>
            <a:pPr marL="0" indent="0" rtl="0">
              <a:buNone/>
            </a:pPr>
            <a:r>
              <a:rPr lang="pt-BR" dirty="0"/>
              <a:t>  </a:t>
            </a:r>
          </a:p>
          <a:p>
            <a:pPr lvl="1"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66852" y="6282000"/>
            <a:ext cx="2425148" cy="576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6C85FFD-4AC8-6DB2-93B8-425451BC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18" y="89019"/>
            <a:ext cx="5582782" cy="1325521"/>
          </a:xfrm>
          <a:prstGeom prst="rect">
            <a:avLst/>
          </a:prstGeom>
        </p:spPr>
      </p:pic>
      <p:sp>
        <p:nvSpPr>
          <p:cNvPr id="15" name="Retângulo 14" descr="Bloco em destaque">
            <a:extLst>
              <a:ext uri="{FF2B5EF4-FFF2-40B4-BE49-F238E27FC236}">
                <a16:creationId xmlns:a16="http://schemas.microsoft.com/office/drawing/2014/main" id="{6687F4AB-1366-F0C7-0A01-D47E8DE5D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40" y="148570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6" name="Retângulo 15" descr="Bloco em destaque">
            <a:extLst>
              <a:ext uri="{FF2B5EF4-FFF2-40B4-BE49-F238E27FC236}">
                <a16:creationId xmlns:a16="http://schemas.microsoft.com/office/drawing/2014/main" id="{82314C25-C107-2781-3072-5F4945E3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8240" y="1236457"/>
            <a:ext cx="2222399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74BA27F-5D18-8E02-1DDE-7509F76E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17" y="3514170"/>
            <a:ext cx="3712846" cy="2683505"/>
          </a:xfrm>
          <a:prstGeom prst="rect">
            <a:avLst/>
          </a:prstGeom>
        </p:spPr>
      </p:pic>
      <p:pic>
        <p:nvPicPr>
          <p:cNvPr id="3074" name="Picture 2" descr="Integração de Marketing e Vendas: 5 dicas para unificar os times">
            <a:extLst>
              <a:ext uri="{FF2B5EF4-FFF2-40B4-BE49-F238E27FC236}">
                <a16:creationId xmlns:a16="http://schemas.microsoft.com/office/drawing/2014/main" id="{4A1E5394-0A9F-C20E-F58C-20392190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" y="89019"/>
            <a:ext cx="6060523" cy="16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14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{F4979037-21DB-4C52-AC84-FFC37304C01E}tf16411250_win32</Template>
  <TotalTime>436</TotalTime>
  <Words>1005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Tema do Office</vt:lpstr>
      <vt:lpstr>PASSOS PARA O FUTURO</vt:lpstr>
      <vt:lpstr>Nosso Projeto</vt:lpstr>
      <vt:lpstr>Problema</vt:lpstr>
      <vt:lpstr>Solução</vt:lpstr>
      <vt:lpstr>Mercado</vt:lpstr>
      <vt:lpstr>Apresentação do PowerPoint</vt:lpstr>
      <vt:lpstr>Apresentação do PowerPoint</vt:lpstr>
      <vt:lpstr>Resultados</vt:lpstr>
      <vt:lpstr>Apresentação do PowerPoint</vt:lpstr>
      <vt:lpstr>Próximos Passos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Passos para o futuro</dc:title>
  <dc:creator>Volante LVK</dc:creator>
  <cp:lastModifiedBy>Paulo Henrique</cp:lastModifiedBy>
  <cp:revision>39</cp:revision>
  <dcterms:created xsi:type="dcterms:W3CDTF">2023-05-05T22:59:10Z</dcterms:created>
  <dcterms:modified xsi:type="dcterms:W3CDTF">2023-06-08T14:09:08Z</dcterms:modified>
</cp:coreProperties>
</file>