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Gill Sans" panose="020B0502020104020203" pitchFamily="34" charset="-79"/>
      <p:regular r:id="rId28"/>
      <p:bold r:id="rId29"/>
    </p:embeddedFont>
    <p:embeddedFont>
      <p:font typeface="Helvetica Neue" panose="020005030000000200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8x7BT43/dAyTDQ9AD58uIr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0"/>
  </p:normalViewPr>
  <p:slideViewPr>
    <p:cSldViewPr snapToGrid="0" snapToObjects="1">
      <p:cViewPr varScale="1">
        <p:scale>
          <a:sx n="79" d="100"/>
          <a:sy n="79" d="100"/>
        </p:scale>
        <p:origin x="22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D7AC08"/>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7AC08"/>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9" name="Google Shape;3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2" name="Google Shape;52;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 name="Google Shape;53;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 name="Google Shape;54;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7AC0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7AC0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D7AC08"/>
              </a:buClr>
              <a:buSzPts val="4400"/>
              <a:buFont typeface="Calibri"/>
              <a:buNone/>
              <a:defRPr sz="4400" b="0" i="0" u="none" strike="noStrike" cap="none">
                <a:solidFill>
                  <a:srgbClr val="D7AC0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ples.dj4e.com/gview/ca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samples.dj4e.com/gview/cat/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4387349" y="1200152"/>
            <a:ext cx="6897171" cy="44576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8000"/>
              <a:buFont typeface="Calibri"/>
              <a:buNone/>
            </a:pPr>
            <a:r>
              <a:rPr lang="en-US" sz="8000"/>
              <a:t>Django Generic Views</a:t>
            </a:r>
            <a:endParaRPr sz="8000"/>
          </a:p>
        </p:txBody>
      </p:sp>
      <p:sp>
        <p:nvSpPr>
          <p:cNvPr id="90" name="Google Shape;90;p1"/>
          <p:cNvSpPr txBox="1">
            <a:spLocks noGrp="1"/>
          </p:cNvSpPr>
          <p:nvPr>
            <p:ph type="subTitle" idx="1"/>
          </p:nvPr>
        </p:nvSpPr>
        <p:spPr>
          <a:xfrm>
            <a:off x="849963" y="1200152"/>
            <a:ext cx="2816535" cy="445769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2800"/>
              <a:buNone/>
            </a:pPr>
            <a:r>
              <a:rPr lang="en-US" sz="2800">
                <a:solidFill>
                  <a:srgbClr val="FFFFFF"/>
                </a:solidFill>
              </a:rPr>
              <a:t>Charles Severance</a:t>
            </a:r>
            <a:endParaRPr/>
          </a:p>
          <a:p>
            <a:pPr marL="0" lvl="0" indent="0" algn="r" rtl="0">
              <a:lnSpc>
                <a:spcPct val="90000"/>
              </a:lnSpc>
              <a:spcBef>
                <a:spcPts val="1000"/>
              </a:spcBef>
              <a:spcAft>
                <a:spcPts val="0"/>
              </a:spcAft>
              <a:buClr>
                <a:srgbClr val="FFFFFF"/>
              </a:buClr>
              <a:buSzPts val="2800"/>
              <a:buNone/>
            </a:pPr>
            <a:r>
              <a:rPr lang="en-US" sz="2800">
                <a:solidFill>
                  <a:srgbClr val="FFFFFF"/>
                </a:solidFill>
              </a:rPr>
              <a:t>www.dj4e.com</a:t>
            </a:r>
            <a:endParaRPr/>
          </a:p>
          <a:p>
            <a:pPr marL="0" lvl="0" indent="0" algn="r" rtl="0">
              <a:lnSpc>
                <a:spcPct val="90000"/>
              </a:lnSpc>
              <a:spcBef>
                <a:spcPts val="1000"/>
              </a:spcBef>
              <a:spcAft>
                <a:spcPts val="0"/>
              </a:spcAft>
              <a:buClr>
                <a:schemeClr val="lt1"/>
              </a:buClr>
              <a:buSzPts val="2800"/>
              <a:buNone/>
            </a:pPr>
            <a:endParaRPr sz="2800">
              <a:solidFill>
                <a:srgbClr val="FFFFFF"/>
              </a:solidFill>
            </a:endParaRPr>
          </a:p>
        </p:txBody>
      </p:sp>
      <p:cxnSp>
        <p:nvCxnSpPr>
          <p:cNvPr id="91" name="Google Shape;91;p1"/>
          <p:cNvCxnSpPr/>
          <p:nvPr/>
        </p:nvCxnSpPr>
        <p:spPr>
          <a:xfrm>
            <a:off x="4055891" y="2286000"/>
            <a:ext cx="0" cy="2286000"/>
          </a:xfrm>
          <a:prstGeom prst="straightConnector1">
            <a:avLst/>
          </a:prstGeom>
          <a:noFill/>
          <a:ln w="19050" cap="flat" cmpd="sng">
            <a:solidFill>
              <a:srgbClr val="FFFFFF"/>
            </a:solidFill>
            <a:prstDash val="solid"/>
            <a:miter lim="800000"/>
            <a:headEnd type="none" w="sm" len="sm"/>
            <a:tailEnd type="none" w="sm" len="sm"/>
          </a:ln>
        </p:spPr>
      </p:cxnSp>
      <p:pic>
        <p:nvPicPr>
          <p:cNvPr id="92" name="Google Shape;92;p1" descr="CCby.png"/>
          <p:cNvPicPr preferRelativeResize="0"/>
          <p:nvPr/>
        </p:nvPicPr>
        <p:blipFill rotWithShape="1">
          <a:blip r:embed="rId3">
            <a:alphaModFix/>
          </a:blip>
          <a:srcRect/>
          <a:stretch/>
        </p:blipFill>
        <p:spPr>
          <a:xfrm>
            <a:off x="10339754" y="5638800"/>
            <a:ext cx="1106488" cy="3762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p:nvPr/>
        </p:nvSpPr>
        <p:spPr>
          <a:xfrm>
            <a:off x="604824" y="1238289"/>
            <a:ext cx="7581909" cy="95410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C814C9"/>
                </a:solidFill>
                <a:latin typeface="Courier"/>
                <a:ea typeface="Courier"/>
                <a:cs typeface="Courier"/>
                <a:sym typeface="Courier"/>
              </a:rPr>
              <a:t>from</a:t>
            </a:r>
            <a:r>
              <a:rPr lang="en-US" sz="1400">
                <a:solidFill>
                  <a:srgbClr val="000000"/>
                </a:solidFill>
                <a:latin typeface="Courier"/>
                <a:ea typeface="Courier"/>
                <a:cs typeface="Courier"/>
                <a:sym typeface="Courier"/>
              </a:rPr>
              <a:t> django.views </a:t>
            </a:r>
            <a:r>
              <a:rPr lang="en-US" sz="1400">
                <a:solidFill>
                  <a:srgbClr val="C814C9"/>
                </a:solidFill>
                <a:latin typeface="Courier"/>
                <a:ea typeface="Courier"/>
                <a:cs typeface="Courier"/>
                <a:sym typeface="Courier"/>
              </a:rPr>
              <a:t>import</a:t>
            </a:r>
            <a:r>
              <a:rPr lang="en-US" sz="1400">
                <a:solidFill>
                  <a:srgbClr val="000000"/>
                </a:solidFill>
                <a:latin typeface="Courier"/>
                <a:ea typeface="Courier"/>
                <a:cs typeface="Courier"/>
                <a:sym typeface="Courier"/>
              </a:rPr>
              <a:t> generic</a:t>
            </a:r>
            <a:endParaRPr/>
          </a:p>
          <a:p>
            <a:pPr marL="0" marR="0" lvl="0" indent="0" algn="l" rtl="0">
              <a:spcBef>
                <a:spcPts val="0"/>
              </a:spcBef>
              <a:spcAft>
                <a:spcPts val="0"/>
              </a:spcAft>
              <a:buNone/>
            </a:pP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HorseListView</a:t>
            </a:r>
            <a:r>
              <a:rPr lang="en-US" sz="1400">
                <a:solidFill>
                  <a:srgbClr val="000000"/>
                </a:solidFill>
                <a:latin typeface="Courier"/>
                <a:ea typeface="Courier"/>
                <a:cs typeface="Courier"/>
                <a:sym typeface="Courier"/>
              </a:rPr>
              <a:t>(generic.ListView):</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model = Horse</a:t>
            </a:r>
            <a:endParaRPr/>
          </a:p>
        </p:txBody>
      </p:sp>
      <p:sp>
        <p:nvSpPr>
          <p:cNvPr id="203" name="Google Shape;203;p10"/>
          <p:cNvSpPr/>
          <p:nvPr/>
        </p:nvSpPr>
        <p:spPr>
          <a:xfrm>
            <a:off x="604825" y="783229"/>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04" name="Google Shape;204;p10"/>
          <p:cNvSpPr/>
          <p:nvPr/>
        </p:nvSpPr>
        <p:spPr>
          <a:xfrm>
            <a:off x="8101632" y="676343"/>
            <a:ext cx="39306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https://samples.dj4e.com/gview/horses</a:t>
            </a:r>
            <a:endParaRPr sz="1800">
              <a:solidFill>
                <a:srgbClr val="FFFF00"/>
              </a:solidFill>
              <a:latin typeface="Calibri"/>
              <a:ea typeface="Calibri"/>
              <a:cs typeface="Calibri"/>
              <a:sym typeface="Calibri"/>
            </a:endParaRPr>
          </a:p>
        </p:txBody>
      </p:sp>
      <p:sp>
        <p:nvSpPr>
          <p:cNvPr id="205" name="Google Shape;205;p10"/>
          <p:cNvSpPr/>
          <p:nvPr/>
        </p:nvSpPr>
        <p:spPr>
          <a:xfrm>
            <a:off x="618136" y="2775501"/>
            <a:ext cx="7581910" cy="31085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List</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if horse_list %}</a:t>
            </a: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ul</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 for horse in horse_list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li</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 horse.id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 horse.name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li</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 endfor %}</a:t>
            </a: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ul</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else %}</a:t>
            </a: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r>
              <a:rPr lang="en-US" sz="1400" u="sng">
                <a:solidFill>
                  <a:srgbClr val="000000"/>
                </a:solidFill>
                <a:latin typeface="Courier"/>
                <a:ea typeface="Courier"/>
                <a:cs typeface="Courier"/>
                <a:sym typeface="Courier"/>
              </a:rPr>
              <a:t>There are no horses in the database.</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endif %}</a:t>
            </a: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rgbClr val="CACACA"/>
              </a:solidFill>
              <a:latin typeface="Courier"/>
              <a:ea typeface="Courier"/>
              <a:cs typeface="Courier"/>
              <a:sym typeface="Courier"/>
            </a:endParaRPr>
          </a:p>
        </p:txBody>
      </p:sp>
      <p:sp>
        <p:nvSpPr>
          <p:cNvPr id="206" name="Google Shape;206;p10"/>
          <p:cNvSpPr/>
          <p:nvPr/>
        </p:nvSpPr>
        <p:spPr>
          <a:xfrm>
            <a:off x="618136" y="2299282"/>
            <a:ext cx="51698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dj4e-samples/gview/templates/gview/horse_list.html</a:t>
            </a:r>
            <a:endParaRPr sz="1800">
              <a:solidFill>
                <a:srgbClr val="FFFF00"/>
              </a:solidFill>
              <a:latin typeface="Calibri"/>
              <a:ea typeface="Calibri"/>
              <a:cs typeface="Calibri"/>
              <a:sym typeface="Calibri"/>
            </a:endParaRPr>
          </a:p>
        </p:txBody>
      </p:sp>
      <p:pic>
        <p:nvPicPr>
          <p:cNvPr id="207" name="Google Shape;207;p10"/>
          <p:cNvPicPr preferRelativeResize="0"/>
          <p:nvPr/>
        </p:nvPicPr>
        <p:blipFill rotWithShape="1">
          <a:blip r:embed="rId3">
            <a:alphaModFix/>
          </a:blip>
          <a:srcRect r="27046"/>
          <a:stretch/>
        </p:blipFill>
        <p:spPr>
          <a:xfrm>
            <a:off x="8200046" y="967895"/>
            <a:ext cx="3733800" cy="452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p:nvPr/>
        </p:nvSpPr>
        <p:spPr>
          <a:xfrm>
            <a:off x="7343774" y="958104"/>
            <a:ext cx="4114801" cy="2842371"/>
          </a:xfrm>
          <a:prstGeom prst="rect">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gview.views.HorseDetailView</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model = gviews.models.Horse</a:t>
            </a:r>
            <a:endParaRPr sz="1800">
              <a:solidFill>
                <a:schemeClr val="lt1"/>
              </a:solidFill>
              <a:latin typeface="Calibri"/>
              <a:ea typeface="Calibri"/>
              <a:cs typeface="Calibri"/>
              <a:sym typeface="Calibri"/>
            </a:endParaRPr>
          </a:p>
        </p:txBody>
      </p:sp>
      <p:sp>
        <p:nvSpPr>
          <p:cNvPr id="213" name="Google Shape;213;p11"/>
          <p:cNvSpPr/>
          <p:nvPr/>
        </p:nvSpPr>
        <p:spPr>
          <a:xfrm>
            <a:off x="604824" y="1238289"/>
            <a:ext cx="5853126"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django.views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generic</a:t>
            </a:r>
            <a:endParaRPr/>
          </a:p>
          <a:p>
            <a:pPr marL="0" marR="0" lvl="0" indent="0" algn="l" rtl="0">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gview.models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Cat, Dog, Horse, Car</a:t>
            </a:r>
            <a:endParaRPr sz="1600">
              <a:solidFill>
                <a:srgbClr val="000000"/>
              </a:solidFill>
              <a:latin typeface="Courier"/>
              <a:ea typeface="Courier"/>
              <a:cs typeface="Courier"/>
              <a:sym typeface="Courier"/>
            </a:endParaRPr>
          </a:p>
          <a:p>
            <a:pPr marL="0" marR="0" lvl="0" indent="0" algn="l" rtl="0">
              <a:spcBef>
                <a:spcPts val="0"/>
              </a:spcBef>
              <a:spcAft>
                <a:spcPts val="0"/>
              </a:spcAft>
              <a:buNone/>
            </a:pPr>
            <a:endParaRPr sz="1600">
              <a:solidFill>
                <a:srgbClr val="000000"/>
              </a:solidFill>
              <a:latin typeface="Courier"/>
              <a:ea typeface="Courier"/>
              <a:cs typeface="Courier"/>
              <a:sym typeface="Courier"/>
            </a:endParaRPr>
          </a:p>
          <a:p>
            <a:pPr marL="0" marR="0" lvl="0" indent="0" algn="l" rtl="0">
              <a:spcBef>
                <a:spcPts val="0"/>
              </a:spcBef>
              <a:spcAft>
                <a:spcPts val="0"/>
              </a:spcAft>
              <a:buNone/>
            </a:pPr>
            <a:r>
              <a:rPr lang="en-US" sz="1600">
                <a:solidFill>
                  <a:srgbClr val="C1651C"/>
                </a:solidFill>
                <a:latin typeface="Courier"/>
                <a:ea typeface="Courier"/>
                <a:cs typeface="Courier"/>
                <a:sym typeface="Courier"/>
              </a:rPr>
              <a:t>class</a:t>
            </a:r>
            <a:r>
              <a:rPr lang="en-US" sz="1600">
                <a:solidFill>
                  <a:srgbClr val="000000"/>
                </a:solidFill>
                <a:latin typeface="Courier"/>
                <a:ea typeface="Courier"/>
                <a:cs typeface="Courier"/>
                <a:sym typeface="Courier"/>
              </a:rPr>
              <a:t> </a:t>
            </a:r>
            <a:r>
              <a:rPr lang="en-US" sz="1600">
                <a:solidFill>
                  <a:srgbClr val="2EAEBB"/>
                </a:solidFill>
                <a:latin typeface="Courier"/>
                <a:ea typeface="Courier"/>
                <a:cs typeface="Courier"/>
                <a:sym typeface="Courier"/>
              </a:rPr>
              <a:t>HorseDetailView</a:t>
            </a:r>
            <a:r>
              <a:rPr lang="en-US" sz="1600">
                <a:solidFill>
                  <a:srgbClr val="000000"/>
                </a:solidFill>
                <a:latin typeface="Courier"/>
                <a:ea typeface="Courier"/>
                <a:cs typeface="Courier"/>
                <a:sym typeface="Courier"/>
              </a:rPr>
              <a:t>(generic.DetailView):</a:t>
            </a:r>
            <a:endParaRPr/>
          </a:p>
          <a:p>
            <a:pPr marL="0" marR="0" lvl="0" indent="0" algn="l" rtl="0">
              <a:spcBef>
                <a:spcPts val="0"/>
              </a:spcBef>
              <a:spcAft>
                <a:spcPts val="0"/>
              </a:spcAft>
              <a:buNone/>
            </a:pPr>
            <a:r>
              <a:rPr lang="en-US" sz="1600">
                <a:solidFill>
                  <a:srgbClr val="000000"/>
                </a:solidFill>
                <a:latin typeface="Courier"/>
                <a:ea typeface="Courier"/>
                <a:cs typeface="Courier"/>
                <a:sym typeface="Courier"/>
              </a:rPr>
              <a:t>    model = Horse</a:t>
            </a:r>
            <a:endParaRPr/>
          </a:p>
        </p:txBody>
      </p:sp>
      <p:sp>
        <p:nvSpPr>
          <p:cNvPr id="214" name="Google Shape;214;p11"/>
          <p:cNvSpPr/>
          <p:nvPr/>
        </p:nvSpPr>
        <p:spPr>
          <a:xfrm>
            <a:off x="604825" y="783229"/>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15" name="Google Shape;215;p11"/>
          <p:cNvSpPr/>
          <p:nvPr/>
        </p:nvSpPr>
        <p:spPr>
          <a:xfrm>
            <a:off x="1876424" y="5427975"/>
            <a:ext cx="8882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/4.0/topics/class-based-views/generic-display/</a:t>
            </a:r>
            <a:endParaRPr dirty="0"/>
          </a:p>
        </p:txBody>
      </p:sp>
      <p:sp>
        <p:nvSpPr>
          <p:cNvPr id="216" name="Google Shape;216;p11"/>
          <p:cNvSpPr/>
          <p:nvPr/>
        </p:nvSpPr>
        <p:spPr>
          <a:xfrm>
            <a:off x="7815262" y="2414594"/>
            <a:ext cx="3343275" cy="1000125"/>
          </a:xfrm>
          <a:prstGeom prst="rect">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django.views.generic.DetailView</a:t>
            </a:r>
            <a:endParaRPr sz="1800">
              <a:solidFill>
                <a:schemeClr val="lt1"/>
              </a:solidFill>
              <a:latin typeface="Calibri"/>
              <a:ea typeface="Calibri"/>
              <a:cs typeface="Calibri"/>
              <a:sym typeface="Calibri"/>
            </a:endParaRPr>
          </a:p>
        </p:txBody>
      </p:sp>
      <p:cxnSp>
        <p:nvCxnSpPr>
          <p:cNvPr id="217" name="Google Shape;217;p11"/>
          <p:cNvCxnSpPr>
            <a:endCxn id="216" idx="0"/>
          </p:cNvCxnSpPr>
          <p:nvPr/>
        </p:nvCxnSpPr>
        <p:spPr>
          <a:xfrm>
            <a:off x="9472499" y="1857494"/>
            <a:ext cx="14400" cy="557100"/>
          </a:xfrm>
          <a:prstGeom prst="straightConnector1">
            <a:avLst/>
          </a:prstGeom>
          <a:noFill/>
          <a:ln w="38100" cap="flat" cmpd="sng">
            <a:solidFill>
              <a:schemeClr val="lt1"/>
            </a:solidFill>
            <a:prstDash val="solid"/>
            <a:miter lim="800000"/>
            <a:headEnd type="none" w="sm" len="sm"/>
            <a:tailEnd type="triangle" w="med" len="med"/>
          </a:ln>
        </p:spPr>
      </p:cxnSp>
      <p:sp>
        <p:nvSpPr>
          <p:cNvPr id="218" name="Google Shape;218;p11"/>
          <p:cNvSpPr/>
          <p:nvPr/>
        </p:nvSpPr>
        <p:spPr>
          <a:xfrm>
            <a:off x="647688" y="3327919"/>
            <a:ext cx="5938844" cy="181588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 horse.name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img</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src</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"https://loremflickr.com/160/120/horse"</a:t>
            </a:r>
            <a:r>
              <a:rPr lang="en-US" sz="1400">
                <a:solidFill>
                  <a:srgbClr val="2EAEBB"/>
                </a:solidFill>
                <a:latin typeface="Courier"/>
                <a:ea typeface="Courier"/>
                <a:cs typeface="Courier"/>
                <a:sym typeface="Courier"/>
              </a:rPr>
              <a:t> </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alt</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"A random picture of a horse"</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219" name="Google Shape;219;p11"/>
          <p:cNvSpPr/>
          <p:nvPr/>
        </p:nvSpPr>
        <p:spPr>
          <a:xfrm>
            <a:off x="635781" y="2869201"/>
            <a:ext cx="57221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dj4e-samples/gview/templates/gview/horse_detail.html</a:t>
            </a:r>
            <a:endParaRPr sz="1800">
              <a:solidFill>
                <a:srgbClr val="FFFF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2"/>
          <p:cNvPicPr preferRelativeResize="0"/>
          <p:nvPr/>
        </p:nvPicPr>
        <p:blipFill rotWithShape="1">
          <a:blip r:embed="rId3">
            <a:alphaModFix/>
          </a:blip>
          <a:srcRect/>
          <a:stretch/>
        </p:blipFill>
        <p:spPr>
          <a:xfrm>
            <a:off x="7177878" y="967895"/>
            <a:ext cx="4701648" cy="4876647"/>
          </a:xfrm>
          <a:prstGeom prst="rect">
            <a:avLst/>
          </a:prstGeom>
          <a:noFill/>
          <a:ln>
            <a:noFill/>
          </a:ln>
        </p:spPr>
      </p:pic>
      <p:sp>
        <p:nvSpPr>
          <p:cNvPr id="225" name="Google Shape;225;p12"/>
          <p:cNvSpPr/>
          <p:nvPr/>
        </p:nvSpPr>
        <p:spPr>
          <a:xfrm>
            <a:off x="647688" y="3327919"/>
            <a:ext cx="5938844" cy="181588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 horse.name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img</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src</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"https://loremflickr.com/160/120/horse"</a:t>
            </a:r>
            <a:r>
              <a:rPr lang="en-US" sz="1400">
                <a:solidFill>
                  <a:srgbClr val="2EAEBB"/>
                </a:solidFill>
                <a:latin typeface="Courier"/>
                <a:ea typeface="Courier"/>
                <a:cs typeface="Courier"/>
                <a:sym typeface="Courier"/>
              </a:rPr>
              <a:t> </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alt</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"A random picture of a horse"</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226" name="Google Shape;226;p12"/>
          <p:cNvSpPr/>
          <p:nvPr/>
        </p:nvSpPr>
        <p:spPr>
          <a:xfrm>
            <a:off x="635781" y="2869201"/>
            <a:ext cx="57221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dj4e-samples/gview/templates/gview/horse_detail.html</a:t>
            </a:r>
            <a:endParaRPr sz="1800">
              <a:solidFill>
                <a:srgbClr val="FFFF00"/>
              </a:solidFill>
              <a:latin typeface="Calibri"/>
              <a:ea typeface="Calibri"/>
              <a:cs typeface="Calibri"/>
              <a:sym typeface="Calibri"/>
            </a:endParaRPr>
          </a:p>
        </p:txBody>
      </p:sp>
      <p:sp>
        <p:nvSpPr>
          <p:cNvPr id="227" name="Google Shape;227;p12"/>
          <p:cNvSpPr/>
          <p:nvPr/>
        </p:nvSpPr>
        <p:spPr>
          <a:xfrm>
            <a:off x="7514491" y="783229"/>
            <a:ext cx="4047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https://samples.dj4e.com/gview/horse/1</a:t>
            </a:r>
            <a:endParaRPr sz="1800">
              <a:solidFill>
                <a:srgbClr val="FFFF00"/>
              </a:solidFill>
              <a:latin typeface="Calibri"/>
              <a:ea typeface="Calibri"/>
              <a:cs typeface="Calibri"/>
              <a:sym typeface="Calibri"/>
            </a:endParaRPr>
          </a:p>
        </p:txBody>
      </p:sp>
      <p:sp>
        <p:nvSpPr>
          <p:cNvPr id="228" name="Google Shape;228;p12"/>
          <p:cNvSpPr/>
          <p:nvPr/>
        </p:nvSpPr>
        <p:spPr>
          <a:xfrm>
            <a:off x="604824" y="1238289"/>
            <a:ext cx="5981708"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django.views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generic</a:t>
            </a:r>
            <a:endParaRPr/>
          </a:p>
          <a:p>
            <a:pPr marL="0" marR="0" lvl="0" indent="0" algn="l" rtl="0">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gview.models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Cat, Dog, Horse, Car</a:t>
            </a:r>
            <a:endParaRPr sz="1600">
              <a:solidFill>
                <a:srgbClr val="000000"/>
              </a:solidFill>
              <a:latin typeface="Courier"/>
              <a:ea typeface="Courier"/>
              <a:cs typeface="Courier"/>
              <a:sym typeface="Courier"/>
            </a:endParaRPr>
          </a:p>
          <a:p>
            <a:pPr marL="0" marR="0" lvl="0" indent="0" algn="l" rtl="0">
              <a:spcBef>
                <a:spcPts val="0"/>
              </a:spcBef>
              <a:spcAft>
                <a:spcPts val="0"/>
              </a:spcAft>
              <a:buNone/>
            </a:pPr>
            <a:endParaRPr sz="1600">
              <a:solidFill>
                <a:srgbClr val="000000"/>
              </a:solidFill>
              <a:latin typeface="Courier"/>
              <a:ea typeface="Courier"/>
              <a:cs typeface="Courier"/>
              <a:sym typeface="Courier"/>
            </a:endParaRPr>
          </a:p>
          <a:p>
            <a:pPr marL="0" marR="0" lvl="0" indent="0" algn="l" rtl="0">
              <a:spcBef>
                <a:spcPts val="0"/>
              </a:spcBef>
              <a:spcAft>
                <a:spcPts val="0"/>
              </a:spcAft>
              <a:buNone/>
            </a:pPr>
            <a:r>
              <a:rPr lang="en-US" sz="1600">
                <a:solidFill>
                  <a:srgbClr val="C1651C"/>
                </a:solidFill>
                <a:latin typeface="Courier"/>
                <a:ea typeface="Courier"/>
                <a:cs typeface="Courier"/>
                <a:sym typeface="Courier"/>
              </a:rPr>
              <a:t>class</a:t>
            </a:r>
            <a:r>
              <a:rPr lang="en-US" sz="1600">
                <a:solidFill>
                  <a:srgbClr val="000000"/>
                </a:solidFill>
                <a:latin typeface="Courier"/>
                <a:ea typeface="Courier"/>
                <a:cs typeface="Courier"/>
                <a:sym typeface="Courier"/>
              </a:rPr>
              <a:t> </a:t>
            </a:r>
            <a:r>
              <a:rPr lang="en-US" sz="1600">
                <a:solidFill>
                  <a:srgbClr val="2EAEBB"/>
                </a:solidFill>
                <a:latin typeface="Courier"/>
                <a:ea typeface="Courier"/>
                <a:cs typeface="Courier"/>
                <a:sym typeface="Courier"/>
              </a:rPr>
              <a:t>HorseDetailView</a:t>
            </a:r>
            <a:r>
              <a:rPr lang="en-US" sz="1600">
                <a:solidFill>
                  <a:srgbClr val="000000"/>
                </a:solidFill>
                <a:latin typeface="Courier"/>
                <a:ea typeface="Courier"/>
                <a:cs typeface="Courier"/>
                <a:sym typeface="Courier"/>
              </a:rPr>
              <a:t>(generic.DetailView):</a:t>
            </a:r>
            <a:endParaRPr/>
          </a:p>
          <a:p>
            <a:pPr marL="0" marR="0" lvl="0" indent="0" algn="l" rtl="0">
              <a:spcBef>
                <a:spcPts val="0"/>
              </a:spcBef>
              <a:spcAft>
                <a:spcPts val="0"/>
              </a:spcAft>
              <a:buNone/>
            </a:pPr>
            <a:r>
              <a:rPr lang="en-US" sz="1600">
                <a:solidFill>
                  <a:srgbClr val="000000"/>
                </a:solidFill>
                <a:latin typeface="Courier"/>
                <a:ea typeface="Courier"/>
                <a:cs typeface="Courier"/>
                <a:sym typeface="Courier"/>
              </a:rPr>
              <a:t>    model = Horse</a:t>
            </a:r>
            <a:endParaRPr/>
          </a:p>
        </p:txBody>
      </p:sp>
      <p:sp>
        <p:nvSpPr>
          <p:cNvPr id="229" name="Google Shape;229;p12"/>
          <p:cNvSpPr/>
          <p:nvPr/>
        </p:nvSpPr>
        <p:spPr>
          <a:xfrm>
            <a:off x="604825" y="783229"/>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30" name="Google Shape;230;p12"/>
          <p:cNvSpPr txBox="1"/>
          <p:nvPr/>
        </p:nvSpPr>
        <p:spPr>
          <a:xfrm>
            <a:off x="1818523" y="5475210"/>
            <a:ext cx="3487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Lots of convention – no repetition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p:nvPr/>
        </p:nvSpPr>
        <p:spPr>
          <a:xfrm>
            <a:off x="1404924" y="1395451"/>
            <a:ext cx="8910651" cy="286232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1651C"/>
                </a:solidFill>
                <a:latin typeface="Courier"/>
                <a:ea typeface="Courier"/>
                <a:cs typeface="Courier"/>
                <a:sym typeface="Courier"/>
              </a:rPr>
              <a:t>class</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CatListView</a:t>
            </a:r>
            <a:r>
              <a:rPr lang="en-US" sz="1800">
                <a:solidFill>
                  <a:srgbClr val="000000"/>
                </a:solidFill>
                <a:latin typeface="Courier"/>
                <a:ea typeface="Courier"/>
                <a:cs typeface="Courier"/>
                <a:sym typeface="Courier"/>
              </a:rPr>
              <a:t>(View):</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a:t>
            </a:r>
            <a:r>
              <a:rPr lang="en-US" sz="1800">
                <a:solidFill>
                  <a:srgbClr val="C1651C"/>
                </a:solidFill>
                <a:latin typeface="Courier"/>
                <a:ea typeface="Courier"/>
                <a:cs typeface="Courier"/>
                <a:sym typeface="Courier"/>
              </a:rPr>
              <a:t>def</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get</a:t>
            </a:r>
            <a:r>
              <a:rPr lang="en-US" sz="1800">
                <a:solidFill>
                  <a:srgbClr val="000000"/>
                </a:solidFill>
                <a:latin typeface="Courier"/>
                <a:ea typeface="Courier"/>
                <a:cs typeface="Courier"/>
                <a:sym typeface="Courier"/>
              </a:rPr>
              <a:t>(self, request) :</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stuff = Cat.objects.all()</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cntx = { </a:t>
            </a:r>
            <a:r>
              <a:rPr lang="en-US" sz="1800">
                <a:solidFill>
                  <a:srgbClr val="B42419"/>
                </a:solidFill>
                <a:latin typeface="Courier"/>
                <a:ea typeface="Courier"/>
                <a:cs typeface="Courier"/>
                <a:sym typeface="Courier"/>
              </a:rPr>
              <a:t>'cat_list'</a:t>
            </a:r>
            <a:r>
              <a:rPr lang="en-US" sz="1800">
                <a:solidFill>
                  <a:srgbClr val="000000"/>
                </a:solidFill>
                <a:latin typeface="Courier"/>
                <a:ea typeface="Courier"/>
                <a:cs typeface="Courier"/>
                <a:sym typeface="Courier"/>
              </a:rPr>
              <a:t>: stuff }</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a:t>
            </a:r>
            <a:r>
              <a:rPr lang="en-US" sz="1800">
                <a:solidFill>
                  <a:srgbClr val="C1651C"/>
                </a:solidFill>
                <a:latin typeface="Courier"/>
                <a:ea typeface="Courier"/>
                <a:cs typeface="Courier"/>
                <a:sym typeface="Courier"/>
              </a:rPr>
              <a:t>return</a:t>
            </a:r>
            <a:r>
              <a:rPr lang="en-US" sz="1800">
                <a:solidFill>
                  <a:srgbClr val="000000"/>
                </a:solidFill>
                <a:latin typeface="Courier"/>
                <a:ea typeface="Courier"/>
                <a:cs typeface="Courier"/>
                <a:sym typeface="Courier"/>
              </a:rPr>
              <a:t> render(request, </a:t>
            </a:r>
            <a:r>
              <a:rPr lang="en-US" sz="1800">
                <a:solidFill>
                  <a:srgbClr val="B42419"/>
                </a:solidFill>
                <a:latin typeface="Courier"/>
                <a:ea typeface="Courier"/>
                <a:cs typeface="Courier"/>
                <a:sym typeface="Courier"/>
              </a:rPr>
              <a:t>'gview/cat_list.html'</a:t>
            </a:r>
            <a:r>
              <a:rPr lang="en-US" sz="1800">
                <a:solidFill>
                  <a:srgbClr val="000000"/>
                </a:solidFill>
                <a:latin typeface="Courier"/>
                <a:ea typeface="Courier"/>
                <a:cs typeface="Courier"/>
                <a:sym typeface="Courier"/>
              </a:rPr>
              <a:t>, cntx)</a:t>
            </a:r>
            <a:endParaRPr/>
          </a:p>
          <a:p>
            <a:pPr marL="0" marR="0" lvl="0" indent="0" algn="l" rtl="0">
              <a:spcBef>
                <a:spcPts val="0"/>
              </a:spcBef>
              <a:spcAft>
                <a:spcPts val="0"/>
              </a:spcAft>
              <a:buNone/>
            </a:pP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django.views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generic</a:t>
            </a:r>
            <a:endParaRPr/>
          </a:p>
          <a:p>
            <a:pPr marL="0" marR="0" lvl="0" indent="0" algn="l" rtl="0">
              <a:spcBef>
                <a:spcPts val="0"/>
              </a:spcBef>
              <a:spcAft>
                <a:spcPts val="0"/>
              </a:spcAft>
              <a:buNone/>
            </a:pP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C1651C"/>
                </a:solidFill>
                <a:latin typeface="Courier"/>
                <a:ea typeface="Courier"/>
                <a:cs typeface="Courier"/>
                <a:sym typeface="Courier"/>
              </a:rPr>
              <a:t>class</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HorseListView</a:t>
            </a:r>
            <a:r>
              <a:rPr lang="en-US" sz="1800">
                <a:solidFill>
                  <a:srgbClr val="000000"/>
                </a:solidFill>
                <a:latin typeface="Courier"/>
                <a:ea typeface="Courier"/>
                <a:cs typeface="Courier"/>
                <a:sym typeface="Courier"/>
              </a:rPr>
              <a:t>(generic.ListView):</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model = Horse</a:t>
            </a:r>
            <a:endParaRPr/>
          </a:p>
        </p:txBody>
      </p:sp>
      <p:sp>
        <p:nvSpPr>
          <p:cNvPr id="236" name="Google Shape;236;p13"/>
          <p:cNvSpPr/>
          <p:nvPr/>
        </p:nvSpPr>
        <p:spPr>
          <a:xfrm>
            <a:off x="1404925" y="940391"/>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37" name="Google Shape;237;p13"/>
          <p:cNvSpPr/>
          <p:nvPr/>
        </p:nvSpPr>
        <p:spPr>
          <a:xfrm>
            <a:off x="1876424" y="5427975"/>
            <a:ext cx="8882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/4.0/topics/class-based-views/generic-display/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p:nvPr/>
        </p:nvSpPr>
        <p:spPr>
          <a:xfrm>
            <a:off x="590536" y="1238289"/>
            <a:ext cx="7581909" cy="2893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00BD9"/>
                </a:solidFill>
                <a:latin typeface="Courier"/>
                <a:ea typeface="Courier"/>
                <a:cs typeface="Courier"/>
                <a:sym typeface="Courier"/>
              </a:rPr>
              <a:t># Lets review how inheritance works to avoid repeating ourselves</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400BD9"/>
                </a:solidFill>
                <a:latin typeface="Courier"/>
                <a:ea typeface="Courier"/>
                <a:cs typeface="Courier"/>
                <a:sym typeface="Courier"/>
              </a:rPr>
              <a:t># It is all about convention</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DJ4EListView</a:t>
            </a:r>
            <a:r>
              <a:rPr lang="en-US" sz="1400">
                <a:solidFill>
                  <a:srgbClr val="000000"/>
                </a:solidFill>
                <a:latin typeface="Courier"/>
                <a:ea typeface="Courier"/>
                <a:cs typeface="Courier"/>
                <a:sym typeface="Courier"/>
              </a:rPr>
              <a:t>(View):</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modelname = self.model._meta.verbose_name.title().lower()</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stuff = self.model.objects.all()</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cntx = { modelname+</a:t>
            </a:r>
            <a:r>
              <a:rPr lang="en-US" sz="1400">
                <a:solidFill>
                  <a:srgbClr val="B42419"/>
                </a:solidFill>
                <a:latin typeface="Courier"/>
                <a:ea typeface="Courier"/>
                <a:cs typeface="Courier"/>
                <a:sym typeface="Courier"/>
              </a:rPr>
              <a:t>'_list'</a:t>
            </a:r>
            <a:r>
              <a:rPr lang="en-US" sz="1400">
                <a:solidFill>
                  <a:srgbClr val="000000"/>
                </a:solidFill>
                <a:latin typeface="Courier"/>
                <a:ea typeface="Courier"/>
                <a:cs typeface="Courier"/>
                <a:sym typeface="Courier"/>
              </a:rPr>
              <a:t>: stuff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a:t>
            </a:r>
            <a:r>
              <a:rPr lang="en-US" sz="1400">
                <a:solidFill>
                  <a:srgbClr val="000000"/>
                </a:solidFill>
                <a:latin typeface="Courier"/>
                <a:ea typeface="Courier"/>
                <a:cs typeface="Courier"/>
                <a:sym typeface="Courier"/>
              </a:rPr>
              <a:t>+modelname+</a:t>
            </a:r>
            <a:r>
              <a:rPr lang="en-US" sz="1400">
                <a:solidFill>
                  <a:srgbClr val="B42419"/>
                </a:solidFill>
                <a:latin typeface="Courier"/>
                <a:ea typeface="Courier"/>
                <a:cs typeface="Courier"/>
                <a:sym typeface="Courier"/>
              </a:rPr>
              <a:t>'_list.html'</a:t>
            </a:r>
            <a:r>
              <a:rPr lang="en-US" sz="1400">
                <a:solidFill>
                  <a:srgbClr val="000000"/>
                </a:solidFill>
                <a:latin typeface="Courier"/>
                <a:ea typeface="Courier"/>
                <a:cs typeface="Courier"/>
                <a:sym typeface="Courier"/>
              </a:rPr>
              <a:t>, cntx)</a:t>
            </a:r>
            <a:endParaRPr/>
          </a:p>
          <a:p>
            <a:pPr marL="0" marR="0" lvl="0" indent="0" algn="l" rtl="0">
              <a:spcBef>
                <a:spcPts val="0"/>
              </a:spcBef>
              <a:spcAft>
                <a:spcPts val="0"/>
              </a:spcAft>
              <a:buNone/>
            </a:pP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400BD9"/>
                </a:solidFill>
                <a:latin typeface="Courier"/>
                <a:ea typeface="Courier"/>
                <a:cs typeface="Courier"/>
                <a:sym typeface="Courier"/>
              </a:rPr>
              <a:t># Lets reuse those "generic" classes</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CarListView</a:t>
            </a:r>
            <a:r>
              <a:rPr lang="en-US" sz="1400">
                <a:solidFill>
                  <a:srgbClr val="000000"/>
                </a:solidFill>
                <a:latin typeface="Courier"/>
                <a:ea typeface="Courier"/>
                <a:cs typeface="Courier"/>
                <a:sym typeface="Courier"/>
              </a:rPr>
              <a:t>(DJ4EListView):</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model = Car</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endParaRPr sz="1400">
              <a:solidFill>
                <a:srgbClr val="000000"/>
              </a:solidFill>
              <a:latin typeface="Courier"/>
              <a:ea typeface="Courier"/>
              <a:cs typeface="Courier"/>
              <a:sym typeface="Courier"/>
            </a:endParaRPr>
          </a:p>
        </p:txBody>
      </p:sp>
      <p:sp>
        <p:nvSpPr>
          <p:cNvPr id="243" name="Google Shape;243;p14"/>
          <p:cNvSpPr/>
          <p:nvPr/>
        </p:nvSpPr>
        <p:spPr>
          <a:xfrm>
            <a:off x="590537" y="783229"/>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44" name="Google Shape;244;p14"/>
          <p:cNvSpPr/>
          <p:nvPr/>
        </p:nvSpPr>
        <p:spPr>
          <a:xfrm>
            <a:off x="8378670" y="781692"/>
            <a:ext cx="37739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https://samples.dj4e.com/gview/cars</a:t>
            </a:r>
            <a:endParaRPr sz="1800">
              <a:solidFill>
                <a:srgbClr val="FFFF00"/>
              </a:solidFill>
              <a:latin typeface="Calibri"/>
              <a:ea typeface="Calibri"/>
              <a:cs typeface="Calibri"/>
              <a:sym typeface="Calibri"/>
            </a:endParaRPr>
          </a:p>
        </p:txBody>
      </p:sp>
      <p:pic>
        <p:nvPicPr>
          <p:cNvPr id="245" name="Google Shape;245;p14" descr="Car List&#10;&#10;    SakaiCar&#10;    Subaru&#10;" title="Screen shot of https://samples.dj4e.com/gview/cars"/>
          <p:cNvPicPr preferRelativeResize="0"/>
          <p:nvPr/>
        </p:nvPicPr>
        <p:blipFill rotWithShape="1">
          <a:blip r:embed="rId3">
            <a:alphaModFix/>
          </a:blip>
          <a:srcRect/>
          <a:stretch/>
        </p:blipFill>
        <p:spPr>
          <a:xfrm>
            <a:off x="8392958" y="1151024"/>
            <a:ext cx="3656162" cy="3792248"/>
          </a:xfrm>
          <a:prstGeom prst="rect">
            <a:avLst/>
          </a:prstGeom>
          <a:noFill/>
          <a:ln>
            <a:noFill/>
          </a:ln>
        </p:spPr>
      </p:pic>
      <p:sp>
        <p:nvSpPr>
          <p:cNvPr id="246" name="Google Shape;246;p14"/>
          <p:cNvSpPr/>
          <p:nvPr/>
        </p:nvSpPr>
        <p:spPr>
          <a:xfrm>
            <a:off x="1876424" y="5427975"/>
            <a:ext cx="8882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/4.0/topics/class-based-views/generic-display/</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D7AC08"/>
              </a:buClr>
              <a:buSzPts val="6000"/>
              <a:buFont typeface="Calibri"/>
              <a:buNone/>
            </a:pPr>
            <a:r>
              <a:rPr lang="en-US"/>
              <a:t>Overriding Convention</a:t>
            </a:r>
            <a:endParaRPr/>
          </a:p>
        </p:txBody>
      </p:sp>
      <p:sp>
        <p:nvSpPr>
          <p:cNvPr id="252" name="Google Shape;252;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Convention over Configuration</a:t>
            </a:r>
            <a:endParaRPr/>
          </a:p>
        </p:txBody>
      </p:sp>
      <p:sp>
        <p:nvSpPr>
          <p:cNvPr id="258" name="Google Shape;258;p16"/>
          <p:cNvSpPr/>
          <p:nvPr/>
        </p:nvSpPr>
        <p:spPr>
          <a:xfrm>
            <a:off x="3100468" y="5373171"/>
            <a:ext cx="59910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https://en.wikipedia.org/wiki/Convention_over_configuration</a:t>
            </a:r>
            <a:endParaRPr sz="1800">
              <a:solidFill>
                <a:schemeClr val="lt1"/>
              </a:solidFill>
              <a:latin typeface="Calibri"/>
              <a:ea typeface="Calibri"/>
              <a:cs typeface="Calibri"/>
              <a:sym typeface="Calibri"/>
            </a:endParaRPr>
          </a:p>
        </p:txBody>
      </p:sp>
      <p:sp>
        <p:nvSpPr>
          <p:cNvPr id="259" name="Google Shape;259;p16"/>
          <p:cNvSpPr txBox="1"/>
          <p:nvPr/>
        </p:nvSpPr>
        <p:spPr>
          <a:xfrm>
            <a:off x="1150144" y="1833563"/>
            <a:ext cx="9891712"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FF00"/>
                </a:solidFill>
                <a:latin typeface="Calibri"/>
                <a:ea typeface="Calibri"/>
                <a:cs typeface="Calibri"/>
                <a:sym typeface="Calibri"/>
              </a:rPr>
              <a:t>Convention over configuration is a software design paradigm used by software frameworks that attempts to decrease the number of decisions that a developer using the framework is required to make without necessarily losing flexibility. </a:t>
            </a:r>
            <a:endParaRPr sz="2400">
              <a:solidFill>
                <a:srgbClr val="FFFF00"/>
              </a:solidFill>
              <a:latin typeface="Calibri"/>
              <a:ea typeface="Calibri"/>
              <a:cs typeface="Calibri"/>
              <a:sym typeface="Calibri"/>
            </a:endParaRPr>
          </a:p>
          <a:p>
            <a:pPr marL="0" marR="0" lvl="0" indent="0" algn="l" rtl="0">
              <a:spcBef>
                <a:spcPts val="0"/>
              </a:spcBef>
              <a:spcAft>
                <a:spcPts val="0"/>
              </a:spcAft>
              <a:buNone/>
            </a:pPr>
            <a:endParaRPr sz="2400">
              <a:solidFill>
                <a:srgbClr val="FFFF00"/>
              </a:solidFill>
              <a:latin typeface="Calibri"/>
              <a:ea typeface="Calibri"/>
              <a:cs typeface="Calibri"/>
              <a:sym typeface="Calibri"/>
            </a:endParaRPr>
          </a:p>
          <a:p>
            <a:pPr marL="0" marR="0" lvl="0" indent="0" algn="l" rtl="0">
              <a:spcBef>
                <a:spcPts val="0"/>
              </a:spcBef>
              <a:spcAft>
                <a:spcPts val="0"/>
              </a:spcAft>
              <a:buNone/>
            </a:pPr>
            <a:r>
              <a:rPr lang="en-US" sz="2400">
                <a:solidFill>
                  <a:srgbClr val="FFFF00"/>
                </a:solidFill>
                <a:latin typeface="Calibri"/>
                <a:ea typeface="Calibri"/>
                <a:cs typeface="Calibri"/>
                <a:sym typeface="Calibri"/>
              </a:rPr>
              <a:t>When the convention matches the desired behavior, it behaves as expected without having to write configuration files. </a:t>
            </a:r>
            <a:r>
              <a:rPr lang="en-US" sz="2400" u="sng">
                <a:solidFill>
                  <a:srgbClr val="FFFF00"/>
                </a:solidFill>
                <a:latin typeface="Calibri"/>
                <a:ea typeface="Calibri"/>
                <a:cs typeface="Calibri"/>
                <a:sym typeface="Calibri"/>
              </a:rPr>
              <a:t>Only when the desired behavior deviates from the implemented convention is explicit configuration required.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Departing from Convention in a View</a:t>
            </a:r>
            <a:endParaRPr/>
          </a:p>
        </p:txBody>
      </p:sp>
      <p:sp>
        <p:nvSpPr>
          <p:cNvPr id="265" name="Google Shape;265;p17"/>
          <p:cNvSpPr txBox="1">
            <a:spLocks noGrp="1"/>
          </p:cNvSpPr>
          <p:nvPr>
            <p:ph type="body" idx="1"/>
          </p:nvPr>
        </p:nvSpPr>
        <p:spPr>
          <a:xfrm>
            <a:off x="838200" y="1825625"/>
            <a:ext cx="10515600" cy="20859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t>You can add instance variables to the </a:t>
            </a:r>
            <a:r>
              <a:rPr lang="en-US">
                <a:solidFill>
                  <a:srgbClr val="FFFF00"/>
                </a:solidFill>
              </a:rPr>
              <a:t>as_view() </a:t>
            </a:r>
            <a:r>
              <a:rPr lang="en-US"/>
              <a:t>in the </a:t>
            </a:r>
            <a:r>
              <a:rPr lang="en-US">
                <a:solidFill>
                  <a:srgbClr val="00FF00"/>
                </a:solidFill>
              </a:rPr>
              <a:t>urls.py</a:t>
            </a:r>
            <a:endParaRPr>
              <a:solidFill>
                <a:srgbClr val="00FF00"/>
              </a:solidFill>
            </a:endParaRPr>
          </a:p>
          <a:p>
            <a:pPr marL="228600" lvl="0" indent="-228600" algn="l" rtl="0">
              <a:lnSpc>
                <a:spcPct val="90000"/>
              </a:lnSpc>
              <a:spcBef>
                <a:spcPts val="1000"/>
              </a:spcBef>
              <a:spcAft>
                <a:spcPts val="0"/>
              </a:spcAft>
              <a:buClr>
                <a:schemeClr val="lt1"/>
              </a:buClr>
              <a:buSzPts val="2800"/>
              <a:buChar char="•"/>
            </a:pPr>
            <a:r>
              <a:rPr lang="en-US"/>
              <a:t>You can add instance variables to the class in </a:t>
            </a:r>
            <a:r>
              <a:rPr lang="en-US">
                <a:solidFill>
                  <a:srgbClr val="00FF00"/>
                </a:solidFill>
              </a:rPr>
              <a:t>views.py</a:t>
            </a:r>
            <a:endParaRPr>
              <a:solidFill>
                <a:srgbClr val="00FF00"/>
              </a:solidFill>
            </a:endParaRPr>
          </a:p>
          <a:p>
            <a:pPr marL="228600" lvl="0" indent="-228600" algn="l" rtl="0">
              <a:lnSpc>
                <a:spcPct val="90000"/>
              </a:lnSpc>
              <a:spcBef>
                <a:spcPts val="1000"/>
              </a:spcBef>
              <a:spcAft>
                <a:spcPts val="0"/>
              </a:spcAft>
              <a:buClr>
                <a:schemeClr val="lt1"/>
              </a:buClr>
              <a:buSzPts val="2800"/>
              <a:buChar char="•"/>
            </a:pPr>
            <a:r>
              <a:rPr lang="en-US"/>
              <a:t>You can override methods in the class in </a:t>
            </a:r>
            <a:r>
              <a:rPr lang="en-US">
                <a:solidFill>
                  <a:srgbClr val="00FF00"/>
                </a:solidFill>
              </a:rPr>
              <a:t>views.py</a:t>
            </a:r>
            <a:endParaRPr>
              <a:solidFill>
                <a:srgbClr val="00FF00"/>
              </a:solidFill>
            </a:endParaRPr>
          </a:p>
        </p:txBody>
      </p:sp>
      <p:sp>
        <p:nvSpPr>
          <p:cNvPr id="266" name="Google Shape;266;p17"/>
          <p:cNvSpPr txBox="1"/>
          <p:nvPr/>
        </p:nvSpPr>
        <p:spPr>
          <a:xfrm>
            <a:off x="1112825" y="4114802"/>
            <a:ext cx="9668031" cy="175432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Courier"/>
                <a:ea typeface="Courier"/>
                <a:cs typeface="Courier"/>
                <a:sym typeface="Courier"/>
              </a:rPr>
              <a:t>app_name = </a:t>
            </a:r>
            <a:r>
              <a:rPr lang="en-US" sz="1800">
                <a:solidFill>
                  <a:srgbClr val="B42419"/>
                </a:solidFill>
                <a:latin typeface="Courier"/>
                <a:ea typeface="Courier"/>
                <a:cs typeface="Courier"/>
                <a:sym typeface="Courier"/>
              </a:rPr>
              <a:t>'gview'</a:t>
            </a: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urlpatterns = [</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a:t>
            </a:r>
            <a:r>
              <a:rPr lang="en-US" sz="1800">
                <a:solidFill>
                  <a:srgbClr val="000000"/>
                </a:solidFill>
                <a:latin typeface="Courier"/>
                <a:ea typeface="Courier"/>
                <a:cs typeface="Courier"/>
                <a:sym typeface="Courier"/>
              </a:rPr>
              <a:t>, TemplateView.as_view(template_name=</a:t>
            </a:r>
            <a:r>
              <a:rPr lang="en-US" sz="1800">
                <a:solidFill>
                  <a:srgbClr val="B42419"/>
                </a:solidFill>
                <a:latin typeface="Courier"/>
                <a:ea typeface="Courier"/>
                <a:cs typeface="Courier"/>
                <a:sym typeface="Courier"/>
              </a:rPr>
              <a:t>'gview/main.html'</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 views.CatListView.as_view(), name=</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a:t>
            </a:r>
            <a:endParaRPr sz="1800">
              <a:solidFill>
                <a:schemeClr val="lt1"/>
              </a:solidFill>
              <a:latin typeface="Courier"/>
              <a:ea typeface="Courier"/>
              <a:cs typeface="Courier"/>
              <a:sym typeface="Courier"/>
            </a:endParaRPr>
          </a:p>
        </p:txBody>
      </p:sp>
      <p:sp>
        <p:nvSpPr>
          <p:cNvPr id="267" name="Google Shape;267;p17"/>
          <p:cNvSpPr/>
          <p:nvPr/>
        </p:nvSpPr>
        <p:spPr>
          <a:xfrm>
            <a:off x="1112825" y="3559148"/>
            <a:ext cx="306686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dj4e-samples/gview/urls.py</a:t>
            </a:r>
            <a:endParaRPr sz="2000">
              <a:solidFill>
                <a:srgbClr val="FFFF00"/>
              </a:solidFill>
              <a:latin typeface="Calibri"/>
              <a:ea typeface="Calibri"/>
              <a:cs typeface="Calibri"/>
              <a:sym typeface="Calibri"/>
            </a:endParaRPr>
          </a:p>
        </p:txBody>
      </p:sp>
      <p:cxnSp>
        <p:nvCxnSpPr>
          <p:cNvPr id="268" name="Google Shape;268;p17"/>
          <p:cNvCxnSpPr/>
          <p:nvPr/>
        </p:nvCxnSpPr>
        <p:spPr>
          <a:xfrm flipH="1">
            <a:off x="7806268" y="3190364"/>
            <a:ext cx="2184399" cy="1347772"/>
          </a:xfrm>
          <a:prstGeom prst="straightConnector1">
            <a:avLst/>
          </a:prstGeom>
          <a:noFill/>
          <a:ln w="57150" cap="flat" cmpd="sng">
            <a:solidFill>
              <a:schemeClr val="accent1"/>
            </a:solidFill>
            <a:prstDash val="solid"/>
            <a:miter lim="800000"/>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p:nvPr/>
        </p:nvSpPr>
        <p:spPr>
          <a:xfrm>
            <a:off x="609600" y="5821363"/>
            <a:ext cx="111929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/4.0/ref/class-based-views/generic-display/#</a:t>
            </a:r>
            <a:r>
              <a:rPr lang="en-US" sz="1800" dirty="0" err="1">
                <a:solidFill>
                  <a:schemeClr val="lt1"/>
                </a:solidFill>
                <a:latin typeface="Calibri"/>
                <a:ea typeface="Calibri"/>
                <a:cs typeface="Calibri"/>
                <a:sym typeface="Calibri"/>
              </a:rPr>
              <a:t>django.views.generic.list.ListView</a:t>
            </a:r>
            <a:endParaRPr sz="1800" dirty="0">
              <a:solidFill>
                <a:schemeClr val="lt1"/>
              </a:solidFill>
              <a:latin typeface="Calibri"/>
              <a:ea typeface="Calibri"/>
              <a:cs typeface="Calibri"/>
              <a:sym typeface="Calibri"/>
            </a:endParaRPr>
          </a:p>
        </p:txBody>
      </p:sp>
      <p:sp>
        <p:nvSpPr>
          <p:cNvPr id="274" name="Google Shape;274;p18"/>
          <p:cNvSpPr txBox="1"/>
          <p:nvPr/>
        </p:nvSpPr>
        <p:spPr>
          <a:xfrm>
            <a:off x="609601" y="711197"/>
            <a:ext cx="11192931" cy="47089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C4B33"/>
                </a:solidFill>
                <a:latin typeface="Calibri"/>
                <a:ea typeface="Calibri"/>
                <a:cs typeface="Calibri"/>
                <a:sym typeface="Calibri"/>
              </a:rPr>
              <a:t>class django.views.generic.list.ListView</a:t>
            </a:r>
            <a:endParaRPr sz="2000" b="1">
              <a:solidFill>
                <a:srgbClr val="0C4B33"/>
              </a:solidFill>
              <a:latin typeface="Calibri"/>
              <a:ea typeface="Calibri"/>
              <a:cs typeface="Calibri"/>
              <a:sym typeface="Calibri"/>
            </a:endParaRPr>
          </a:p>
          <a:p>
            <a:pPr marL="0" marR="0" lvl="0" indent="0" algn="l" rtl="0">
              <a:spcBef>
                <a:spcPts val="0"/>
              </a:spcBef>
              <a:spcAft>
                <a:spcPts val="0"/>
              </a:spcAft>
              <a:buNone/>
            </a:pPr>
            <a:endParaRPr sz="2000" b="1">
              <a:solidFill>
                <a:srgbClr val="0C4B33"/>
              </a:solidFill>
              <a:latin typeface="Calibri"/>
              <a:ea typeface="Calibri"/>
              <a:cs typeface="Calibri"/>
              <a:sym typeface="Calibri"/>
            </a:endParaRPr>
          </a:p>
          <a:p>
            <a:pPr marL="0" marR="0" lvl="0" indent="0" algn="l" rtl="0">
              <a:spcBef>
                <a:spcPts val="0"/>
              </a:spcBef>
              <a:spcAft>
                <a:spcPts val="0"/>
              </a:spcAft>
              <a:buNone/>
            </a:pPr>
            <a:r>
              <a:rPr lang="en-US" sz="2000">
                <a:solidFill>
                  <a:srgbClr val="0C4B33"/>
                </a:solidFill>
                <a:latin typeface="Calibri"/>
                <a:ea typeface="Calibri"/>
                <a:cs typeface="Calibri"/>
                <a:sym typeface="Calibri"/>
              </a:rPr>
              <a:t>A page representing a list of objects. While this view is executing, self.object_list will contain the list of objects (usually, but not necessarily a queryset) that the view is operating upon.</a:t>
            </a:r>
            <a:endParaRPr/>
          </a:p>
          <a:p>
            <a:pPr marL="0" marR="0" lvl="0" indent="0" algn="l" rtl="0">
              <a:spcBef>
                <a:spcPts val="0"/>
              </a:spcBef>
              <a:spcAft>
                <a:spcPts val="0"/>
              </a:spcAft>
              <a:buNone/>
            </a:pPr>
            <a:endParaRPr sz="2000">
              <a:solidFill>
                <a:srgbClr val="0C4B33"/>
              </a:solidFill>
              <a:latin typeface="Calibri"/>
              <a:ea typeface="Calibri"/>
              <a:cs typeface="Calibri"/>
              <a:sym typeface="Calibri"/>
            </a:endParaRPr>
          </a:p>
          <a:p>
            <a:pPr marL="0" marR="0" lvl="0" indent="0" algn="l" rtl="0">
              <a:spcBef>
                <a:spcPts val="0"/>
              </a:spcBef>
              <a:spcAft>
                <a:spcPts val="0"/>
              </a:spcAft>
              <a:buNone/>
            </a:pPr>
            <a:r>
              <a:rPr lang="en-US" sz="2000" b="1">
                <a:solidFill>
                  <a:srgbClr val="0C4B33"/>
                </a:solidFill>
                <a:latin typeface="Calibri"/>
                <a:ea typeface="Calibri"/>
                <a:cs typeface="Calibri"/>
                <a:sym typeface="Calibri"/>
              </a:rPr>
              <a:t>Method Flowchart</a:t>
            </a:r>
            <a:endParaRPr sz="2000" b="1">
              <a:solidFill>
                <a:srgbClr val="0C4B33"/>
              </a:solidFill>
              <a:latin typeface="Calibri"/>
              <a:ea typeface="Calibri"/>
              <a:cs typeface="Calibri"/>
              <a:sym typeface="Calibri"/>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setup()</a:t>
            </a:r>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dispatch()</a:t>
            </a:r>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http_method_not_allowed()</a:t>
            </a:r>
            <a:endParaRPr sz="2000">
              <a:solidFill>
                <a:srgbClr val="0C4B33"/>
              </a:solidFill>
              <a:latin typeface="Calibri"/>
              <a:ea typeface="Calibri"/>
              <a:cs typeface="Calibri"/>
              <a:sym typeface="Calibri"/>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get_template_names()</a:t>
            </a:r>
            <a:endParaRPr sz="2000">
              <a:solidFill>
                <a:srgbClr val="0C4B33"/>
              </a:solidFill>
              <a:latin typeface="Calibri"/>
              <a:ea typeface="Calibri"/>
              <a:cs typeface="Calibri"/>
              <a:sym typeface="Calibri"/>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get_queryset()</a:t>
            </a:r>
            <a:endParaRPr sz="2000">
              <a:solidFill>
                <a:srgbClr val="0C4B33"/>
              </a:solidFill>
              <a:latin typeface="Calibri"/>
              <a:ea typeface="Calibri"/>
              <a:cs typeface="Calibri"/>
              <a:sym typeface="Calibri"/>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get_context_object_name()</a:t>
            </a:r>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get_context_data()	</a:t>
            </a:r>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a:t>
            </a:r>
            <a:endParaRPr/>
          </a:p>
          <a:p>
            <a:pPr marL="457200" marR="0" lvl="0" indent="-457200" algn="l" rtl="0">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render_to_response()</a:t>
            </a:r>
            <a:endParaRPr sz="2000">
              <a:solidFill>
                <a:srgbClr val="0C4B33"/>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p:nvPr/>
        </p:nvSpPr>
        <p:spPr>
          <a:xfrm>
            <a:off x="613821" y="4123782"/>
            <a:ext cx="7192445" cy="224676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h1</a:t>
            </a:r>
            <a:r>
              <a:rPr lang="en-US" sz="1400" b="1">
                <a:solidFill>
                  <a:srgbClr val="2EAEBB"/>
                </a:solidFill>
                <a:latin typeface="Courier"/>
                <a:ea typeface="Courier"/>
                <a:cs typeface="Courier"/>
                <a:sym typeface="Courier"/>
              </a:rPr>
              <a:t>&gt;</a:t>
            </a:r>
            <a:r>
              <a:rPr lang="en-US" sz="1400" b="1">
                <a:solidFill>
                  <a:srgbClr val="C814C9"/>
                </a:solidFill>
                <a:latin typeface="Courier"/>
                <a:ea typeface="Courier"/>
                <a:cs typeface="Courier"/>
                <a:sym typeface="Courier"/>
              </a:rPr>
              <a:t>List of {{ crazy_thing }}s</a:t>
            </a: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h1</a:t>
            </a:r>
            <a:r>
              <a:rPr lang="en-US" sz="1400" b="1">
                <a:solidFill>
                  <a:srgbClr val="2EAEBB"/>
                </a:solidFill>
                <a:latin typeface="Courier"/>
                <a:ea typeface="Courier"/>
                <a:cs typeface="Courier"/>
                <a:sym typeface="Courier"/>
              </a:rPr>
              <a:t>&gt;</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p</a:t>
            </a:r>
            <a:r>
              <a:rPr lang="en-US" sz="1400" b="1">
                <a:solidFill>
                  <a:srgbClr val="2EAEBB"/>
                </a:solidFill>
                <a:latin typeface="Courier"/>
                <a:ea typeface="Courier"/>
                <a:cs typeface="Courier"/>
                <a:sym typeface="Courier"/>
              </a:rPr>
              <a:t>&gt;</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if horse_list %}</a:t>
            </a:r>
            <a:endParaRPr/>
          </a:p>
          <a:p>
            <a:pPr marL="0" marR="0" lvl="0" indent="0" algn="l" rtl="0">
              <a:spcBef>
                <a:spcPts val="0"/>
              </a:spcBef>
              <a:spcAft>
                <a:spcPts val="0"/>
              </a:spcAft>
              <a:buNone/>
            </a:pP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ul</a:t>
            </a:r>
            <a:r>
              <a:rPr lang="en-US" sz="1400" b="1">
                <a:solidFill>
                  <a:srgbClr val="2EAEBB"/>
                </a:solidFill>
                <a:latin typeface="Courier"/>
                <a:ea typeface="Courier"/>
                <a:cs typeface="Courier"/>
                <a:sym typeface="Courier"/>
              </a:rPr>
              <a:t>&gt;</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 for xyz in horse_list %}</a:t>
            </a: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a:t>
            </a: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li</a:t>
            </a:r>
            <a:r>
              <a:rPr lang="en-US" sz="1400" b="1">
                <a:solidFill>
                  <a:srgbClr val="2EAEBB"/>
                </a:solidFill>
                <a:latin typeface="Courier"/>
                <a:ea typeface="Courier"/>
                <a:cs typeface="Courier"/>
                <a:sym typeface="Courier"/>
              </a:rPr>
              <a:t>&gt;</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a:t>
            </a:r>
            <a:r>
              <a:rPr lang="en-US" sz="1400" b="1">
                <a:solidFill>
                  <a:srgbClr val="2EAEBB"/>
                </a:solidFill>
                <a:latin typeface="Courier"/>
                <a:ea typeface="Courier"/>
                <a:cs typeface="Courier"/>
                <a:sym typeface="Courier"/>
              </a:rPr>
              <a:t>&lt;</a:t>
            </a:r>
            <a:r>
              <a:rPr lang="en-US" sz="1400" b="1">
                <a:solidFill>
                  <a:srgbClr val="C1651C"/>
                </a:solidFill>
                <a:latin typeface="Courier"/>
                <a:ea typeface="Courier"/>
                <a:cs typeface="Courier"/>
                <a:sym typeface="Courier"/>
              </a:rPr>
              <a:t>a</a:t>
            </a:r>
            <a:r>
              <a:rPr lang="en-US" sz="1400" b="1">
                <a:solidFill>
                  <a:srgbClr val="2EAEBB"/>
                </a:solidFill>
                <a:latin typeface="Courier"/>
                <a:ea typeface="Courier"/>
                <a:cs typeface="Courier"/>
                <a:sym typeface="Courier"/>
              </a:rPr>
              <a:t> </a:t>
            </a:r>
            <a:r>
              <a:rPr lang="en-US" sz="1400" b="1">
                <a:solidFill>
                  <a:srgbClr val="2FB41D"/>
                </a:solidFill>
                <a:latin typeface="Courier"/>
                <a:ea typeface="Courier"/>
                <a:cs typeface="Courier"/>
                <a:sym typeface="Courier"/>
              </a:rPr>
              <a:t>href</a:t>
            </a:r>
            <a:r>
              <a:rPr lang="en-US" sz="1400" b="1">
                <a:solidFill>
                  <a:srgbClr val="2EAEBB"/>
                </a:solidFill>
                <a:latin typeface="Courier"/>
                <a:ea typeface="Courier"/>
                <a:cs typeface="Courier"/>
                <a:sym typeface="Courier"/>
              </a:rPr>
              <a:t>=</a:t>
            </a:r>
            <a:r>
              <a:rPr lang="en-US" sz="1400" b="1">
                <a:solidFill>
                  <a:srgbClr val="B42419"/>
                </a:solidFill>
                <a:latin typeface="Courier"/>
                <a:ea typeface="Courier"/>
                <a:cs typeface="Courier"/>
                <a:sym typeface="Courier"/>
              </a:rPr>
              <a:t>"{% url 'gview:horse' xyz.id %}"</a:t>
            </a:r>
            <a:r>
              <a:rPr lang="en-US" sz="1400" b="1">
                <a:solidFill>
                  <a:srgbClr val="2EAEBB"/>
                </a:solidFill>
                <a:latin typeface="Courier"/>
                <a:ea typeface="Courier"/>
                <a:cs typeface="Courier"/>
                <a:sym typeface="Courier"/>
              </a:rPr>
              <a:t>&gt;</a:t>
            </a:r>
            <a:r>
              <a:rPr lang="en-US" sz="1400" b="1" u="sng">
                <a:solidFill>
                  <a:srgbClr val="C814C9"/>
                </a:solidFill>
                <a:latin typeface="Courier"/>
                <a:ea typeface="Courier"/>
                <a:cs typeface="Courier"/>
                <a:sym typeface="Courier"/>
              </a:rPr>
              <a:t>{{ xyz.name }}</a:t>
            </a:r>
            <a:r>
              <a:rPr lang="en-US" sz="1400" b="1" u="sng">
                <a:solidFill>
                  <a:srgbClr val="2EAEBB"/>
                </a:solidFill>
                <a:latin typeface="Courier"/>
                <a:ea typeface="Courier"/>
                <a:cs typeface="Courier"/>
                <a:sym typeface="Courier"/>
              </a:rPr>
              <a:t>&lt;/</a:t>
            </a:r>
            <a:r>
              <a:rPr lang="en-US" sz="1400" b="1" u="sng">
                <a:solidFill>
                  <a:srgbClr val="C1651C"/>
                </a:solidFill>
                <a:latin typeface="Courier"/>
                <a:ea typeface="Courier"/>
                <a:cs typeface="Courier"/>
                <a:sym typeface="Courier"/>
              </a:rPr>
              <a:t>a</a:t>
            </a:r>
            <a:r>
              <a:rPr lang="en-US" sz="1400" b="1" u="sng">
                <a:solidFill>
                  <a:srgbClr val="2EAEBB"/>
                </a:solidFill>
                <a:latin typeface="Courier"/>
                <a:ea typeface="Courier"/>
                <a:cs typeface="Courier"/>
                <a:sym typeface="Courier"/>
              </a:rPr>
              <a:t>&gt;</a:t>
            </a:r>
            <a:endParaRPr sz="1400" b="1"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u="sng">
                <a:solidFill>
                  <a:srgbClr val="000000"/>
                </a:solidFill>
                <a:latin typeface="Courier"/>
                <a:ea typeface="Courier"/>
                <a:cs typeface="Courier"/>
                <a:sym typeface="Courier"/>
              </a:rPr>
              <a:t>    </a:t>
            </a:r>
            <a:r>
              <a:rPr lang="en-US" sz="1400" b="1" u="sng">
                <a:solidFill>
                  <a:srgbClr val="2EAEBB"/>
                </a:solidFill>
                <a:latin typeface="Courier"/>
                <a:ea typeface="Courier"/>
                <a:cs typeface="Courier"/>
                <a:sym typeface="Courier"/>
              </a:rPr>
              <a:t>&lt;/</a:t>
            </a:r>
            <a:r>
              <a:rPr lang="en-US" sz="1400" b="1" u="sng">
                <a:solidFill>
                  <a:srgbClr val="C1651C"/>
                </a:solidFill>
                <a:latin typeface="Courier"/>
                <a:ea typeface="Courier"/>
                <a:cs typeface="Courier"/>
                <a:sym typeface="Courier"/>
              </a:rPr>
              <a:t>li</a:t>
            </a:r>
            <a:r>
              <a:rPr lang="en-US" sz="1400" b="1" u="sng">
                <a:solidFill>
                  <a:srgbClr val="2EAEBB"/>
                </a:solidFill>
                <a:latin typeface="Courier"/>
                <a:ea typeface="Courier"/>
                <a:cs typeface="Courier"/>
                <a:sym typeface="Courier"/>
              </a:rPr>
              <a:t>&gt;</a:t>
            </a:r>
            <a:endParaRPr sz="1400" b="1"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u="sng">
                <a:solidFill>
                  <a:srgbClr val="000000"/>
                </a:solidFill>
                <a:latin typeface="Courier"/>
                <a:ea typeface="Courier"/>
                <a:cs typeface="Courier"/>
                <a:sym typeface="Courier"/>
              </a:rPr>
              <a:t>  {% endfor %}</a:t>
            </a:r>
            <a:endParaRPr/>
          </a:p>
          <a:p>
            <a:pPr marL="0" marR="0" lvl="0" indent="0" algn="l" rtl="0">
              <a:spcBef>
                <a:spcPts val="0"/>
              </a:spcBef>
              <a:spcAft>
                <a:spcPts val="0"/>
              </a:spcAft>
              <a:buNone/>
            </a:pPr>
            <a:r>
              <a:rPr lang="en-US" sz="1400" b="1" u="sng">
                <a:solidFill>
                  <a:srgbClr val="000000"/>
                </a:solidFill>
                <a:latin typeface="Courier"/>
                <a:ea typeface="Courier"/>
                <a:cs typeface="Courier"/>
                <a:sym typeface="Courier"/>
              </a:rPr>
              <a:t>...</a:t>
            </a:r>
            <a:endParaRPr sz="1400" b="1">
              <a:solidFill>
                <a:schemeClr val="lt1"/>
              </a:solidFill>
              <a:latin typeface="Courier"/>
              <a:ea typeface="Courier"/>
              <a:cs typeface="Courier"/>
              <a:sym typeface="Courier"/>
            </a:endParaRPr>
          </a:p>
        </p:txBody>
      </p:sp>
      <p:sp>
        <p:nvSpPr>
          <p:cNvPr id="280" name="Google Shape;280;p19"/>
          <p:cNvSpPr/>
          <p:nvPr/>
        </p:nvSpPr>
        <p:spPr>
          <a:xfrm>
            <a:off x="601915" y="3665064"/>
            <a:ext cx="57221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dj4e-samples/gview/templates/gview/wacky.html</a:t>
            </a:r>
            <a:endParaRPr sz="1800">
              <a:solidFill>
                <a:srgbClr val="FFFF00"/>
              </a:solidFill>
              <a:latin typeface="Calibri"/>
              <a:ea typeface="Calibri"/>
              <a:cs typeface="Calibri"/>
              <a:sym typeface="Calibri"/>
            </a:endParaRPr>
          </a:p>
        </p:txBody>
      </p:sp>
      <p:sp>
        <p:nvSpPr>
          <p:cNvPr id="281" name="Google Shape;281;p19"/>
          <p:cNvSpPr/>
          <p:nvPr/>
        </p:nvSpPr>
        <p:spPr>
          <a:xfrm>
            <a:off x="7514491" y="598563"/>
            <a:ext cx="3895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https://samples.dj4e.com/gview/wacky</a:t>
            </a:r>
            <a:endParaRPr sz="1800">
              <a:solidFill>
                <a:srgbClr val="FFFF00"/>
              </a:solidFill>
              <a:latin typeface="Calibri"/>
              <a:ea typeface="Calibri"/>
              <a:cs typeface="Calibri"/>
              <a:sym typeface="Calibri"/>
            </a:endParaRPr>
          </a:p>
        </p:txBody>
      </p:sp>
      <p:sp>
        <p:nvSpPr>
          <p:cNvPr id="282" name="Google Shape;282;p19"/>
          <p:cNvSpPr/>
          <p:nvPr/>
        </p:nvSpPr>
        <p:spPr>
          <a:xfrm>
            <a:off x="604824" y="747226"/>
            <a:ext cx="6354776" cy="2893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00BD9"/>
                </a:solidFill>
                <a:latin typeface="Courier"/>
                <a:ea typeface="Courier"/>
                <a:cs typeface="Courier"/>
                <a:sym typeface="Courier"/>
              </a:rPr>
              <a:t># Lets explore how (badly) we can override things...</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C1651C"/>
                </a:solidFill>
                <a:latin typeface="Courier"/>
                <a:ea typeface="Courier"/>
                <a:cs typeface="Courier"/>
                <a:sym typeface="Courier"/>
              </a:rPr>
              <a:t>class</a:t>
            </a:r>
            <a:r>
              <a:rPr lang="en-US" sz="1400" b="1">
                <a:solidFill>
                  <a:srgbClr val="000000"/>
                </a:solidFill>
                <a:latin typeface="Courier"/>
                <a:ea typeface="Courier"/>
                <a:cs typeface="Courier"/>
                <a:sym typeface="Courier"/>
              </a:rPr>
              <a:t> </a:t>
            </a:r>
            <a:r>
              <a:rPr lang="en-US" sz="1400" b="1">
                <a:solidFill>
                  <a:srgbClr val="2EAEBB"/>
                </a:solidFill>
                <a:latin typeface="Courier"/>
                <a:ea typeface="Courier"/>
                <a:cs typeface="Courier"/>
                <a:sym typeface="Courier"/>
              </a:rPr>
              <a:t>WackyEquinesView</a:t>
            </a:r>
            <a:r>
              <a:rPr lang="en-US" sz="1400" b="1">
                <a:solidFill>
                  <a:srgbClr val="000000"/>
                </a:solidFill>
                <a:latin typeface="Courier"/>
                <a:ea typeface="Courier"/>
                <a:cs typeface="Courier"/>
                <a:sym typeface="Courier"/>
              </a:rPr>
              <a:t>(generic.ListView):</a:t>
            </a: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model = Car</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template_name = </a:t>
            </a:r>
            <a:r>
              <a:rPr lang="en-US" sz="1400" b="1">
                <a:solidFill>
                  <a:srgbClr val="B42419"/>
                </a:solidFill>
                <a:latin typeface="Courier"/>
                <a:ea typeface="Courier"/>
                <a:cs typeface="Courier"/>
                <a:sym typeface="Courier"/>
              </a:rPr>
              <a:t>'gview/wacky.html'</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a:t>
            </a:r>
            <a:r>
              <a:rPr lang="en-US" sz="1400" b="1">
                <a:solidFill>
                  <a:srgbClr val="C1651C"/>
                </a:solidFill>
                <a:latin typeface="Courier"/>
                <a:ea typeface="Courier"/>
                <a:cs typeface="Courier"/>
                <a:sym typeface="Courier"/>
              </a:rPr>
              <a:t>def</a:t>
            </a:r>
            <a:r>
              <a:rPr lang="en-US" sz="1400" b="1">
                <a:solidFill>
                  <a:srgbClr val="000000"/>
                </a:solidFill>
                <a:latin typeface="Courier"/>
                <a:ea typeface="Courier"/>
                <a:cs typeface="Courier"/>
                <a:sym typeface="Courier"/>
              </a:rPr>
              <a:t> </a:t>
            </a:r>
            <a:r>
              <a:rPr lang="en-US" sz="1400" b="1">
                <a:solidFill>
                  <a:srgbClr val="2EAEBB"/>
                </a:solidFill>
                <a:latin typeface="Courier"/>
                <a:ea typeface="Courier"/>
                <a:cs typeface="Courier"/>
                <a:sym typeface="Courier"/>
              </a:rPr>
              <a:t>get_queryset</a:t>
            </a:r>
            <a:r>
              <a:rPr lang="en-US" sz="1400" b="1">
                <a:solidFill>
                  <a:srgbClr val="000000"/>
                </a:solidFill>
                <a:latin typeface="Courier"/>
                <a:ea typeface="Courier"/>
                <a:cs typeface="Courier"/>
                <a:sym typeface="Courier"/>
              </a:rPr>
              <a:t>(self, **kwargs):</a:t>
            </a: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crazy = Horse.objects.all()    </a:t>
            </a:r>
            <a:r>
              <a:rPr lang="en-US" sz="1400" b="1">
                <a:solidFill>
                  <a:srgbClr val="400BD9"/>
                </a:solidFill>
                <a:latin typeface="Courier"/>
                <a:ea typeface="Courier"/>
                <a:cs typeface="Courier"/>
                <a:sym typeface="Courier"/>
              </a:rPr>
              <a:t># Convention: Car</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a:t>
            </a:r>
            <a:r>
              <a:rPr lang="en-US" sz="1400" b="1">
                <a:solidFill>
                  <a:srgbClr val="C1651C"/>
                </a:solidFill>
                <a:latin typeface="Courier"/>
                <a:ea typeface="Courier"/>
                <a:cs typeface="Courier"/>
                <a:sym typeface="Courier"/>
              </a:rPr>
              <a:t>return</a:t>
            </a:r>
            <a:r>
              <a:rPr lang="en-US" sz="1400" b="1">
                <a:solidFill>
                  <a:srgbClr val="000000"/>
                </a:solidFill>
                <a:latin typeface="Courier"/>
                <a:ea typeface="Courier"/>
                <a:cs typeface="Courier"/>
                <a:sym typeface="Courier"/>
              </a:rPr>
              <a:t> crazy</a:t>
            </a:r>
            <a:endParaRPr/>
          </a:p>
          <a:p>
            <a:pPr marL="0" marR="0" lvl="0" indent="0" algn="l" rtl="0">
              <a:spcBef>
                <a:spcPts val="0"/>
              </a:spcBef>
              <a:spcAft>
                <a:spcPts val="0"/>
              </a:spcAft>
              <a:buNone/>
            </a:pP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C1651C"/>
                </a:solidFill>
                <a:latin typeface="Courier"/>
                <a:ea typeface="Courier"/>
                <a:cs typeface="Courier"/>
                <a:sym typeface="Courier"/>
              </a:rPr>
              <a:t>    def</a:t>
            </a:r>
            <a:r>
              <a:rPr lang="en-US" sz="1400" b="1">
                <a:solidFill>
                  <a:srgbClr val="000000"/>
                </a:solidFill>
                <a:latin typeface="Courier"/>
                <a:ea typeface="Courier"/>
                <a:cs typeface="Courier"/>
                <a:sym typeface="Courier"/>
              </a:rPr>
              <a:t> </a:t>
            </a:r>
            <a:r>
              <a:rPr lang="en-US" sz="1400" b="1">
                <a:solidFill>
                  <a:srgbClr val="2EAEBB"/>
                </a:solidFill>
                <a:latin typeface="Courier"/>
                <a:ea typeface="Courier"/>
                <a:cs typeface="Courier"/>
                <a:sym typeface="Courier"/>
              </a:rPr>
              <a:t>get_context_data</a:t>
            </a:r>
            <a:r>
              <a:rPr lang="en-US" sz="1400" b="1">
                <a:solidFill>
                  <a:srgbClr val="000000"/>
                </a:solidFill>
                <a:latin typeface="Courier"/>
                <a:ea typeface="Courier"/>
                <a:cs typeface="Courier"/>
                <a:sym typeface="Courier"/>
              </a:rPr>
              <a:t>(self, **kwargs):</a:t>
            </a: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context = </a:t>
            </a:r>
            <a:r>
              <a:rPr lang="en-US" sz="1400" b="1">
                <a:solidFill>
                  <a:srgbClr val="2EAEBB"/>
                </a:solidFill>
                <a:latin typeface="Courier"/>
                <a:ea typeface="Courier"/>
                <a:cs typeface="Courier"/>
                <a:sym typeface="Courier"/>
              </a:rPr>
              <a:t>super</a:t>
            </a:r>
            <a:r>
              <a:rPr lang="en-US" sz="1400" b="1">
                <a:solidFill>
                  <a:srgbClr val="000000"/>
                </a:solidFill>
                <a:latin typeface="Courier"/>
                <a:ea typeface="Courier"/>
                <a:cs typeface="Courier"/>
                <a:sym typeface="Courier"/>
              </a:rPr>
              <a:t>().get_context_data(**kwargs)</a:t>
            </a: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context[</a:t>
            </a:r>
            <a:r>
              <a:rPr lang="en-US" sz="1400" b="1">
                <a:solidFill>
                  <a:srgbClr val="B42419"/>
                </a:solidFill>
                <a:latin typeface="Courier"/>
                <a:ea typeface="Courier"/>
                <a:cs typeface="Courier"/>
                <a:sym typeface="Courier"/>
              </a:rPr>
              <a:t>'crazy_thing'</a:t>
            </a:r>
            <a:r>
              <a:rPr lang="en-US" sz="1400" b="1">
                <a:solidFill>
                  <a:srgbClr val="000000"/>
                </a:solidFill>
                <a:latin typeface="Courier"/>
                <a:ea typeface="Courier"/>
                <a:cs typeface="Courier"/>
                <a:sym typeface="Courier"/>
              </a:rPr>
              <a:t>] = </a:t>
            </a:r>
            <a:r>
              <a:rPr lang="en-US" sz="1400" b="1">
                <a:solidFill>
                  <a:srgbClr val="B42419"/>
                </a:solidFill>
                <a:latin typeface="Courier"/>
                <a:ea typeface="Courier"/>
                <a:cs typeface="Courier"/>
                <a:sym typeface="Courier"/>
              </a:rPr>
              <a:t>'CRAZY THING'</a:t>
            </a:r>
            <a:endParaRPr sz="1400" b="1">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b="1">
                <a:solidFill>
                  <a:srgbClr val="000000"/>
                </a:solidFill>
                <a:latin typeface="Courier"/>
                <a:ea typeface="Courier"/>
                <a:cs typeface="Courier"/>
                <a:sym typeface="Courier"/>
              </a:rPr>
              <a:t>        </a:t>
            </a:r>
            <a:r>
              <a:rPr lang="en-US" sz="1400" b="1">
                <a:solidFill>
                  <a:srgbClr val="C1651C"/>
                </a:solidFill>
                <a:latin typeface="Courier"/>
                <a:ea typeface="Courier"/>
                <a:cs typeface="Courier"/>
                <a:sym typeface="Courier"/>
              </a:rPr>
              <a:t>return</a:t>
            </a:r>
            <a:r>
              <a:rPr lang="en-US" sz="1400" b="1">
                <a:solidFill>
                  <a:srgbClr val="000000"/>
                </a:solidFill>
                <a:latin typeface="Courier"/>
                <a:ea typeface="Courier"/>
                <a:cs typeface="Courier"/>
                <a:sym typeface="Courier"/>
              </a:rPr>
              <a:t> context</a:t>
            </a:r>
            <a:endParaRPr sz="1400" b="1">
              <a:solidFill>
                <a:srgbClr val="000000"/>
              </a:solidFill>
              <a:latin typeface="Courier"/>
              <a:ea typeface="Courier"/>
              <a:cs typeface="Courier"/>
              <a:sym typeface="Courier"/>
            </a:endParaRPr>
          </a:p>
        </p:txBody>
      </p:sp>
      <p:sp>
        <p:nvSpPr>
          <p:cNvPr id="283" name="Google Shape;283;p19"/>
          <p:cNvSpPr/>
          <p:nvPr/>
        </p:nvSpPr>
        <p:spPr>
          <a:xfrm>
            <a:off x="604825" y="292166"/>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pic>
        <p:nvPicPr>
          <p:cNvPr id="284" name="Google Shape;284;p19"/>
          <p:cNvPicPr preferRelativeResize="0"/>
          <p:nvPr/>
        </p:nvPicPr>
        <p:blipFill rotWithShape="1">
          <a:blip r:embed="rId3">
            <a:alphaModFix/>
          </a:blip>
          <a:srcRect/>
          <a:stretch/>
        </p:blipFill>
        <p:spPr>
          <a:xfrm>
            <a:off x="7514491" y="1540789"/>
            <a:ext cx="4192988" cy="198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733342" y="278098"/>
            <a:ext cx="7215642"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lt1"/>
                </a:solidFill>
                <a:latin typeface="Calibri"/>
                <a:ea typeface="Calibri"/>
                <a:cs typeface="Calibri"/>
                <a:sym typeface="Calibri"/>
              </a:rPr>
              <a:t>Linux</a:t>
            </a:r>
            <a:endParaRPr/>
          </a:p>
        </p:txBody>
      </p:sp>
      <p:sp>
        <p:nvSpPr>
          <p:cNvPr id="98" name="Google Shape;98;p2"/>
          <p:cNvSpPr/>
          <p:nvPr/>
        </p:nvSpPr>
        <p:spPr>
          <a:xfrm>
            <a:off x="873960" y="278098"/>
            <a:ext cx="2465935"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lt1"/>
                </a:solidFill>
                <a:latin typeface="Calibri"/>
                <a:ea typeface="Calibri"/>
                <a:cs typeface="Calibri"/>
                <a:sym typeface="Calibri"/>
              </a:rPr>
              <a:t>Browser</a:t>
            </a:r>
            <a:endParaRPr/>
          </a:p>
        </p:txBody>
      </p:sp>
      <p:sp>
        <p:nvSpPr>
          <p:cNvPr id="99" name="Google Shape;99;p2"/>
          <p:cNvSpPr/>
          <p:nvPr/>
        </p:nvSpPr>
        <p:spPr>
          <a:xfrm>
            <a:off x="5987216" y="870579"/>
            <a:ext cx="5702276" cy="5548575"/>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lt1"/>
                </a:solidFill>
                <a:latin typeface="Calibri"/>
                <a:ea typeface="Calibri"/>
                <a:cs typeface="Calibri"/>
                <a:sym typeface="Calibri"/>
              </a:rPr>
              <a:t>Django</a:t>
            </a:r>
            <a:endParaRPr sz="1800" b="0" i="0" u="none" strike="noStrike" cap="none">
              <a:solidFill>
                <a:schemeClr val="lt1"/>
              </a:solidFill>
              <a:latin typeface="Calibri"/>
              <a:ea typeface="Calibri"/>
              <a:cs typeface="Calibri"/>
              <a:sym typeface="Calibri"/>
            </a:endParaRPr>
          </a:p>
        </p:txBody>
      </p:sp>
      <p:sp>
        <p:nvSpPr>
          <p:cNvPr id="100" name="Google Shape;100;p2"/>
          <p:cNvSpPr txBox="1"/>
          <p:nvPr/>
        </p:nvSpPr>
        <p:spPr>
          <a:xfrm>
            <a:off x="5987216" y="404858"/>
            <a:ext cx="1295291" cy="369332"/>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WGSIConfig</a:t>
            </a:r>
            <a:endParaRPr sz="1800">
              <a:solidFill>
                <a:schemeClr val="lt1"/>
              </a:solidFill>
              <a:latin typeface="Calibri"/>
              <a:ea typeface="Calibri"/>
              <a:cs typeface="Calibri"/>
              <a:sym typeface="Calibri"/>
            </a:endParaRPr>
          </a:p>
        </p:txBody>
      </p:sp>
      <p:sp>
        <p:nvSpPr>
          <p:cNvPr id="101" name="Google Shape;101;p2"/>
          <p:cNvSpPr/>
          <p:nvPr/>
        </p:nvSpPr>
        <p:spPr>
          <a:xfrm>
            <a:off x="6347167" y="1101696"/>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Routing</a:t>
            </a:r>
            <a:endParaRPr/>
          </a:p>
        </p:txBody>
      </p:sp>
      <p:sp>
        <p:nvSpPr>
          <p:cNvPr id="102" name="Google Shape;102;p2"/>
          <p:cNvSpPr/>
          <p:nvPr/>
        </p:nvSpPr>
        <p:spPr>
          <a:xfrm>
            <a:off x="6347167" y="2675805"/>
            <a:ext cx="1086678" cy="1033669"/>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Views</a:t>
            </a:r>
            <a:endParaRPr/>
          </a:p>
        </p:txBody>
      </p:sp>
      <p:sp>
        <p:nvSpPr>
          <p:cNvPr id="103" name="Google Shape;103;p2"/>
          <p:cNvSpPr/>
          <p:nvPr/>
        </p:nvSpPr>
        <p:spPr>
          <a:xfrm>
            <a:off x="9813128" y="4173528"/>
            <a:ext cx="1577009" cy="646266"/>
          </a:xfrm>
          <a:prstGeom prst="can">
            <a:avLst>
              <a:gd name="adj" fmla="val 25000"/>
            </a:avLst>
          </a:prstGeom>
          <a:solidFill>
            <a:srgbClr val="0070C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Database</a:t>
            </a:r>
            <a:endParaRPr/>
          </a:p>
        </p:txBody>
      </p:sp>
      <p:sp>
        <p:nvSpPr>
          <p:cNvPr id="104" name="Google Shape;104;p2"/>
          <p:cNvSpPr/>
          <p:nvPr/>
        </p:nvSpPr>
        <p:spPr>
          <a:xfrm>
            <a:off x="10090027" y="2904193"/>
            <a:ext cx="1367113"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Templates</a:t>
            </a:r>
            <a:endParaRPr sz="1800">
              <a:solidFill>
                <a:schemeClr val="dk1"/>
              </a:solidFill>
              <a:latin typeface="Calibri"/>
              <a:ea typeface="Calibri"/>
              <a:cs typeface="Calibri"/>
              <a:sym typeface="Calibri"/>
            </a:endParaRPr>
          </a:p>
        </p:txBody>
      </p:sp>
      <p:sp>
        <p:nvSpPr>
          <p:cNvPr id="105" name="Google Shape;105;p2"/>
          <p:cNvSpPr/>
          <p:nvPr/>
        </p:nvSpPr>
        <p:spPr>
          <a:xfrm>
            <a:off x="7933975" y="404637"/>
            <a:ext cx="1603514" cy="369554"/>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settings.py</a:t>
            </a:r>
            <a:endParaRPr sz="1800">
              <a:solidFill>
                <a:schemeClr val="dk1"/>
              </a:solidFill>
              <a:latin typeface="Calibri"/>
              <a:ea typeface="Calibri"/>
              <a:cs typeface="Calibri"/>
              <a:sym typeface="Calibri"/>
            </a:endParaRPr>
          </a:p>
        </p:txBody>
      </p:sp>
      <p:cxnSp>
        <p:nvCxnSpPr>
          <p:cNvPr id="106" name="Google Shape;106;p2"/>
          <p:cNvCxnSpPr/>
          <p:nvPr/>
        </p:nvCxnSpPr>
        <p:spPr>
          <a:xfrm flipH="1">
            <a:off x="7208365" y="589414"/>
            <a:ext cx="725611" cy="110"/>
          </a:xfrm>
          <a:prstGeom prst="straightConnector1">
            <a:avLst/>
          </a:prstGeom>
          <a:noFill/>
          <a:ln w="38100" cap="flat" cmpd="sng">
            <a:solidFill>
              <a:schemeClr val="lt1"/>
            </a:solidFill>
            <a:prstDash val="solid"/>
            <a:miter lim="800000"/>
            <a:headEnd type="none" w="sm" len="sm"/>
            <a:tailEnd type="triangle" w="med" len="med"/>
          </a:ln>
        </p:spPr>
      </p:cxnSp>
      <p:sp>
        <p:nvSpPr>
          <p:cNvPr id="107" name="Google Shape;107;p2"/>
          <p:cNvSpPr/>
          <p:nvPr/>
        </p:nvSpPr>
        <p:spPr>
          <a:xfrm>
            <a:off x="4999929"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G</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I</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N</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X</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8" name="Google Shape;108;p2"/>
          <p:cNvCxnSpPr>
            <a:stCxn id="109" idx="1"/>
            <a:endCxn id="101" idx="3"/>
          </p:cNvCxnSpPr>
          <p:nvPr/>
        </p:nvCxnSpPr>
        <p:spPr>
          <a:xfrm flipH="1">
            <a:off x="7433812" y="1610800"/>
            <a:ext cx="1404900" cy="7800"/>
          </a:xfrm>
          <a:prstGeom prst="straightConnector1">
            <a:avLst/>
          </a:prstGeom>
          <a:noFill/>
          <a:ln w="38100" cap="flat" cmpd="sng">
            <a:solidFill>
              <a:schemeClr val="lt1"/>
            </a:solidFill>
            <a:prstDash val="solid"/>
            <a:miter lim="800000"/>
            <a:headEnd type="none" w="sm" len="sm"/>
            <a:tailEnd type="triangle" w="med" len="med"/>
          </a:ln>
        </p:spPr>
      </p:cxnSp>
      <p:cxnSp>
        <p:nvCxnSpPr>
          <p:cNvPr id="110" name="Google Shape;110;p2"/>
          <p:cNvCxnSpPr>
            <a:stCxn id="111" idx="1"/>
            <a:endCxn id="102" idx="3"/>
          </p:cNvCxnSpPr>
          <p:nvPr/>
        </p:nvCxnSpPr>
        <p:spPr>
          <a:xfrm flipH="1">
            <a:off x="7433824" y="2574964"/>
            <a:ext cx="1026000" cy="617700"/>
          </a:xfrm>
          <a:prstGeom prst="straightConnector1">
            <a:avLst/>
          </a:prstGeom>
          <a:noFill/>
          <a:ln w="38100" cap="flat" cmpd="sng">
            <a:solidFill>
              <a:schemeClr val="lt1"/>
            </a:solidFill>
            <a:prstDash val="solid"/>
            <a:miter lim="800000"/>
            <a:headEnd type="none" w="sm" len="sm"/>
            <a:tailEnd type="triangle" w="med" len="med"/>
          </a:ln>
        </p:spPr>
      </p:cxnSp>
      <p:cxnSp>
        <p:nvCxnSpPr>
          <p:cNvPr id="112" name="Google Shape;112;p2"/>
          <p:cNvCxnSpPr>
            <a:stCxn id="104" idx="1"/>
            <a:endCxn id="102" idx="3"/>
          </p:cNvCxnSpPr>
          <p:nvPr/>
        </p:nvCxnSpPr>
        <p:spPr>
          <a:xfrm flipH="1">
            <a:off x="7433827" y="3162611"/>
            <a:ext cx="2656200" cy="30000"/>
          </a:xfrm>
          <a:prstGeom prst="straightConnector1">
            <a:avLst/>
          </a:prstGeom>
          <a:noFill/>
          <a:ln w="38100" cap="flat" cmpd="sng">
            <a:solidFill>
              <a:schemeClr val="lt1"/>
            </a:solidFill>
            <a:prstDash val="solid"/>
            <a:miter lim="800000"/>
            <a:headEnd type="none" w="sm" len="sm"/>
            <a:tailEnd type="triangle" w="med" len="med"/>
          </a:ln>
        </p:spPr>
      </p:cxnSp>
      <p:cxnSp>
        <p:nvCxnSpPr>
          <p:cNvPr id="113" name="Google Shape;113;p2"/>
          <p:cNvCxnSpPr>
            <a:stCxn id="114" idx="1"/>
            <a:endCxn id="102" idx="3"/>
          </p:cNvCxnSpPr>
          <p:nvPr/>
        </p:nvCxnSpPr>
        <p:spPr>
          <a:xfrm rot="10800000">
            <a:off x="7433824" y="3192750"/>
            <a:ext cx="1026000" cy="523200"/>
          </a:xfrm>
          <a:prstGeom prst="straightConnector1">
            <a:avLst/>
          </a:prstGeom>
          <a:noFill/>
          <a:ln w="38100" cap="flat" cmpd="sng">
            <a:solidFill>
              <a:schemeClr val="lt1"/>
            </a:solidFill>
            <a:prstDash val="solid"/>
            <a:miter lim="800000"/>
            <a:headEnd type="none" w="sm" len="sm"/>
            <a:tailEnd type="triangle" w="med" len="med"/>
          </a:ln>
        </p:spPr>
      </p:cxnSp>
      <p:cxnSp>
        <p:nvCxnSpPr>
          <p:cNvPr id="115" name="Google Shape;115;p2"/>
          <p:cNvCxnSpPr>
            <a:stCxn id="103" idx="2"/>
            <a:endCxn id="116" idx="3"/>
          </p:cNvCxnSpPr>
          <p:nvPr/>
        </p:nvCxnSpPr>
        <p:spPr>
          <a:xfrm flipH="1">
            <a:off x="9208028" y="4496661"/>
            <a:ext cx="605100" cy="435300"/>
          </a:xfrm>
          <a:prstGeom prst="straightConnector1">
            <a:avLst/>
          </a:prstGeom>
          <a:noFill/>
          <a:ln w="38100" cap="flat" cmpd="sng">
            <a:solidFill>
              <a:schemeClr val="lt1"/>
            </a:solidFill>
            <a:prstDash val="solid"/>
            <a:miter lim="800000"/>
            <a:headEnd type="triangle" w="med" len="med"/>
            <a:tailEnd type="triangle" w="med" len="med"/>
          </a:ln>
        </p:spPr>
      </p:cxnSp>
      <p:sp>
        <p:nvSpPr>
          <p:cNvPr id="109" name="Google Shape;109;p2"/>
          <p:cNvSpPr/>
          <p:nvPr/>
        </p:nvSpPr>
        <p:spPr>
          <a:xfrm>
            <a:off x="8838712" y="1385733"/>
            <a:ext cx="1439996" cy="450133"/>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urls.py</a:t>
            </a:r>
            <a:endParaRPr sz="1800">
              <a:solidFill>
                <a:schemeClr val="dk1"/>
              </a:solidFill>
              <a:latin typeface="Calibri"/>
              <a:ea typeface="Calibri"/>
              <a:cs typeface="Calibri"/>
              <a:sym typeface="Calibri"/>
            </a:endParaRPr>
          </a:p>
        </p:txBody>
      </p:sp>
      <p:sp>
        <p:nvSpPr>
          <p:cNvPr id="111" name="Google Shape;111;p2"/>
          <p:cNvSpPr/>
          <p:nvPr/>
        </p:nvSpPr>
        <p:spPr>
          <a:xfrm>
            <a:off x="8459824" y="2316546"/>
            <a:ext cx="1308844"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views.py</a:t>
            </a:r>
            <a:endParaRPr sz="1800">
              <a:solidFill>
                <a:schemeClr val="dk1"/>
              </a:solidFill>
              <a:latin typeface="Calibri"/>
              <a:ea typeface="Calibri"/>
              <a:cs typeface="Calibri"/>
              <a:sym typeface="Calibri"/>
            </a:endParaRPr>
          </a:p>
        </p:txBody>
      </p:sp>
      <p:sp>
        <p:nvSpPr>
          <p:cNvPr id="114" name="Google Shape;114;p2"/>
          <p:cNvSpPr/>
          <p:nvPr/>
        </p:nvSpPr>
        <p:spPr>
          <a:xfrm>
            <a:off x="8459824" y="3465107"/>
            <a:ext cx="1355820"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forms.py</a:t>
            </a:r>
            <a:endParaRPr sz="1800">
              <a:solidFill>
                <a:schemeClr val="dk1"/>
              </a:solidFill>
              <a:latin typeface="Calibri"/>
              <a:ea typeface="Calibri"/>
              <a:cs typeface="Calibri"/>
              <a:sym typeface="Calibri"/>
            </a:endParaRPr>
          </a:p>
        </p:txBody>
      </p:sp>
      <p:sp>
        <p:nvSpPr>
          <p:cNvPr id="116" name="Google Shape;116;p2"/>
          <p:cNvSpPr/>
          <p:nvPr/>
        </p:nvSpPr>
        <p:spPr>
          <a:xfrm>
            <a:off x="8121287" y="4415134"/>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Models</a:t>
            </a:r>
            <a:endParaRPr/>
          </a:p>
        </p:txBody>
      </p:sp>
      <p:cxnSp>
        <p:nvCxnSpPr>
          <p:cNvPr id="117" name="Google Shape;117;p2"/>
          <p:cNvCxnSpPr>
            <a:stCxn id="118" idx="1"/>
            <a:endCxn id="116" idx="3"/>
          </p:cNvCxnSpPr>
          <p:nvPr/>
        </p:nvCxnSpPr>
        <p:spPr>
          <a:xfrm rot="10800000">
            <a:off x="9207828" y="4931903"/>
            <a:ext cx="682500" cy="516900"/>
          </a:xfrm>
          <a:prstGeom prst="straightConnector1">
            <a:avLst/>
          </a:prstGeom>
          <a:noFill/>
          <a:ln w="38100" cap="flat" cmpd="sng">
            <a:solidFill>
              <a:schemeClr val="lt1"/>
            </a:solidFill>
            <a:prstDash val="solid"/>
            <a:miter lim="800000"/>
            <a:headEnd type="none" w="sm" len="sm"/>
            <a:tailEnd type="triangle" w="med" len="med"/>
          </a:ln>
        </p:spPr>
      </p:cxnSp>
      <p:cxnSp>
        <p:nvCxnSpPr>
          <p:cNvPr id="119" name="Google Shape;119;p2"/>
          <p:cNvCxnSpPr>
            <a:endCxn id="102" idx="0"/>
          </p:cNvCxnSpPr>
          <p:nvPr/>
        </p:nvCxnSpPr>
        <p:spPr>
          <a:xfrm>
            <a:off x="6890506" y="2135505"/>
            <a:ext cx="0" cy="540300"/>
          </a:xfrm>
          <a:prstGeom prst="straightConnector1">
            <a:avLst/>
          </a:prstGeom>
          <a:noFill/>
          <a:ln w="38100" cap="flat" cmpd="sng">
            <a:solidFill>
              <a:srgbClr val="FFFF00"/>
            </a:solidFill>
            <a:prstDash val="solid"/>
            <a:miter lim="800000"/>
            <a:headEnd type="none" w="sm" len="sm"/>
            <a:tailEnd type="triangle" w="med" len="med"/>
          </a:ln>
        </p:spPr>
      </p:cxnSp>
      <p:cxnSp>
        <p:nvCxnSpPr>
          <p:cNvPr id="120" name="Google Shape;120;p2"/>
          <p:cNvCxnSpPr>
            <a:stCxn id="116" idx="0"/>
            <a:endCxn id="102" idx="2"/>
          </p:cNvCxnSpPr>
          <p:nvPr/>
        </p:nvCxnSpPr>
        <p:spPr>
          <a:xfrm rot="10800000">
            <a:off x="6890426" y="3709534"/>
            <a:ext cx="1774200" cy="705600"/>
          </a:xfrm>
          <a:prstGeom prst="straightConnector1">
            <a:avLst/>
          </a:prstGeom>
          <a:noFill/>
          <a:ln w="38100" cap="flat" cmpd="sng">
            <a:solidFill>
              <a:schemeClr val="lt1"/>
            </a:solidFill>
            <a:prstDash val="solid"/>
            <a:miter lim="800000"/>
            <a:headEnd type="triangle" w="med" len="med"/>
            <a:tailEnd type="triangle" w="med" len="med"/>
          </a:ln>
        </p:spPr>
      </p:cxnSp>
      <p:sp>
        <p:nvSpPr>
          <p:cNvPr id="121" name="Google Shape;121;p2"/>
          <p:cNvSpPr/>
          <p:nvPr/>
        </p:nvSpPr>
        <p:spPr>
          <a:xfrm>
            <a:off x="3585593" y="2064215"/>
            <a:ext cx="934720" cy="653442"/>
          </a:xfrm>
          <a:prstGeom prst="cloudCallout">
            <a:avLst>
              <a:gd name="adj1" fmla="val 906"/>
              <a:gd name="adj2" fmla="val -1249"/>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2"/>
          <p:cNvSpPr/>
          <p:nvPr/>
        </p:nvSpPr>
        <p:spPr>
          <a:xfrm>
            <a:off x="9890328" y="5197960"/>
            <a:ext cx="1357391"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models.py</a:t>
            </a:r>
            <a:endParaRPr sz="1800">
              <a:solidFill>
                <a:schemeClr val="dk1"/>
              </a:solidFill>
              <a:latin typeface="Calibri"/>
              <a:ea typeface="Calibri"/>
              <a:cs typeface="Calibri"/>
              <a:sym typeface="Calibri"/>
            </a:endParaRPr>
          </a:p>
        </p:txBody>
      </p:sp>
      <p:sp>
        <p:nvSpPr>
          <p:cNvPr id="122" name="Google Shape;122;p2"/>
          <p:cNvSpPr/>
          <p:nvPr/>
        </p:nvSpPr>
        <p:spPr>
          <a:xfrm>
            <a:off x="1078762"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O</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a:t>
            </a:r>
            <a:endParaRPr/>
          </a:p>
        </p:txBody>
      </p:sp>
      <p:sp>
        <p:nvSpPr>
          <p:cNvPr id="123" name="Google Shape;123;p2"/>
          <p:cNvSpPr/>
          <p:nvPr/>
        </p:nvSpPr>
        <p:spPr>
          <a:xfrm>
            <a:off x="2088487" y="2703730"/>
            <a:ext cx="1230519" cy="94779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Parse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Response</a:t>
            </a:r>
            <a:endParaRPr/>
          </a:p>
        </p:txBody>
      </p:sp>
      <p:sp>
        <p:nvSpPr>
          <p:cNvPr id="124" name="Google Shape;124;p2"/>
          <p:cNvSpPr/>
          <p:nvPr/>
        </p:nvSpPr>
        <p:spPr>
          <a:xfrm>
            <a:off x="1908003" y="4073744"/>
            <a:ext cx="1419280" cy="2345410"/>
          </a:xfrm>
          <a:prstGeom prst="rect">
            <a:avLst/>
          </a:prstGeom>
          <a:solidFill>
            <a:srgbClr val="7F7F7F"/>
          </a:solidFill>
          <a:ln w="28575" cap="flat" cmpd="sng">
            <a:solidFill>
              <a:schemeClr val="l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Javascript</a:t>
            </a:r>
            <a:endParaRPr sz="1800">
              <a:solidFill>
                <a:schemeClr val="lt1"/>
              </a:solidFill>
              <a:latin typeface="Calibri"/>
              <a:ea typeface="Calibri"/>
              <a:cs typeface="Calibri"/>
              <a:sym typeface="Calibri"/>
            </a:endParaRPr>
          </a:p>
        </p:txBody>
      </p:sp>
      <p:pic>
        <p:nvPicPr>
          <p:cNvPr id="125" name="Google Shape;125;p2"/>
          <p:cNvPicPr preferRelativeResize="0"/>
          <p:nvPr/>
        </p:nvPicPr>
        <p:blipFill rotWithShape="1">
          <a:blip r:embed="rId3">
            <a:alphaModFix/>
          </a:blip>
          <a:srcRect/>
          <a:stretch/>
        </p:blipFill>
        <p:spPr>
          <a:xfrm>
            <a:off x="-412497" y="2609953"/>
            <a:ext cx="1473755" cy="1105316"/>
          </a:xfrm>
          <a:prstGeom prst="rect">
            <a:avLst/>
          </a:prstGeom>
          <a:noFill/>
          <a:ln>
            <a:noFill/>
          </a:ln>
        </p:spPr>
      </p:pic>
      <p:sp>
        <p:nvSpPr>
          <p:cNvPr id="126" name="Google Shape;126;p2"/>
          <p:cNvSpPr/>
          <p:nvPr/>
        </p:nvSpPr>
        <p:spPr>
          <a:xfrm>
            <a:off x="8102028" y="5683135"/>
            <a:ext cx="1319815"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admin.py</a:t>
            </a:r>
            <a:endParaRPr sz="1800">
              <a:solidFill>
                <a:schemeClr val="dk1"/>
              </a:solidFill>
              <a:latin typeface="Calibri"/>
              <a:ea typeface="Calibri"/>
              <a:cs typeface="Calibri"/>
              <a:sym typeface="Calibri"/>
            </a:endParaRPr>
          </a:p>
        </p:txBody>
      </p:sp>
      <p:sp>
        <p:nvSpPr>
          <p:cNvPr id="127" name="Google Shape;127;p2"/>
          <p:cNvSpPr/>
          <p:nvPr/>
        </p:nvSpPr>
        <p:spPr>
          <a:xfrm>
            <a:off x="6396262" y="4400416"/>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Shell</a:t>
            </a:r>
            <a:endParaRPr/>
          </a:p>
        </p:txBody>
      </p:sp>
      <p:cxnSp>
        <p:nvCxnSpPr>
          <p:cNvPr id="128" name="Google Shape;128;p2"/>
          <p:cNvCxnSpPr>
            <a:endCxn id="101" idx="1"/>
          </p:cNvCxnSpPr>
          <p:nvPr/>
        </p:nvCxnSpPr>
        <p:spPr>
          <a:xfrm>
            <a:off x="1337167" y="1543230"/>
            <a:ext cx="5010000" cy="75300"/>
          </a:xfrm>
          <a:prstGeom prst="straightConnector1">
            <a:avLst/>
          </a:prstGeom>
          <a:noFill/>
          <a:ln w="38100" cap="flat" cmpd="sng">
            <a:solidFill>
              <a:srgbClr val="FFFF00"/>
            </a:solidFill>
            <a:prstDash val="solid"/>
            <a:miter lim="800000"/>
            <a:headEnd type="none" w="sm" len="sm"/>
            <a:tailEnd type="triangle" w="med" len="med"/>
          </a:ln>
        </p:spPr>
      </p:cxnSp>
      <p:cxnSp>
        <p:nvCxnSpPr>
          <p:cNvPr id="129" name="Google Shape;129;p2"/>
          <p:cNvCxnSpPr>
            <a:stCxn id="102" idx="1"/>
            <a:endCxn id="123" idx="3"/>
          </p:cNvCxnSpPr>
          <p:nvPr/>
        </p:nvCxnSpPr>
        <p:spPr>
          <a:xfrm rot="10800000">
            <a:off x="3318967" y="3177640"/>
            <a:ext cx="3028200" cy="15000"/>
          </a:xfrm>
          <a:prstGeom prst="straightConnector1">
            <a:avLst/>
          </a:prstGeom>
          <a:noFill/>
          <a:ln w="38100" cap="flat" cmpd="sng">
            <a:solidFill>
              <a:srgbClr val="FFFF00"/>
            </a:solidFill>
            <a:prstDash val="solid"/>
            <a:miter lim="800000"/>
            <a:headEnd type="none" w="sm" len="sm"/>
            <a:tailEnd type="triangle" w="med" len="med"/>
          </a:ln>
        </p:spPr>
      </p:cxnSp>
      <p:cxnSp>
        <p:nvCxnSpPr>
          <p:cNvPr id="130" name="Google Shape;130;p2"/>
          <p:cNvCxnSpPr>
            <a:stCxn id="123" idx="1"/>
            <a:endCxn id="122" idx="3"/>
          </p:cNvCxnSpPr>
          <p:nvPr/>
        </p:nvCxnSpPr>
        <p:spPr>
          <a:xfrm flipH="1">
            <a:off x="1595587" y="3177625"/>
            <a:ext cx="492900" cy="279900"/>
          </a:xfrm>
          <a:prstGeom prst="straightConnector1">
            <a:avLst/>
          </a:prstGeom>
          <a:noFill/>
          <a:ln w="38100" cap="flat" cmpd="sng">
            <a:solidFill>
              <a:srgbClr val="FFFF00"/>
            </a:solidFill>
            <a:prstDash val="solid"/>
            <a:miter lim="800000"/>
            <a:headEnd type="none" w="sm" len="sm"/>
            <a:tailEnd type="triangle" w="med" len="med"/>
          </a:ln>
        </p:spPr>
      </p:cxnSp>
      <p:sp>
        <p:nvSpPr>
          <p:cNvPr id="131" name="Google Shape;131;p2"/>
          <p:cNvSpPr/>
          <p:nvPr/>
        </p:nvSpPr>
        <p:spPr>
          <a:xfrm>
            <a:off x="6428560" y="5430454"/>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/admin</a:t>
            </a:r>
            <a:endParaRPr/>
          </a:p>
        </p:txBody>
      </p:sp>
      <p:cxnSp>
        <p:nvCxnSpPr>
          <p:cNvPr id="132" name="Google Shape;132;p2"/>
          <p:cNvCxnSpPr>
            <a:stCxn id="116" idx="1"/>
            <a:endCxn id="127" idx="3"/>
          </p:cNvCxnSpPr>
          <p:nvPr/>
        </p:nvCxnSpPr>
        <p:spPr>
          <a:xfrm rot="10800000">
            <a:off x="7482887" y="4696768"/>
            <a:ext cx="638400" cy="235200"/>
          </a:xfrm>
          <a:prstGeom prst="straightConnector1">
            <a:avLst/>
          </a:prstGeom>
          <a:noFill/>
          <a:ln w="38100" cap="flat" cmpd="sng">
            <a:solidFill>
              <a:schemeClr val="lt1"/>
            </a:solidFill>
            <a:prstDash val="solid"/>
            <a:miter lim="800000"/>
            <a:headEnd type="none" w="sm" len="sm"/>
            <a:tailEnd type="triangle" w="med" len="med"/>
          </a:ln>
        </p:spPr>
      </p:cxnSp>
      <p:cxnSp>
        <p:nvCxnSpPr>
          <p:cNvPr id="133" name="Google Shape;133;p2"/>
          <p:cNvCxnSpPr>
            <a:stCxn id="116" idx="1"/>
            <a:endCxn id="131" idx="3"/>
          </p:cNvCxnSpPr>
          <p:nvPr/>
        </p:nvCxnSpPr>
        <p:spPr>
          <a:xfrm flipH="1">
            <a:off x="7515287" y="4931968"/>
            <a:ext cx="606000" cy="794700"/>
          </a:xfrm>
          <a:prstGeom prst="straightConnector1">
            <a:avLst/>
          </a:prstGeom>
          <a:noFill/>
          <a:ln w="38100" cap="flat" cmpd="sng">
            <a:solidFill>
              <a:schemeClr val="lt1"/>
            </a:solidFill>
            <a:prstDash val="solid"/>
            <a:miter lim="800000"/>
            <a:headEnd type="triangle" w="med" len="med"/>
            <a:tailEnd type="triangle" w="med" len="med"/>
          </a:ln>
        </p:spPr>
      </p:cxnSp>
      <p:cxnSp>
        <p:nvCxnSpPr>
          <p:cNvPr id="134" name="Google Shape;134;p2"/>
          <p:cNvCxnSpPr>
            <a:stCxn id="126" idx="1"/>
            <a:endCxn id="131" idx="3"/>
          </p:cNvCxnSpPr>
          <p:nvPr/>
        </p:nvCxnSpPr>
        <p:spPr>
          <a:xfrm rot="10800000">
            <a:off x="7515228" y="5726678"/>
            <a:ext cx="586800" cy="207300"/>
          </a:xfrm>
          <a:prstGeom prst="straightConnector1">
            <a:avLst/>
          </a:prstGeom>
          <a:noFill/>
          <a:ln w="38100" cap="flat" cmpd="sng">
            <a:solidFill>
              <a:schemeClr val="lt1"/>
            </a:solidFill>
            <a:prstDash val="solid"/>
            <a:miter lim="800000"/>
            <a:headEnd type="none" w="sm" len="sm"/>
            <a:tailEnd type="triangle" w="med" len="med"/>
          </a:ln>
        </p:spPr>
      </p:cxnSp>
      <p:cxnSp>
        <p:nvCxnSpPr>
          <p:cNvPr id="135" name="Google Shape;135;p2"/>
          <p:cNvCxnSpPr>
            <a:stCxn id="118" idx="1"/>
            <a:endCxn id="126" idx="3"/>
          </p:cNvCxnSpPr>
          <p:nvPr/>
        </p:nvCxnSpPr>
        <p:spPr>
          <a:xfrm flipH="1">
            <a:off x="9421728" y="5448803"/>
            <a:ext cx="468600" cy="485100"/>
          </a:xfrm>
          <a:prstGeom prst="straightConnector1">
            <a:avLst/>
          </a:prstGeom>
          <a:noFill/>
          <a:ln w="38100" cap="flat" cmpd="sng">
            <a:solidFill>
              <a:schemeClr val="lt1"/>
            </a:solidFill>
            <a:prstDash val="solid"/>
            <a:miter lim="800000"/>
            <a:headEnd type="none" w="sm" len="sm"/>
            <a:tailEnd type="triangle" w="med" len="med"/>
          </a:ln>
        </p:spPr>
      </p:cxnSp>
      <p:cxnSp>
        <p:nvCxnSpPr>
          <p:cNvPr id="136" name="Google Shape;136;p2"/>
          <p:cNvCxnSpPr>
            <a:endCxn id="137" idx="2"/>
          </p:cNvCxnSpPr>
          <p:nvPr/>
        </p:nvCxnSpPr>
        <p:spPr>
          <a:xfrm rot="10800000" flipH="1">
            <a:off x="691331" y="1668102"/>
            <a:ext cx="345600" cy="1384500"/>
          </a:xfrm>
          <a:prstGeom prst="straightConnector1">
            <a:avLst/>
          </a:prstGeom>
          <a:noFill/>
          <a:ln w="38100" cap="flat" cmpd="sng">
            <a:solidFill>
              <a:srgbClr val="FFFF00"/>
            </a:solidFill>
            <a:prstDash val="solid"/>
            <a:miter lim="800000"/>
            <a:headEnd type="none" w="sm" len="sm"/>
            <a:tailEnd type="triangle" w="med" len="med"/>
          </a:ln>
        </p:spPr>
      </p:cxnSp>
      <p:cxnSp>
        <p:nvCxnSpPr>
          <p:cNvPr id="138" name="Google Shape;138;p2"/>
          <p:cNvCxnSpPr>
            <a:stCxn id="122" idx="1"/>
          </p:cNvCxnSpPr>
          <p:nvPr/>
        </p:nvCxnSpPr>
        <p:spPr>
          <a:xfrm rot="10800000">
            <a:off x="669262" y="3052616"/>
            <a:ext cx="409500" cy="405000"/>
          </a:xfrm>
          <a:prstGeom prst="straightConnector1">
            <a:avLst/>
          </a:prstGeom>
          <a:noFill/>
          <a:ln w="38100" cap="flat" cmpd="sng">
            <a:solidFill>
              <a:srgbClr val="FFFF00"/>
            </a:solidFill>
            <a:prstDash val="solid"/>
            <a:miter lim="800000"/>
            <a:headEnd type="none" w="sm" len="sm"/>
            <a:tailEnd type="triangle" w="med" len="med"/>
          </a:ln>
        </p:spPr>
      </p:cxnSp>
      <p:sp>
        <p:nvSpPr>
          <p:cNvPr id="137" name="Google Shape;137;p2"/>
          <p:cNvSpPr/>
          <p:nvPr/>
        </p:nvSpPr>
        <p:spPr>
          <a:xfrm>
            <a:off x="692725" y="1396262"/>
            <a:ext cx="688412" cy="271840"/>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Click</a:t>
            </a:r>
            <a:endParaRPr/>
          </a:p>
        </p:txBody>
      </p:sp>
      <p:cxnSp>
        <p:nvCxnSpPr>
          <p:cNvPr id="139" name="Google Shape;139;p2"/>
          <p:cNvCxnSpPr/>
          <p:nvPr/>
        </p:nvCxnSpPr>
        <p:spPr>
          <a:xfrm>
            <a:off x="6890506" y="2135365"/>
            <a:ext cx="196094"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140" name="Google Shape;140;p2"/>
          <p:cNvCxnSpPr/>
          <p:nvPr/>
        </p:nvCxnSpPr>
        <p:spPr>
          <a:xfrm flipH="1">
            <a:off x="6629400" y="2135365"/>
            <a:ext cx="261106"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141" name="Google Shape;141;p2"/>
          <p:cNvCxnSpPr>
            <a:stCxn id="114" idx="3"/>
          </p:cNvCxnSpPr>
          <p:nvPr/>
        </p:nvCxnSpPr>
        <p:spPr>
          <a:xfrm rot="10800000" flipH="1">
            <a:off x="9815644" y="3421050"/>
            <a:ext cx="971700" cy="294900"/>
          </a:xfrm>
          <a:prstGeom prst="straightConnector1">
            <a:avLst/>
          </a:prstGeom>
          <a:noFill/>
          <a:ln w="38100" cap="flat" cmpd="sng">
            <a:solidFill>
              <a:schemeClr val="lt1"/>
            </a:solidFill>
            <a:prstDash val="solid"/>
            <a:miter lim="800000"/>
            <a:headEnd type="none" w="sm" len="sm"/>
            <a:tailEnd type="triangle" w="med" len="med"/>
          </a:ln>
        </p:spPr>
      </p:cxnSp>
      <p:cxnSp>
        <p:nvCxnSpPr>
          <p:cNvPr id="142" name="Google Shape;142;p2"/>
          <p:cNvCxnSpPr>
            <a:endCxn id="114" idx="2"/>
          </p:cNvCxnSpPr>
          <p:nvPr/>
        </p:nvCxnSpPr>
        <p:spPr>
          <a:xfrm rot="10800000" flipH="1">
            <a:off x="8664634" y="3966793"/>
            <a:ext cx="473100" cy="433500"/>
          </a:xfrm>
          <a:prstGeom prst="straightConnector1">
            <a:avLst/>
          </a:prstGeom>
          <a:noFill/>
          <a:ln w="38100" cap="flat" cmpd="sng">
            <a:solidFill>
              <a:schemeClr val="lt1"/>
            </a:solidFill>
            <a:prstDash val="solid"/>
            <a:miter lim="800000"/>
            <a:headEnd type="triangl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00"/>
              </a:buClr>
              <a:buSzPts val="4400"/>
              <a:buFont typeface="Calibri"/>
              <a:buNone/>
            </a:pPr>
            <a:r>
              <a:rPr lang="en-US">
                <a:solidFill>
                  <a:srgbClr val="FFFF00"/>
                </a:solidFill>
              </a:rPr>
              <a:t>Summary</a:t>
            </a:r>
            <a:endParaRPr/>
          </a:p>
        </p:txBody>
      </p:sp>
      <p:sp>
        <p:nvSpPr>
          <p:cNvPr id="290" name="Google Shape;290;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t>Generic views allow us to produce lots of similar pages without cutting, pasting and editing boiler plate</a:t>
            </a:r>
            <a:endParaRPr/>
          </a:p>
          <a:p>
            <a:pPr marL="228600" lvl="0" indent="-228600" algn="l" rtl="0">
              <a:lnSpc>
                <a:spcPct val="90000"/>
              </a:lnSpc>
              <a:spcBef>
                <a:spcPts val="1000"/>
              </a:spcBef>
              <a:spcAft>
                <a:spcPts val="0"/>
              </a:spcAft>
              <a:buClr>
                <a:schemeClr val="lt1"/>
              </a:buClr>
              <a:buSzPts val="2800"/>
              <a:buChar char="•"/>
            </a:pPr>
            <a:r>
              <a:rPr lang="en-US"/>
              <a:t>Quicker development</a:t>
            </a:r>
            <a:endParaRPr/>
          </a:p>
          <a:p>
            <a:pPr marL="228600" lvl="0" indent="-228600" algn="l" rtl="0">
              <a:lnSpc>
                <a:spcPct val="90000"/>
              </a:lnSpc>
              <a:spcBef>
                <a:spcPts val="1000"/>
              </a:spcBef>
              <a:spcAft>
                <a:spcPts val="0"/>
              </a:spcAft>
              <a:buClr>
                <a:schemeClr val="lt1"/>
              </a:buClr>
              <a:buSzPts val="2800"/>
              <a:buChar char="•"/>
            </a:pPr>
            <a:r>
              <a:rPr lang="en-US"/>
              <a:t>Consistent User Experience</a:t>
            </a:r>
            <a:endParaRPr/>
          </a:p>
          <a:p>
            <a:pPr marL="228600" lvl="0" indent="-228600" algn="l" rtl="0">
              <a:lnSpc>
                <a:spcPct val="90000"/>
              </a:lnSpc>
              <a:spcBef>
                <a:spcPts val="1000"/>
              </a:spcBef>
              <a:spcAft>
                <a:spcPts val="0"/>
              </a:spcAft>
              <a:buClr>
                <a:schemeClr val="lt1"/>
              </a:buClr>
              <a:buSzPts val="2800"/>
              <a:buChar char="•"/>
            </a:pPr>
            <a:r>
              <a:rPr lang="en-US"/>
              <a:t>Less lines of code means fewer mistakes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Acknowledgements / Contributions</a:t>
            </a:r>
            <a:endParaRPr/>
          </a:p>
        </p:txBody>
      </p:sp>
      <p:sp>
        <p:nvSpPr>
          <p:cNvPr id="296" name="Google Shape;296;p21"/>
          <p:cNvSpPr txBox="1"/>
          <p:nvPr/>
        </p:nvSpPr>
        <p:spPr>
          <a:xfrm>
            <a:off x="838200" y="1512888"/>
            <a:ext cx="52578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Gill Sans"/>
                <a:ea typeface="Gill Sans"/>
                <a:cs typeface="Gill Sans"/>
                <a:sym typeface="Gill Sans"/>
              </a:rPr>
              <a:t>These slides are Copyright 2019-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a:p>
          <a:p>
            <a:pPr marL="0" marR="0" lvl="0" indent="0" algn="l" rtl="0">
              <a:spcBef>
                <a:spcPts val="0"/>
              </a:spcBef>
              <a:spcAft>
                <a:spcPts val="0"/>
              </a:spcAft>
              <a:buNone/>
            </a:pPr>
            <a:endParaRPr sz="140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400">
                <a:solidFill>
                  <a:schemeClr val="lt1"/>
                </a:solidFill>
                <a:latin typeface="Gill Sans"/>
                <a:ea typeface="Gill Sans"/>
                <a:cs typeface="Gill Sans"/>
                <a:sym typeface="Gill Sans"/>
              </a:rPr>
              <a:t>Initial Development: Charles Severance, University of Michigan School of Information</a:t>
            </a:r>
            <a:endParaRPr/>
          </a:p>
          <a:p>
            <a:pPr marL="0" marR="0" lvl="0" indent="0" algn="l" rtl="0">
              <a:spcBef>
                <a:spcPts val="0"/>
              </a:spcBef>
              <a:spcAft>
                <a:spcPts val="0"/>
              </a:spcAft>
              <a:buNone/>
            </a:pPr>
            <a:endParaRPr sz="140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400">
                <a:solidFill>
                  <a:srgbClr val="FFCC66"/>
                </a:solidFill>
                <a:latin typeface="Gill Sans"/>
                <a:ea typeface="Gill Sans"/>
                <a:cs typeface="Gill Sans"/>
                <a:sym typeface="Gill Sans"/>
              </a:rPr>
              <a:t>Insert new Contributors and Translators here including names and dates</a:t>
            </a:r>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a:p>
            <a:pPr marL="0" marR="0" lvl="0" indent="0" algn="l" rtl="0">
              <a:spcBef>
                <a:spcPts val="0"/>
              </a:spcBef>
              <a:spcAft>
                <a:spcPts val="0"/>
              </a:spcAft>
              <a:buNone/>
            </a:pPr>
            <a:endParaRPr sz="1400">
              <a:solidFill>
                <a:srgbClr val="7575D1"/>
              </a:solidFill>
              <a:latin typeface="Gill Sans"/>
              <a:ea typeface="Gill Sans"/>
              <a:cs typeface="Gill Sans"/>
              <a:sym typeface="Gill Sans"/>
            </a:endParaRPr>
          </a:p>
        </p:txBody>
      </p:sp>
      <p:sp>
        <p:nvSpPr>
          <p:cNvPr id="297" name="Google Shape;297;p21"/>
          <p:cNvSpPr txBox="1"/>
          <p:nvPr/>
        </p:nvSpPr>
        <p:spPr>
          <a:xfrm>
            <a:off x="6310312" y="1512888"/>
            <a:ext cx="5257800" cy="48936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FFCC66"/>
                </a:solidFill>
                <a:latin typeface="Helvetica Neue"/>
                <a:ea typeface="Helvetica Neue"/>
                <a:cs typeface="Helvetica Neue"/>
                <a:sym typeface="Helvetica Neue"/>
              </a:rPr>
              <a:t>Continue new Contributors and Translators here</a:t>
            </a:r>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p:nvPr/>
        </p:nvSpPr>
        <p:spPr>
          <a:xfrm>
            <a:off x="671513" y="1013513"/>
            <a:ext cx="10787062" cy="50783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django.urls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path</a:t>
            </a:r>
            <a:endParaRPr/>
          </a:p>
          <a:p>
            <a:pPr marL="0" marR="0" lvl="0" indent="0" algn="l" rtl="0">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views</a:t>
            </a:r>
            <a:endParaRPr/>
          </a:p>
          <a:p>
            <a:pPr marL="0" marR="0" lvl="0" indent="0" algn="l" rtl="0">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django.views.generic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TemplateView</a:t>
            </a: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app_name = </a:t>
            </a:r>
            <a:r>
              <a:rPr lang="en-US" sz="1800">
                <a:solidFill>
                  <a:srgbClr val="B42419"/>
                </a:solidFill>
                <a:latin typeface="Courier"/>
                <a:ea typeface="Courier"/>
                <a:cs typeface="Courier"/>
                <a:sym typeface="Courier"/>
              </a:rPr>
              <a:t>'gview'</a:t>
            </a:r>
            <a:endParaRPr sz="1800">
              <a:solidFill>
                <a:srgbClr val="000000"/>
              </a:solidFill>
              <a:latin typeface="Courier"/>
              <a:ea typeface="Courier"/>
              <a:cs typeface="Courier"/>
              <a:sym typeface="Courier"/>
            </a:endParaRPr>
          </a:p>
          <a:p>
            <a:pPr marL="0" marR="0" lvl="0" indent="0" algn="l" rtl="0">
              <a:spcBef>
                <a:spcPts val="0"/>
              </a:spcBef>
              <a:spcAft>
                <a:spcPts val="0"/>
              </a:spcAft>
              <a:buNone/>
            </a:pP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400BD9"/>
                </a:solidFill>
                <a:latin typeface="Courier"/>
                <a:ea typeface="Courier"/>
                <a:cs typeface="Courier"/>
                <a:sym typeface="Courier"/>
              </a:rPr>
              <a:t># Note use of plural for list view and singular for detail view</a:t>
            </a:r>
            <a:endParaRPr sz="1800">
              <a:solidFill>
                <a:srgbClr val="000000"/>
              </a:solidFill>
              <a:latin typeface="Courier"/>
              <a:ea typeface="Courier"/>
              <a:cs typeface="Courier"/>
              <a:sym typeface="Courie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urlpatterns = [</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a:t>
            </a:r>
            <a:r>
              <a:rPr lang="en-US" sz="1800">
                <a:solidFill>
                  <a:srgbClr val="000000"/>
                </a:solidFill>
                <a:latin typeface="Courier"/>
                <a:ea typeface="Courier"/>
                <a:cs typeface="Courier"/>
                <a:sym typeface="Courier"/>
              </a:rPr>
              <a:t>, TemplateView.as_view(template_name=</a:t>
            </a:r>
            <a:r>
              <a:rPr lang="en-US" sz="1800">
                <a:solidFill>
                  <a:srgbClr val="B42419"/>
                </a:solidFill>
                <a:latin typeface="Courier"/>
                <a:ea typeface="Courier"/>
                <a:cs typeface="Courier"/>
                <a:sym typeface="Courier"/>
              </a:rPr>
              <a:t>'gview/main.html'</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 views.CatListView.as_view(), name=</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'cat/&lt;int:pk_from_url&gt;'</a:t>
            </a:r>
            <a:r>
              <a:rPr lang="en-US" sz="1800">
                <a:solidFill>
                  <a:srgbClr val="000000"/>
                </a:solidFill>
                <a:latin typeface="Courier"/>
                <a:ea typeface="Courier"/>
                <a:cs typeface="Courier"/>
                <a:sym typeface="Courier"/>
              </a:rPr>
              <a:t>, views.CatDetailView.as_view(), name=</a:t>
            </a:r>
            <a:r>
              <a:rPr lang="en-US" sz="1800">
                <a:solidFill>
                  <a:srgbClr val="B42419"/>
                </a:solidFill>
                <a:latin typeface="Courier"/>
                <a:ea typeface="Courier"/>
                <a:cs typeface="Courier"/>
                <a:sym typeface="Courier"/>
              </a:rPr>
              <a:t>'cat'</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'dogs'</a:t>
            </a:r>
            <a:r>
              <a:rPr lang="en-US" sz="1800">
                <a:solidFill>
                  <a:srgbClr val="000000"/>
                </a:solidFill>
                <a:latin typeface="Courier"/>
                <a:ea typeface="Courier"/>
                <a:cs typeface="Courier"/>
                <a:sym typeface="Courier"/>
              </a:rPr>
              <a:t>, views.DogListView.as_view(), name=</a:t>
            </a:r>
            <a:r>
              <a:rPr lang="en-US" sz="1800">
                <a:solidFill>
                  <a:srgbClr val="B42419"/>
                </a:solidFill>
                <a:latin typeface="Courier"/>
                <a:ea typeface="Courier"/>
                <a:cs typeface="Courier"/>
                <a:sym typeface="Courier"/>
              </a:rPr>
              <a:t>'dogs'</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'dog/&lt;int:pk&gt;'</a:t>
            </a:r>
            <a:r>
              <a:rPr lang="en-US" sz="1800">
                <a:solidFill>
                  <a:srgbClr val="000000"/>
                </a:solidFill>
                <a:latin typeface="Courier"/>
                <a:ea typeface="Courier"/>
                <a:cs typeface="Courier"/>
                <a:sym typeface="Courier"/>
              </a:rPr>
              <a:t>, views.DogDetailView.as_view(), name=</a:t>
            </a:r>
            <a:r>
              <a:rPr lang="en-US" sz="1800">
                <a:solidFill>
                  <a:srgbClr val="B42419"/>
                </a:solidFill>
                <a:latin typeface="Courier"/>
                <a:ea typeface="Courier"/>
                <a:cs typeface="Courier"/>
                <a:sym typeface="Courier"/>
              </a:rPr>
              <a:t>'dog'</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'horses'</a:t>
            </a:r>
            <a:r>
              <a:rPr lang="en-US" sz="1800">
                <a:solidFill>
                  <a:srgbClr val="000000"/>
                </a:solidFill>
                <a:latin typeface="Courier"/>
                <a:ea typeface="Courier"/>
                <a:cs typeface="Courier"/>
                <a:sym typeface="Courier"/>
              </a:rPr>
              <a:t>, views.HorseListView.as_view(), name=</a:t>
            </a:r>
            <a:r>
              <a:rPr lang="en-US" sz="1800">
                <a:solidFill>
                  <a:srgbClr val="B42419"/>
                </a:solidFill>
                <a:latin typeface="Courier"/>
                <a:ea typeface="Courier"/>
                <a:cs typeface="Courier"/>
                <a:sym typeface="Courier"/>
              </a:rPr>
              <a:t>'horses'</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'horse/&lt;int:pk&gt;'</a:t>
            </a:r>
            <a:r>
              <a:rPr lang="en-US" sz="1800">
                <a:solidFill>
                  <a:srgbClr val="000000"/>
                </a:solidFill>
                <a:latin typeface="Courier"/>
                <a:ea typeface="Courier"/>
                <a:cs typeface="Courier"/>
                <a:sym typeface="Courier"/>
              </a:rPr>
              <a:t>, views.HorseDetailView.as_view(), name=</a:t>
            </a:r>
            <a:r>
              <a:rPr lang="en-US" sz="1800">
                <a:solidFill>
                  <a:srgbClr val="B42419"/>
                </a:solidFill>
                <a:latin typeface="Courier"/>
                <a:ea typeface="Courier"/>
                <a:cs typeface="Courier"/>
                <a:sym typeface="Courier"/>
              </a:rPr>
              <a:t>'horse'</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'cars'</a:t>
            </a:r>
            <a:r>
              <a:rPr lang="en-US" sz="1800">
                <a:solidFill>
                  <a:srgbClr val="000000"/>
                </a:solidFill>
                <a:latin typeface="Courier"/>
                <a:ea typeface="Courier"/>
                <a:cs typeface="Courier"/>
                <a:sym typeface="Courier"/>
              </a:rPr>
              <a:t>, views.CarListView.as_view(), name=</a:t>
            </a:r>
            <a:r>
              <a:rPr lang="en-US" sz="1800">
                <a:solidFill>
                  <a:srgbClr val="B42419"/>
                </a:solidFill>
                <a:latin typeface="Courier"/>
                <a:ea typeface="Courier"/>
                <a:cs typeface="Courier"/>
                <a:sym typeface="Courier"/>
              </a:rPr>
              <a:t>'cars'</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'car/&lt;int:pk&gt;'</a:t>
            </a:r>
            <a:r>
              <a:rPr lang="en-US" sz="1800">
                <a:solidFill>
                  <a:srgbClr val="000000"/>
                </a:solidFill>
                <a:latin typeface="Courier"/>
                <a:ea typeface="Courier"/>
                <a:cs typeface="Courier"/>
                <a:sym typeface="Courier"/>
              </a:rPr>
              <a:t>, views.CarDetailView.as_view(), name=</a:t>
            </a:r>
            <a:r>
              <a:rPr lang="en-US" sz="1800">
                <a:solidFill>
                  <a:srgbClr val="B42419"/>
                </a:solidFill>
                <a:latin typeface="Courier"/>
                <a:ea typeface="Courier"/>
                <a:cs typeface="Courier"/>
                <a:sym typeface="Courier"/>
              </a:rPr>
              <a:t>'car'</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'wacky'</a:t>
            </a:r>
            <a:r>
              <a:rPr lang="en-US" sz="1800">
                <a:solidFill>
                  <a:srgbClr val="000000"/>
                </a:solidFill>
                <a:latin typeface="Courier"/>
                <a:ea typeface="Courier"/>
                <a:cs typeface="Courier"/>
                <a:sym typeface="Courier"/>
              </a:rPr>
              <a:t>, views.WackyEquinesView.as_view(), name=</a:t>
            </a:r>
            <a:r>
              <a:rPr lang="en-US" sz="1800">
                <a:solidFill>
                  <a:srgbClr val="B42419"/>
                </a:solidFill>
                <a:latin typeface="Courier"/>
                <a:ea typeface="Courier"/>
                <a:cs typeface="Courier"/>
                <a:sym typeface="Courier"/>
              </a:rPr>
              <a:t>'whatever'</a:t>
            </a:r>
            <a:r>
              <a:rPr lang="en-US" sz="1800">
                <a:solidFill>
                  <a:srgbClr val="000000"/>
                </a:solidFill>
                <a:latin typeface="Courier"/>
                <a:ea typeface="Courier"/>
                <a:cs typeface="Courier"/>
                <a:sym typeface="Courier"/>
              </a:rPr>
              <a:t>),</a:t>
            </a:r>
            <a:endParaRPr/>
          </a:p>
          <a:p>
            <a:pPr marL="0" marR="0" lvl="0" indent="0" algn="l" rtl="0">
              <a:spcBef>
                <a:spcPts val="0"/>
              </a:spcBef>
              <a:spcAft>
                <a:spcPts val="0"/>
              </a:spcAft>
              <a:buNone/>
            </a:pPr>
            <a:r>
              <a:rPr lang="en-US" sz="1800">
                <a:solidFill>
                  <a:srgbClr val="000000"/>
                </a:solidFill>
                <a:latin typeface="Courier"/>
                <a:ea typeface="Courier"/>
                <a:cs typeface="Courier"/>
                <a:sym typeface="Courier"/>
              </a:rPr>
              <a:t>]</a:t>
            </a:r>
            <a:endParaRPr sz="1800">
              <a:solidFill>
                <a:schemeClr val="lt1"/>
              </a:solidFill>
              <a:latin typeface="Courier"/>
              <a:ea typeface="Courier"/>
              <a:cs typeface="Courier"/>
              <a:sym typeface="Courier"/>
            </a:endParaRPr>
          </a:p>
        </p:txBody>
      </p:sp>
      <p:sp>
        <p:nvSpPr>
          <p:cNvPr id="148" name="Google Shape;148;p3"/>
          <p:cNvSpPr txBox="1"/>
          <p:nvPr/>
        </p:nvSpPr>
        <p:spPr>
          <a:xfrm>
            <a:off x="671513" y="585783"/>
            <a:ext cx="27774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dj4e-samples/gview/urls.py</a:t>
            </a:r>
            <a:endParaRPr sz="1800">
              <a:solidFill>
                <a:srgbClr val="FFFF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
          <p:cNvSpPr/>
          <p:nvPr/>
        </p:nvSpPr>
        <p:spPr>
          <a:xfrm>
            <a:off x="747705" y="3081385"/>
            <a:ext cx="7010400" cy="31085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Cat List</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if cat_list %}</a:t>
            </a: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ul</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 for cat in cat_list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li</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'gview:cat' cat.id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 cat.name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li</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 endfor %}</a:t>
            </a: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ul</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else %}</a:t>
            </a: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r>
              <a:rPr lang="en-US" sz="1400" u="sng">
                <a:solidFill>
                  <a:srgbClr val="000000"/>
                </a:solidFill>
                <a:latin typeface="Courier"/>
                <a:ea typeface="Courier"/>
                <a:cs typeface="Courier"/>
                <a:sym typeface="Courier"/>
              </a:rPr>
              <a:t>There are no cats in the database.</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000000"/>
                </a:solidFill>
                <a:latin typeface="Courier"/>
                <a:ea typeface="Courier"/>
                <a:cs typeface="Courier"/>
                <a:sym typeface="Courier"/>
              </a:rPr>
              <a:t>{% endif %}</a:t>
            </a: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154" name="Google Shape;154;p4"/>
          <p:cNvSpPr/>
          <p:nvPr/>
        </p:nvSpPr>
        <p:spPr>
          <a:xfrm>
            <a:off x="747705" y="2712053"/>
            <a:ext cx="49630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dj4e-samples/gview/templates/gview/cat_list.html</a:t>
            </a:r>
            <a:endParaRPr sz="1800">
              <a:solidFill>
                <a:srgbClr val="FFFF00"/>
              </a:solidFill>
              <a:latin typeface="Calibri"/>
              <a:ea typeface="Calibri"/>
              <a:cs typeface="Calibri"/>
              <a:sym typeface="Calibri"/>
            </a:endParaRPr>
          </a:p>
        </p:txBody>
      </p:sp>
      <p:pic>
        <p:nvPicPr>
          <p:cNvPr id="155" name="Google Shape;155;p4" descr="Cat List&#10;&#10;    Sophie&#10;    Frankie&#10;" title="Screen shot of https://samples.dj4e.com/gview/cats">
            <a:hlinkClick r:id="rId3"/>
          </p:cNvPr>
          <p:cNvPicPr preferRelativeResize="0"/>
          <p:nvPr/>
        </p:nvPicPr>
        <p:blipFill rotWithShape="1">
          <a:blip r:embed="rId4">
            <a:alphaModFix/>
          </a:blip>
          <a:srcRect/>
          <a:stretch/>
        </p:blipFill>
        <p:spPr>
          <a:xfrm>
            <a:off x="7758104" y="840381"/>
            <a:ext cx="4433895" cy="4594710"/>
          </a:xfrm>
          <a:prstGeom prst="rect">
            <a:avLst/>
          </a:prstGeom>
          <a:noFill/>
          <a:ln>
            <a:noFill/>
          </a:ln>
        </p:spPr>
      </p:pic>
      <p:sp>
        <p:nvSpPr>
          <p:cNvPr id="156" name="Google Shape;156;p4"/>
          <p:cNvSpPr/>
          <p:nvPr/>
        </p:nvSpPr>
        <p:spPr>
          <a:xfrm>
            <a:off x="8133649" y="721674"/>
            <a:ext cx="36828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https://samples.dj4e.com/gview/cats</a:t>
            </a:r>
            <a:endParaRPr/>
          </a:p>
        </p:txBody>
      </p:sp>
      <p:sp>
        <p:nvSpPr>
          <p:cNvPr id="157" name="Google Shape;157;p4"/>
          <p:cNvSpPr/>
          <p:nvPr/>
        </p:nvSpPr>
        <p:spPr>
          <a:xfrm>
            <a:off x="747705" y="1201746"/>
            <a:ext cx="7010399" cy="116955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CatListView</a:t>
            </a:r>
            <a:r>
              <a:rPr lang="en-US" sz="1400">
                <a:solidFill>
                  <a:srgbClr val="000000"/>
                </a:solidFill>
                <a:latin typeface="Courier"/>
                <a:ea typeface="Courier"/>
                <a:cs typeface="Courier"/>
                <a:sym typeface="Courier"/>
              </a:rPr>
              <a:t>(View):</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stuff = Cat.objects.all()</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cntx = { </a:t>
            </a:r>
            <a:r>
              <a:rPr lang="en-US" sz="1400">
                <a:solidFill>
                  <a:srgbClr val="B42419"/>
                </a:solidFill>
                <a:latin typeface="Courier"/>
                <a:ea typeface="Courier"/>
                <a:cs typeface="Courier"/>
                <a:sym typeface="Courier"/>
              </a:rPr>
              <a:t>'cat_list'</a:t>
            </a:r>
            <a:r>
              <a:rPr lang="en-US" sz="1400">
                <a:solidFill>
                  <a:srgbClr val="000000"/>
                </a:solidFill>
                <a:latin typeface="Courier"/>
                <a:ea typeface="Courier"/>
                <a:cs typeface="Courier"/>
                <a:sym typeface="Courier"/>
              </a:rPr>
              <a:t>: stuff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'gview/cat_list.html'</a:t>
            </a:r>
            <a:r>
              <a:rPr lang="en-US" sz="1400">
                <a:solidFill>
                  <a:srgbClr val="000000"/>
                </a:solidFill>
                <a:latin typeface="Courier"/>
                <a:ea typeface="Courier"/>
                <a:cs typeface="Courier"/>
                <a:sym typeface="Courier"/>
              </a:rPr>
              <a:t>, cntx)</a:t>
            </a:r>
            <a:endParaRPr sz="1400">
              <a:solidFill>
                <a:schemeClr val="lt1"/>
              </a:solidFill>
              <a:latin typeface="Courier"/>
              <a:ea typeface="Courier"/>
              <a:cs typeface="Courier"/>
              <a:sym typeface="Courier"/>
            </a:endParaRPr>
          </a:p>
        </p:txBody>
      </p:sp>
      <p:sp>
        <p:nvSpPr>
          <p:cNvPr id="158" name="Google Shape;158;p4"/>
          <p:cNvSpPr/>
          <p:nvPr/>
        </p:nvSpPr>
        <p:spPr>
          <a:xfrm>
            <a:off x="728659" y="713707"/>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p:nvPr/>
        </p:nvSpPr>
        <p:spPr>
          <a:xfrm>
            <a:off x="776281" y="1241947"/>
            <a:ext cx="5938844" cy="181588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Cat {{ cat.name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'gview:cats'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img</a:t>
            </a:r>
            <a:r>
              <a:rPr lang="en-US" sz="1400" u="sng">
                <a:solidFill>
                  <a:srgbClr val="2EAEBB"/>
                </a:solidFill>
                <a:latin typeface="Courier"/>
                <a:ea typeface="Courier"/>
                <a:cs typeface="Courier"/>
                <a:sym typeface="Courier"/>
              </a:rPr>
              <a:t> </a:t>
            </a:r>
            <a:r>
              <a:rPr lang="en-US" sz="1400" u="sng">
                <a:solidFill>
                  <a:srgbClr val="2FB41D"/>
                </a:solidFill>
                <a:latin typeface="Courier"/>
                <a:ea typeface="Courier"/>
                <a:cs typeface="Courier"/>
                <a:sym typeface="Courier"/>
              </a:rPr>
              <a:t>src</a:t>
            </a:r>
            <a:r>
              <a:rPr lang="en-US" sz="1400" u="sng">
                <a:solidFill>
                  <a:srgbClr val="2EAEBB"/>
                </a:solidFill>
                <a:latin typeface="Courier"/>
                <a:ea typeface="Courier"/>
                <a:cs typeface="Courier"/>
                <a:sym typeface="Courier"/>
              </a:rPr>
              <a:t>=</a:t>
            </a:r>
            <a:r>
              <a:rPr lang="en-US" sz="1400" u="sng">
                <a:solidFill>
                  <a:srgbClr val="B42419"/>
                </a:solidFill>
                <a:latin typeface="Courier"/>
                <a:ea typeface="Courier"/>
                <a:cs typeface="Courier"/>
                <a:sym typeface="Courier"/>
              </a:rPr>
              <a:t>"https://loremflickr.com/160/120/cat"</a:t>
            </a:r>
            <a:r>
              <a:rPr lang="en-US" sz="1400" u="sng">
                <a:solidFill>
                  <a:srgbClr val="2EAEBB"/>
                </a:solidFill>
                <a:latin typeface="Courier"/>
                <a:ea typeface="Courier"/>
                <a:cs typeface="Courier"/>
                <a:sym typeface="Courier"/>
              </a:rPr>
              <a:t> </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    </a:t>
            </a:r>
            <a:r>
              <a:rPr lang="en-US" sz="1400" u="sng">
                <a:solidFill>
                  <a:srgbClr val="2FB41D"/>
                </a:solidFill>
                <a:latin typeface="Courier"/>
                <a:ea typeface="Courier"/>
                <a:cs typeface="Courier"/>
                <a:sym typeface="Courier"/>
              </a:rPr>
              <a:t>alt</a:t>
            </a:r>
            <a:r>
              <a:rPr lang="en-US" sz="1400" u="sng">
                <a:solidFill>
                  <a:srgbClr val="2EAEBB"/>
                </a:solidFill>
                <a:latin typeface="Courier"/>
                <a:ea typeface="Courier"/>
                <a:cs typeface="Courier"/>
                <a:sym typeface="Courier"/>
              </a:rPr>
              <a:t>=</a:t>
            </a:r>
            <a:r>
              <a:rPr lang="en-US" sz="1400" u="sng">
                <a:solidFill>
                  <a:srgbClr val="B42419"/>
                </a:solidFill>
                <a:latin typeface="Courier"/>
                <a:ea typeface="Courier"/>
                <a:cs typeface="Courier"/>
                <a:sym typeface="Courier"/>
              </a:rPr>
              <a:t>"A random picture of a cat"</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marL="0" marR="0" lvl="0" indent="0" algn="l" rtl="0">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164" name="Google Shape;164;p5"/>
          <p:cNvSpPr/>
          <p:nvPr/>
        </p:nvSpPr>
        <p:spPr>
          <a:xfrm>
            <a:off x="764374" y="783229"/>
            <a:ext cx="57221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dj4e-samples/gview/templates/gview/cat_detail.html</a:t>
            </a:r>
            <a:endParaRPr sz="1800">
              <a:solidFill>
                <a:srgbClr val="FFFF00"/>
              </a:solidFill>
              <a:latin typeface="Calibri"/>
              <a:ea typeface="Calibri"/>
              <a:cs typeface="Calibri"/>
              <a:sym typeface="Calibri"/>
            </a:endParaRPr>
          </a:p>
        </p:txBody>
      </p:sp>
      <p:pic>
        <p:nvPicPr>
          <p:cNvPr id="165" name="Google Shape;165;p5" descr="Cat Sophie&#10;&#10;Go back to list   And a small picture of a cat" title="Screen shot of https://samples.dj4e.com/gview/cat/1">
            <a:hlinkClick r:id="rId3"/>
          </p:cNvPr>
          <p:cNvPicPr preferRelativeResize="0"/>
          <p:nvPr/>
        </p:nvPicPr>
        <p:blipFill rotWithShape="1">
          <a:blip r:embed="rId4">
            <a:alphaModFix/>
          </a:blip>
          <a:srcRect/>
          <a:stretch/>
        </p:blipFill>
        <p:spPr>
          <a:xfrm>
            <a:off x="7640639" y="967895"/>
            <a:ext cx="4701648" cy="4872174"/>
          </a:xfrm>
          <a:prstGeom prst="rect">
            <a:avLst/>
          </a:prstGeom>
          <a:noFill/>
          <a:ln>
            <a:noFill/>
          </a:ln>
        </p:spPr>
      </p:pic>
      <p:sp>
        <p:nvSpPr>
          <p:cNvPr id="166" name="Google Shape;166;p5"/>
          <p:cNvSpPr/>
          <p:nvPr/>
        </p:nvSpPr>
        <p:spPr>
          <a:xfrm>
            <a:off x="8091551" y="783229"/>
            <a:ext cx="37998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https://samples.dj4e.com/gview/cat/1</a:t>
            </a:r>
            <a:endParaRPr/>
          </a:p>
        </p:txBody>
      </p:sp>
      <p:sp>
        <p:nvSpPr>
          <p:cNvPr id="167" name="Google Shape;167;p5"/>
          <p:cNvSpPr/>
          <p:nvPr/>
        </p:nvSpPr>
        <p:spPr>
          <a:xfrm>
            <a:off x="764375" y="4030671"/>
            <a:ext cx="6750116" cy="116955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CatDetailView</a:t>
            </a:r>
            <a:r>
              <a:rPr lang="en-US" sz="1400">
                <a:solidFill>
                  <a:srgbClr val="000000"/>
                </a:solidFill>
                <a:latin typeface="Courier"/>
                <a:ea typeface="Courier"/>
                <a:cs typeface="Courier"/>
                <a:sym typeface="Courier"/>
              </a:rPr>
              <a:t>(View):</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pk_from_url)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obj = Cat.objects.get(pk=pk_from_url)</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cntx = { </a:t>
            </a:r>
            <a:r>
              <a:rPr lang="en-US" sz="1400">
                <a:solidFill>
                  <a:srgbClr val="B42419"/>
                </a:solidFill>
                <a:latin typeface="Courier"/>
                <a:ea typeface="Courier"/>
                <a:cs typeface="Courier"/>
                <a:sym typeface="Courier"/>
              </a:rPr>
              <a:t>'cat'</a:t>
            </a:r>
            <a:r>
              <a:rPr lang="en-US" sz="1400">
                <a:solidFill>
                  <a:srgbClr val="000000"/>
                </a:solidFill>
                <a:latin typeface="Courier"/>
                <a:ea typeface="Courier"/>
                <a:cs typeface="Courier"/>
                <a:sym typeface="Courier"/>
              </a:rPr>
              <a:t>: obj }</a:t>
            </a:r>
            <a:endParaRPr/>
          </a:p>
          <a:p>
            <a:pPr marL="0" marR="0" lvl="0" indent="0" algn="l" rtl="0">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'gview/cat_detail.html'</a:t>
            </a:r>
            <a:r>
              <a:rPr lang="en-US" sz="1400">
                <a:solidFill>
                  <a:srgbClr val="000000"/>
                </a:solidFill>
                <a:latin typeface="Courier"/>
                <a:ea typeface="Courier"/>
                <a:cs typeface="Courier"/>
                <a:sym typeface="Courier"/>
              </a:rPr>
              <a:t>, cntx)</a:t>
            </a:r>
            <a:endParaRPr sz="1400">
              <a:solidFill>
                <a:schemeClr val="lt1"/>
              </a:solidFill>
              <a:latin typeface="Courier"/>
              <a:ea typeface="Courier"/>
              <a:cs typeface="Courier"/>
              <a:sym typeface="Courier"/>
            </a:endParaRPr>
          </a:p>
        </p:txBody>
      </p:sp>
      <p:sp>
        <p:nvSpPr>
          <p:cNvPr id="168" name="Google Shape;168;p5"/>
          <p:cNvSpPr/>
          <p:nvPr/>
        </p:nvSpPr>
        <p:spPr>
          <a:xfrm>
            <a:off x="745328" y="3542632"/>
            <a:ext cx="2957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pic>
        <p:nvPicPr>
          <p:cNvPr id="169" name="Google Shape;169;p5"/>
          <p:cNvPicPr preferRelativeResize="0"/>
          <p:nvPr/>
        </p:nvPicPr>
        <p:blipFill rotWithShape="1">
          <a:blip r:embed="rId5">
            <a:alphaModFix/>
          </a:blip>
          <a:srcRect b="13614"/>
          <a:stretch/>
        </p:blipFill>
        <p:spPr>
          <a:xfrm>
            <a:off x="8127195" y="3593575"/>
            <a:ext cx="1956650" cy="141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Concept: Don't Repeat Yourself (DRY)</a:t>
            </a:r>
            <a:endParaRPr/>
          </a:p>
        </p:txBody>
      </p:sp>
      <p:sp>
        <p:nvSpPr>
          <p:cNvPr id="175" name="Google Shape;175;p6"/>
          <p:cNvSpPr/>
          <p:nvPr/>
        </p:nvSpPr>
        <p:spPr>
          <a:xfrm>
            <a:off x="939800" y="1558415"/>
            <a:ext cx="10414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Don't repeat yourself (DRY, or sometimes do not repeat yourself) is a principle of software development aimed at reducing repetition of software patterns] replacing it with abstractions or using data normalization to avoid redundancy.  The principle has been formulated by Andy Hunt and Dave Thomas in their book The Pragmatic Programmer. </a:t>
            </a:r>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When the DRY principle is applied successfully, a modification of any single element of a system does not require a change in other logically unrelated elements. Additionally, elements that are logically related all change predictably and uniformly, and are thus kept in sync. </a:t>
            </a:r>
            <a:endParaRPr/>
          </a:p>
        </p:txBody>
      </p:sp>
      <p:sp>
        <p:nvSpPr>
          <p:cNvPr id="176" name="Google Shape;176;p6"/>
          <p:cNvSpPr/>
          <p:nvPr/>
        </p:nvSpPr>
        <p:spPr>
          <a:xfrm>
            <a:off x="6096000" y="5496464"/>
            <a:ext cx="54757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https://en.wikipedia.org/wiki/Don%27t_repeat_yourself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Built-in class-based generic views</a:t>
            </a:r>
            <a:endParaRPr/>
          </a:p>
        </p:txBody>
      </p:sp>
      <p:sp>
        <p:nvSpPr>
          <p:cNvPr id="182" name="Google Shape;182;p7"/>
          <p:cNvSpPr/>
          <p:nvPr/>
        </p:nvSpPr>
        <p:spPr>
          <a:xfrm>
            <a:off x="1876424" y="5427975"/>
            <a:ext cx="8882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/4.0/topics/class-based-views/generic-display/</a:t>
            </a:r>
            <a:endParaRPr dirty="0"/>
          </a:p>
        </p:txBody>
      </p:sp>
      <p:sp>
        <p:nvSpPr>
          <p:cNvPr id="183" name="Google Shape;183;p7"/>
          <p:cNvSpPr/>
          <p:nvPr/>
        </p:nvSpPr>
        <p:spPr>
          <a:xfrm>
            <a:off x="1135856" y="1943435"/>
            <a:ext cx="9920287" cy="255454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9442A"/>
                </a:solidFill>
                <a:latin typeface="Calibri"/>
                <a:ea typeface="Calibri"/>
                <a:cs typeface="Calibri"/>
                <a:sym typeface="Calibri"/>
              </a:rPr>
              <a:t>Writing Web applications can be monotonous, because we repeat certain patterns again and again.  Django’s </a:t>
            </a:r>
            <a:r>
              <a:rPr lang="en-US" sz="2000" i="1">
                <a:solidFill>
                  <a:srgbClr val="09442A"/>
                </a:solidFill>
                <a:latin typeface="Calibri"/>
                <a:ea typeface="Calibri"/>
                <a:cs typeface="Calibri"/>
                <a:sym typeface="Calibri"/>
              </a:rPr>
              <a:t>generic views</a:t>
            </a:r>
            <a:r>
              <a:rPr lang="en-US" sz="2000">
                <a:solidFill>
                  <a:srgbClr val="09442A"/>
                </a:solidFill>
                <a:latin typeface="Calibri"/>
                <a:ea typeface="Calibri"/>
                <a:cs typeface="Calibri"/>
                <a:sym typeface="Calibri"/>
              </a:rPr>
              <a:t> were developed to ease that pain. They take certain common idioms and patterns found in view development and abstract them so that you can quickly write common views of data without having to write too much repetitive code.</a:t>
            </a:r>
            <a:endParaRPr/>
          </a:p>
          <a:p>
            <a:pPr marL="0" marR="0" lvl="0" indent="0" algn="l" rtl="0">
              <a:spcBef>
                <a:spcPts val="0"/>
              </a:spcBef>
              <a:spcAft>
                <a:spcPts val="0"/>
              </a:spcAft>
              <a:buNone/>
            </a:pPr>
            <a:endParaRPr sz="2000">
              <a:solidFill>
                <a:srgbClr val="09442A"/>
              </a:solidFill>
              <a:latin typeface="Calibri"/>
              <a:ea typeface="Calibri"/>
              <a:cs typeface="Calibri"/>
              <a:sym typeface="Calibri"/>
            </a:endParaRPr>
          </a:p>
          <a:p>
            <a:pPr marL="0" marR="0" lvl="0" indent="0" algn="l" rtl="0">
              <a:spcBef>
                <a:spcPts val="0"/>
              </a:spcBef>
              <a:spcAft>
                <a:spcPts val="0"/>
              </a:spcAft>
              <a:buNone/>
            </a:pPr>
            <a:r>
              <a:rPr lang="en-US" sz="2000">
                <a:solidFill>
                  <a:srgbClr val="09442A"/>
                </a:solidFill>
                <a:latin typeface="Calibri"/>
                <a:ea typeface="Calibri"/>
                <a:cs typeface="Calibri"/>
                <a:sym typeface="Calibri"/>
              </a:rPr>
              <a:t>We can recognize certain common tasks, like displaying a list of model objects, and write code that displays a list of </a:t>
            </a:r>
            <a:r>
              <a:rPr lang="en-US" sz="2000" i="1">
                <a:solidFill>
                  <a:srgbClr val="09442A"/>
                </a:solidFill>
                <a:latin typeface="Calibri"/>
                <a:ea typeface="Calibri"/>
                <a:cs typeface="Calibri"/>
                <a:sym typeface="Calibri"/>
              </a:rPr>
              <a:t>any</a:t>
            </a:r>
            <a:r>
              <a:rPr lang="en-US" sz="2000">
                <a:solidFill>
                  <a:srgbClr val="09442A"/>
                </a:solidFill>
                <a:latin typeface="Calibri"/>
                <a:ea typeface="Calibri"/>
                <a:cs typeface="Calibri"/>
                <a:sym typeface="Calibri"/>
              </a:rPr>
              <a:t> model object.  Django ships with generic views to display list and detail pages for a single model object.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Convention over Configuration</a:t>
            </a:r>
            <a:endParaRPr/>
          </a:p>
        </p:txBody>
      </p:sp>
      <p:sp>
        <p:nvSpPr>
          <p:cNvPr id="189" name="Google Shape;189;p8"/>
          <p:cNvSpPr/>
          <p:nvPr/>
        </p:nvSpPr>
        <p:spPr>
          <a:xfrm>
            <a:off x="3100468" y="5373171"/>
            <a:ext cx="59910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https://en.wikipedia.org/wiki/Convention_over_configuration</a:t>
            </a:r>
            <a:endParaRPr sz="1800">
              <a:solidFill>
                <a:schemeClr val="lt1"/>
              </a:solidFill>
              <a:latin typeface="Calibri"/>
              <a:ea typeface="Calibri"/>
              <a:cs typeface="Calibri"/>
              <a:sym typeface="Calibri"/>
            </a:endParaRPr>
          </a:p>
        </p:txBody>
      </p:sp>
      <p:sp>
        <p:nvSpPr>
          <p:cNvPr id="190" name="Google Shape;190;p8"/>
          <p:cNvSpPr txBox="1"/>
          <p:nvPr/>
        </p:nvSpPr>
        <p:spPr>
          <a:xfrm>
            <a:off x="1150144" y="1833563"/>
            <a:ext cx="9891712"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FF00"/>
                </a:solidFill>
                <a:latin typeface="Calibri"/>
                <a:ea typeface="Calibri"/>
                <a:cs typeface="Calibri"/>
                <a:sym typeface="Calibri"/>
              </a:rPr>
              <a:t>Convention over configuration is a software design paradigm used by software frameworks that attempts to decrease the number of decisions that a developer using the framework is required to make without necessarily losing flexibility. </a:t>
            </a:r>
            <a:endParaRPr sz="2400">
              <a:solidFill>
                <a:srgbClr val="FFFF00"/>
              </a:solidFill>
              <a:latin typeface="Calibri"/>
              <a:ea typeface="Calibri"/>
              <a:cs typeface="Calibri"/>
              <a:sym typeface="Calibri"/>
            </a:endParaRPr>
          </a:p>
          <a:p>
            <a:pPr marL="0" marR="0" lvl="0" indent="0" algn="l" rtl="0">
              <a:spcBef>
                <a:spcPts val="0"/>
              </a:spcBef>
              <a:spcAft>
                <a:spcPts val="0"/>
              </a:spcAft>
              <a:buNone/>
            </a:pPr>
            <a:endParaRPr sz="2400">
              <a:solidFill>
                <a:srgbClr val="FFFF00"/>
              </a:solidFill>
              <a:latin typeface="Calibri"/>
              <a:ea typeface="Calibri"/>
              <a:cs typeface="Calibri"/>
              <a:sym typeface="Calibri"/>
            </a:endParaRPr>
          </a:p>
          <a:p>
            <a:pPr marL="0" marR="0" lvl="0" indent="0" algn="l" rtl="0">
              <a:spcBef>
                <a:spcPts val="0"/>
              </a:spcBef>
              <a:spcAft>
                <a:spcPts val="0"/>
              </a:spcAft>
              <a:buNone/>
            </a:pPr>
            <a:r>
              <a:rPr lang="en-US" sz="2400">
                <a:solidFill>
                  <a:srgbClr val="FFFF00"/>
                </a:solidFill>
                <a:latin typeface="Calibri"/>
                <a:ea typeface="Calibri"/>
                <a:cs typeface="Calibri"/>
                <a:sym typeface="Calibri"/>
              </a:rPr>
              <a:t>When the convention matches the desired behavior, it behaves as expected without having to write configuration files. Only when the desired behavior deviates from the implemented convention is explicit configuration required.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7AC08"/>
              </a:buClr>
              <a:buSzPts val="4400"/>
              <a:buFont typeface="Calibri"/>
              <a:buNone/>
            </a:pPr>
            <a:r>
              <a:rPr lang="en-US"/>
              <a:t>Convention Over Configuration</a:t>
            </a:r>
            <a:endParaRPr/>
          </a:p>
        </p:txBody>
      </p:sp>
      <p:sp>
        <p:nvSpPr>
          <p:cNvPr id="196" name="Google Shape;196;p9"/>
          <p:cNvSpPr txBox="1">
            <a:spLocks noGrp="1"/>
          </p:cNvSpPr>
          <p:nvPr>
            <p:ph type="body" idx="1"/>
          </p:nvPr>
        </p:nvSpPr>
        <p:spPr>
          <a:xfrm>
            <a:off x="838200" y="1825625"/>
            <a:ext cx="10515600" cy="3117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t>If</a:t>
            </a:r>
            <a:endParaRPr/>
          </a:p>
          <a:p>
            <a:pPr marL="685800" lvl="1" indent="-228600" algn="l" rtl="0">
              <a:lnSpc>
                <a:spcPct val="90000"/>
              </a:lnSpc>
              <a:spcBef>
                <a:spcPts val="500"/>
              </a:spcBef>
              <a:spcAft>
                <a:spcPts val="0"/>
              </a:spcAft>
              <a:buClr>
                <a:schemeClr val="lt1"/>
              </a:buClr>
              <a:buSzPts val="2400"/>
              <a:buChar char="•"/>
            </a:pPr>
            <a:r>
              <a:rPr lang="en-US"/>
              <a:t>If the app_name is </a:t>
            </a:r>
            <a:r>
              <a:rPr lang="en-US">
                <a:solidFill>
                  <a:srgbClr val="FFFF00"/>
                </a:solidFill>
              </a:rPr>
              <a:t>gview</a:t>
            </a:r>
            <a:endParaRPr>
              <a:solidFill>
                <a:srgbClr val="FFFF00"/>
              </a:solidFill>
            </a:endParaRPr>
          </a:p>
          <a:p>
            <a:pPr marL="685800" lvl="1" indent="-228600" algn="l" rtl="0">
              <a:lnSpc>
                <a:spcPct val="90000"/>
              </a:lnSpc>
              <a:spcBef>
                <a:spcPts val="500"/>
              </a:spcBef>
              <a:spcAft>
                <a:spcPts val="0"/>
              </a:spcAft>
              <a:buClr>
                <a:schemeClr val="lt1"/>
              </a:buClr>
              <a:buSzPts val="2400"/>
              <a:buChar char="•"/>
            </a:pPr>
            <a:r>
              <a:rPr lang="en-US"/>
              <a:t>And the view extends </a:t>
            </a:r>
            <a:r>
              <a:rPr lang="en-US">
                <a:solidFill>
                  <a:srgbClr val="FFFF00"/>
                </a:solidFill>
              </a:rPr>
              <a:t>django.views.generic.list.ListView</a:t>
            </a:r>
            <a:endParaRPr>
              <a:solidFill>
                <a:srgbClr val="FFFF00"/>
              </a:solidFill>
            </a:endParaRPr>
          </a:p>
          <a:p>
            <a:pPr marL="685800" lvl="1" indent="-228600" algn="l" rtl="0">
              <a:lnSpc>
                <a:spcPct val="90000"/>
              </a:lnSpc>
              <a:spcBef>
                <a:spcPts val="500"/>
              </a:spcBef>
              <a:spcAft>
                <a:spcPts val="0"/>
              </a:spcAft>
              <a:buClr>
                <a:schemeClr val="lt1"/>
              </a:buClr>
              <a:buSzPts val="2400"/>
              <a:buChar char="•"/>
            </a:pPr>
            <a:r>
              <a:rPr lang="en-US"/>
              <a:t>And the view uses the model </a:t>
            </a:r>
            <a:r>
              <a:rPr lang="en-US">
                <a:solidFill>
                  <a:srgbClr val="FFFF00"/>
                </a:solidFill>
              </a:rPr>
              <a:t>Horse</a:t>
            </a:r>
            <a:endParaRPr/>
          </a:p>
          <a:p>
            <a:pPr marL="228600" lvl="0" indent="-228600" algn="l" rtl="0">
              <a:lnSpc>
                <a:spcPct val="90000"/>
              </a:lnSpc>
              <a:spcBef>
                <a:spcPts val="1000"/>
              </a:spcBef>
              <a:spcAft>
                <a:spcPts val="0"/>
              </a:spcAft>
              <a:buClr>
                <a:schemeClr val="lt1"/>
              </a:buClr>
              <a:buSzPts val="2800"/>
              <a:buChar char="•"/>
            </a:pPr>
            <a:r>
              <a:rPr lang="en-US"/>
              <a:t>Then</a:t>
            </a:r>
            <a:endParaRPr/>
          </a:p>
          <a:p>
            <a:pPr marL="685800" lvl="1" indent="-228600" algn="l" rtl="0">
              <a:lnSpc>
                <a:spcPct val="90000"/>
              </a:lnSpc>
              <a:spcBef>
                <a:spcPts val="500"/>
              </a:spcBef>
              <a:spcAft>
                <a:spcPts val="0"/>
              </a:spcAft>
              <a:buClr>
                <a:schemeClr val="lt1"/>
              </a:buClr>
              <a:buSzPts val="2400"/>
              <a:buChar char="•"/>
            </a:pPr>
            <a:r>
              <a:rPr lang="en-US"/>
              <a:t>The will automatically render a view named </a:t>
            </a:r>
            <a:r>
              <a:rPr lang="en-US">
                <a:solidFill>
                  <a:srgbClr val="FFFF00"/>
                </a:solidFill>
              </a:rPr>
              <a:t>gview/horse_list.html</a:t>
            </a:r>
            <a:endParaRPr/>
          </a:p>
          <a:p>
            <a:pPr marL="685800" lvl="1" indent="-228600" algn="l" rtl="0">
              <a:lnSpc>
                <a:spcPct val="90000"/>
              </a:lnSpc>
              <a:spcBef>
                <a:spcPts val="500"/>
              </a:spcBef>
              <a:spcAft>
                <a:spcPts val="0"/>
              </a:spcAft>
              <a:buClr>
                <a:schemeClr val="lt1"/>
              </a:buClr>
              <a:buSzPts val="2400"/>
              <a:buChar char="•"/>
            </a:pPr>
            <a:r>
              <a:rPr lang="en-US"/>
              <a:t>Passing a </a:t>
            </a:r>
            <a:r>
              <a:rPr lang="en-US">
                <a:solidFill>
                  <a:srgbClr val="FF40FF"/>
                </a:solidFill>
              </a:rPr>
              <a:t>list</a:t>
            </a:r>
            <a:r>
              <a:rPr lang="en-US"/>
              <a:t> of Horse objects in the variable </a:t>
            </a:r>
            <a:r>
              <a:rPr lang="en-US">
                <a:solidFill>
                  <a:srgbClr val="FFFF00"/>
                </a:solidFill>
              </a:rPr>
              <a:t>horse_list </a:t>
            </a:r>
            <a:r>
              <a:rPr lang="en-US"/>
              <a:t>into the template</a:t>
            </a:r>
            <a:endParaRPr/>
          </a:p>
          <a:p>
            <a:pPr marL="228600" lvl="0" indent="-50800" algn="l" rtl="0">
              <a:lnSpc>
                <a:spcPct val="90000"/>
              </a:lnSpc>
              <a:spcBef>
                <a:spcPts val="1000"/>
              </a:spcBef>
              <a:spcAft>
                <a:spcPts val="0"/>
              </a:spcAft>
              <a:buClr>
                <a:schemeClr val="lt1"/>
              </a:buClr>
              <a:buSzPts val="2800"/>
              <a:buNone/>
            </a:pPr>
            <a:endParaRPr/>
          </a:p>
        </p:txBody>
      </p:sp>
      <p:sp>
        <p:nvSpPr>
          <p:cNvPr id="197" name="Google Shape;197;p9"/>
          <p:cNvSpPr/>
          <p:nvPr/>
        </p:nvSpPr>
        <p:spPr>
          <a:xfrm>
            <a:off x="723900" y="5320398"/>
            <a:ext cx="1135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https://</a:t>
            </a:r>
            <a:r>
              <a:rPr lang="en-US" sz="1800" dirty="0" err="1">
                <a:solidFill>
                  <a:schemeClr val="lt1"/>
                </a:solidFill>
                <a:latin typeface="Calibri"/>
                <a:ea typeface="Calibri"/>
                <a:cs typeface="Calibri"/>
                <a:sym typeface="Calibri"/>
              </a:rPr>
              <a:t>docs.djangoproject.com</a:t>
            </a:r>
            <a:r>
              <a:rPr lang="en-US" sz="1800" dirty="0">
                <a:solidFill>
                  <a:schemeClr val="lt1"/>
                </a:solidFill>
                <a:latin typeface="Calibri"/>
                <a:ea typeface="Calibri"/>
                <a:cs typeface="Calibri"/>
                <a:sym typeface="Calibri"/>
              </a:rPr>
              <a:t>/</a:t>
            </a:r>
            <a:r>
              <a:rPr lang="en-US" sz="1800" dirty="0" err="1">
                <a:solidFill>
                  <a:schemeClr val="lt1"/>
                </a:solidFill>
                <a:latin typeface="Calibri"/>
                <a:ea typeface="Calibri"/>
                <a:cs typeface="Calibri"/>
                <a:sym typeface="Calibri"/>
              </a:rPr>
              <a:t>en</a:t>
            </a:r>
            <a:r>
              <a:rPr lang="en-US" sz="1800" dirty="0">
                <a:solidFill>
                  <a:schemeClr val="lt1"/>
                </a:solidFill>
                <a:latin typeface="Calibri"/>
                <a:ea typeface="Calibri"/>
                <a:cs typeface="Calibri"/>
                <a:sym typeface="Calibri"/>
              </a:rPr>
              <a:t>/4.0/ref/class-based-views/generic-display/#</a:t>
            </a:r>
            <a:r>
              <a:rPr lang="en-US" sz="1800" dirty="0" err="1">
                <a:solidFill>
                  <a:schemeClr val="lt1"/>
                </a:solidFill>
                <a:latin typeface="Calibri"/>
                <a:ea typeface="Calibri"/>
                <a:cs typeface="Calibri"/>
                <a:sym typeface="Calibri"/>
              </a:rPr>
              <a:t>django.views.generic.list.ListView</a:t>
            </a:r>
            <a:endParaRPr sz="18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2351</Words>
  <Application>Microsoft Macintosh PowerPoint</Application>
  <PresentationFormat>Widescreen</PresentationFormat>
  <Paragraphs>295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vt:lpstr>
      <vt:lpstr>Calibri</vt:lpstr>
      <vt:lpstr>Helvetica Neue</vt:lpstr>
      <vt:lpstr>Arial</vt:lpstr>
      <vt:lpstr>Gill Sans</vt:lpstr>
      <vt:lpstr>Office Theme</vt:lpstr>
      <vt:lpstr>Django Generic Views</vt:lpstr>
      <vt:lpstr>PowerPoint Presentation</vt:lpstr>
      <vt:lpstr>PowerPoint Presentation</vt:lpstr>
      <vt:lpstr>PowerPoint Presentation</vt:lpstr>
      <vt:lpstr>PowerPoint Presentation</vt:lpstr>
      <vt:lpstr>Concept: Don't Repeat Yourself (DRY)</vt:lpstr>
      <vt:lpstr>Built-in class-based generic views</vt:lpstr>
      <vt:lpstr>Convention over Configuration</vt:lpstr>
      <vt:lpstr>Convention Over Configuration</vt:lpstr>
      <vt:lpstr>PowerPoint Presentation</vt:lpstr>
      <vt:lpstr>PowerPoint Presentation</vt:lpstr>
      <vt:lpstr>PowerPoint Presentation</vt:lpstr>
      <vt:lpstr>PowerPoint Presentation</vt:lpstr>
      <vt:lpstr>PowerPoint Presentation</vt:lpstr>
      <vt:lpstr>Overriding Convention</vt:lpstr>
      <vt:lpstr>Convention over Configuration</vt:lpstr>
      <vt:lpstr>Departing from Convention in a View</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Generic Views</dc:title>
  <dc:creator>Severance, Charles</dc:creator>
  <cp:lastModifiedBy>Severance, Charles</cp:lastModifiedBy>
  <cp:revision>1</cp:revision>
  <dcterms:created xsi:type="dcterms:W3CDTF">2019-01-19T02:12:54Z</dcterms:created>
  <dcterms:modified xsi:type="dcterms:W3CDTF">2022-09-17T00:50:52Z</dcterms:modified>
</cp:coreProperties>
</file>