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1" r:id="rId3"/>
    <p:sldId id="263" r:id="rId4"/>
    <p:sldId id="262"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2D0EB-1AF0-6C01-A4D0-F3E3DFEBCAA3}" v="222" dt="2025-10-26T23:27:26.148"/>
    <p1510:client id="{54F6DBF0-ECA8-B53C-E3DC-6A39ACF16A76}" v="202" dt="2025-10-26T22:49:46.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10/26/2025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‹nº›</a:t>
            </a:fld>
            <a:endParaRPr lang="en-US" dirty="0"/>
          </a:p>
        </p:txBody>
      </p:sp>
    </p:spTree>
    <p:extLst>
      <p:ext uri="{BB962C8B-B14F-4D97-AF65-F5344CB8AC3E}">
        <p14:creationId xmlns:p14="http://schemas.microsoft.com/office/powerpoint/2010/main" val="241741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10/26/2025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22354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10/26/2025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56514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10/26/2025</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55457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10/26/2025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44900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10/26/2025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67186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10/26/2025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65429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10/26/2025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73159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10/26/2025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82629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10/26/2025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88744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10/26/2025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88967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10/26/2025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‹nº›</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444994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rte em círculo 3D néon">
            <a:extLst>
              <a:ext uri="{FF2B5EF4-FFF2-40B4-BE49-F238E27FC236}">
                <a16:creationId xmlns:a16="http://schemas.microsoft.com/office/drawing/2014/main" id="{4D93D417-80F2-6BC1-3F1B-C048CFEDFDB9}"/>
              </a:ext>
            </a:extLst>
          </p:cNvPr>
          <p:cNvPicPr>
            <a:picLocks noChangeAspect="1"/>
          </p:cNvPicPr>
          <p:nvPr/>
        </p:nvPicPr>
        <p:blipFill>
          <a:blip r:embed="rId2">
            <a:alphaModFix amt="40000"/>
          </a:blip>
          <a:srcRect t="21237" r="6" b="6"/>
          <a:stretch>
            <a:fillRect/>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p:cNvSpPr>
            <a:spLocks noGrp="1"/>
          </p:cNvSpPr>
          <p:nvPr>
            <p:ph type="ctrTitle"/>
          </p:nvPr>
        </p:nvSpPr>
        <p:spPr>
          <a:xfrm>
            <a:off x="2562606" y="1122363"/>
            <a:ext cx="7063739" cy="2387600"/>
          </a:xfrm>
        </p:spPr>
        <p:txBody>
          <a:bodyPr>
            <a:normAutofit/>
          </a:bodyPr>
          <a:lstStyle/>
          <a:p>
            <a:r>
              <a:rPr lang="de-DE" dirty="0">
                <a:solidFill>
                  <a:srgbClr val="FFFFFF"/>
                </a:solidFill>
              </a:rPr>
              <a:t>Teste </a:t>
            </a:r>
            <a:r>
              <a:rPr lang="de-DE" dirty="0" err="1">
                <a:solidFill>
                  <a:srgbClr val="FFFFFF"/>
                </a:solidFill>
                <a:ea typeface="+mj-lt"/>
                <a:cs typeface="+mj-lt"/>
              </a:rPr>
              <a:t>Automatizado</a:t>
            </a:r>
          </a:p>
        </p:txBody>
      </p:sp>
      <p:sp>
        <p:nvSpPr>
          <p:cNvPr id="3" name="Subtítulo 2"/>
          <p:cNvSpPr>
            <a:spLocks noGrp="1"/>
          </p:cNvSpPr>
          <p:nvPr>
            <p:ph type="subTitle" idx="1"/>
          </p:nvPr>
        </p:nvSpPr>
        <p:spPr>
          <a:xfrm>
            <a:off x="2562606" y="3602038"/>
            <a:ext cx="7063739" cy="1655762"/>
          </a:xfrm>
        </p:spPr>
        <p:txBody>
          <a:bodyPr vert="horz" lIns="91440" tIns="45720" rIns="91440" bIns="45720" rtlCol="0" anchor="t">
            <a:normAutofit/>
          </a:bodyPr>
          <a:lstStyle/>
          <a:p>
            <a:r>
              <a:rPr lang="de-DE" dirty="0">
                <a:solidFill>
                  <a:srgbClr val="FFFFFF"/>
                </a:solidFill>
                <a:ea typeface="Calibri"/>
                <a:cs typeface="Calibri"/>
              </a:rPr>
              <a:t>UC10 – </a:t>
            </a:r>
            <a:r>
              <a:rPr lang="de-DE" dirty="0" err="1">
                <a:solidFill>
                  <a:srgbClr val="FFFFFF"/>
                </a:solidFill>
                <a:ea typeface="Calibri"/>
                <a:cs typeface="Calibri"/>
              </a:rPr>
              <a:t>Senac</a:t>
            </a:r>
            <a:r>
              <a:rPr lang="de-DE" dirty="0">
                <a:solidFill>
                  <a:srgbClr val="FFFFFF"/>
                </a:solidFill>
                <a:ea typeface="Calibri"/>
                <a:cs typeface="Calibri"/>
              </a:rPr>
              <a:t> </a:t>
            </a:r>
            <a:r>
              <a:rPr lang="de-DE" dirty="0" err="1">
                <a:solidFill>
                  <a:srgbClr val="FFFFFF"/>
                </a:solidFill>
                <a:ea typeface="Calibri"/>
                <a:cs typeface="Calibri"/>
              </a:rPr>
              <a:t>Jessé</a:t>
            </a:r>
          </a:p>
        </p:txBody>
      </p:sp>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1BBF09-5ED1-FCBA-B4C5-BD8506AE652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DD53F3-A403-B88E-E1BB-E9F84F7C8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1167E6-87A5-DD54-E71E-69298398A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rte em círculo 3D néon">
            <a:extLst>
              <a:ext uri="{FF2B5EF4-FFF2-40B4-BE49-F238E27FC236}">
                <a16:creationId xmlns:a16="http://schemas.microsoft.com/office/drawing/2014/main" id="{5DEFE346-CD67-1B2E-6B45-09CA8E6B52EA}"/>
              </a:ext>
            </a:extLst>
          </p:cNvPr>
          <p:cNvPicPr>
            <a:picLocks noChangeAspect="1"/>
          </p:cNvPicPr>
          <p:nvPr/>
        </p:nvPicPr>
        <p:blipFill>
          <a:blip r:embed="rId2">
            <a:alphaModFix amt="40000"/>
          </a:blip>
          <a:srcRect t="21237" r="6" b="6"/>
          <a:stretch>
            <a:fillRect/>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C0232ECF-FFA5-FE23-DEB8-A467855143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638134C9-FCD9-04B2-9602-42FD03303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6A7603-0B9D-F938-6F58-231D42ED6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A446E5D-B2EB-8A31-2200-E9E121B1B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CBC014F-90C1-022C-B3C2-A8AC886CB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3C6B2C2-2BD6-1F3E-356F-7280E8CC9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1EE56E0-8E0B-9B90-736E-ACECDBC33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38A435F-3A50-4ED6-2DB3-AEE2E0F1B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86A6301-2F35-47FA-196B-4067EC882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79FC6542-3EF1-DB48-08F6-ACA15AD0E811}"/>
              </a:ext>
            </a:extLst>
          </p:cNvPr>
          <p:cNvSpPr>
            <a:spLocks noGrp="1"/>
          </p:cNvSpPr>
          <p:nvPr>
            <p:ph type="ctrTitle"/>
          </p:nvPr>
        </p:nvSpPr>
        <p:spPr>
          <a:xfrm flipH="1">
            <a:off x="7893" y="374741"/>
            <a:ext cx="3963696" cy="1338055"/>
          </a:xfrm>
        </p:spPr>
        <p:txBody>
          <a:bodyPr>
            <a:normAutofit/>
          </a:bodyPr>
          <a:lstStyle/>
          <a:p>
            <a:r>
              <a:rPr lang="de-DE" dirty="0">
                <a:solidFill>
                  <a:srgbClr val="FFFFFF"/>
                </a:solidFill>
                <a:ea typeface="+mj-lt"/>
                <a:cs typeface="+mj-lt"/>
              </a:rPr>
              <a:t>O </a:t>
            </a:r>
            <a:r>
              <a:rPr lang="de-DE" dirty="0" err="1">
                <a:solidFill>
                  <a:srgbClr val="FFFFFF"/>
                </a:solidFill>
                <a:ea typeface="+mj-lt"/>
                <a:cs typeface="+mj-lt"/>
              </a:rPr>
              <a:t>que</a:t>
            </a:r>
            <a:r>
              <a:rPr lang="de-DE" dirty="0">
                <a:solidFill>
                  <a:srgbClr val="FFFFFF"/>
                </a:solidFill>
                <a:ea typeface="+mj-lt"/>
                <a:cs typeface="+mj-lt"/>
              </a:rPr>
              <a:t> é</a:t>
            </a:r>
            <a:endParaRPr lang="pt-BR" dirty="0">
              <a:ea typeface="+mj-lt"/>
              <a:cs typeface="+mj-lt"/>
            </a:endParaRPr>
          </a:p>
        </p:txBody>
      </p:sp>
      <p:sp>
        <p:nvSpPr>
          <p:cNvPr id="3" name="Subtítulo 2">
            <a:extLst>
              <a:ext uri="{FF2B5EF4-FFF2-40B4-BE49-F238E27FC236}">
                <a16:creationId xmlns:a16="http://schemas.microsoft.com/office/drawing/2014/main" id="{06345FF6-F692-02BE-9C99-E37E62FE40D9}"/>
              </a:ext>
            </a:extLst>
          </p:cNvPr>
          <p:cNvSpPr>
            <a:spLocks noGrp="1"/>
          </p:cNvSpPr>
          <p:nvPr>
            <p:ph type="subTitle" idx="1"/>
          </p:nvPr>
        </p:nvSpPr>
        <p:spPr>
          <a:xfrm>
            <a:off x="3437" y="2969435"/>
            <a:ext cx="12182077" cy="3035987"/>
          </a:xfrm>
        </p:spPr>
        <p:txBody>
          <a:bodyPr vert="horz" lIns="91440" tIns="45720" rIns="91440" bIns="45720" rtlCol="0" anchor="t">
            <a:normAutofit/>
          </a:bodyPr>
          <a:lstStyle/>
          <a:p>
            <a:r>
              <a:rPr lang="de-DE" dirty="0" err="1">
                <a:solidFill>
                  <a:schemeClr val="bg1"/>
                </a:solidFill>
                <a:ea typeface="+mn-lt"/>
                <a:cs typeface="+mn-lt"/>
              </a:rPr>
              <a:t>Conforme</a:t>
            </a:r>
            <a:r>
              <a:rPr lang="de-DE" dirty="0">
                <a:solidFill>
                  <a:schemeClr val="bg1"/>
                </a:solidFill>
                <a:ea typeface="+mn-lt"/>
                <a:cs typeface="+mn-lt"/>
              </a:rPr>
              <a:t> </a:t>
            </a:r>
            <a:r>
              <a:rPr lang="de-DE" dirty="0" err="1">
                <a:solidFill>
                  <a:schemeClr val="bg1"/>
                </a:solidFill>
                <a:ea typeface="+mn-lt"/>
                <a:cs typeface="+mn-lt"/>
              </a:rPr>
              <a:t>programas</a:t>
            </a:r>
            <a:r>
              <a:rPr lang="de-DE" dirty="0">
                <a:solidFill>
                  <a:schemeClr val="bg1"/>
                </a:solidFill>
                <a:ea typeface="+mn-lt"/>
                <a:cs typeface="+mn-lt"/>
              </a:rPr>
              <a:t> </a:t>
            </a:r>
            <a:r>
              <a:rPr lang="de-DE" dirty="0" err="1">
                <a:solidFill>
                  <a:schemeClr val="bg1"/>
                </a:solidFill>
                <a:ea typeface="+mn-lt"/>
                <a:cs typeface="+mn-lt"/>
              </a:rPr>
              <a:t>ficaram</a:t>
            </a:r>
            <a:r>
              <a:rPr lang="de-DE" dirty="0">
                <a:solidFill>
                  <a:schemeClr val="bg1"/>
                </a:solidFill>
                <a:ea typeface="+mn-lt"/>
                <a:cs typeface="+mn-lt"/>
              </a:rPr>
              <a:t> </a:t>
            </a:r>
            <a:r>
              <a:rPr lang="de-DE" dirty="0" err="1">
                <a:solidFill>
                  <a:schemeClr val="bg1"/>
                </a:solidFill>
                <a:ea typeface="+mn-lt"/>
                <a:cs typeface="+mn-lt"/>
              </a:rPr>
              <a:t>mais</a:t>
            </a:r>
            <a:r>
              <a:rPr lang="de-DE" dirty="0">
                <a:solidFill>
                  <a:schemeClr val="bg1"/>
                </a:solidFill>
                <a:ea typeface="+mn-lt"/>
                <a:cs typeface="+mn-lt"/>
              </a:rPr>
              <a:t> </a:t>
            </a:r>
            <a:r>
              <a:rPr lang="de-DE" dirty="0" err="1">
                <a:solidFill>
                  <a:schemeClr val="bg1"/>
                </a:solidFill>
                <a:ea typeface="+mn-lt"/>
                <a:cs typeface="+mn-lt"/>
              </a:rPr>
              <a:t>complexos</a:t>
            </a:r>
            <a:r>
              <a:rPr lang="de-DE" dirty="0">
                <a:solidFill>
                  <a:schemeClr val="bg1"/>
                </a:solidFill>
                <a:ea typeface="+mn-lt"/>
                <a:cs typeface="+mn-lt"/>
              </a:rPr>
              <a:t>, </a:t>
            </a:r>
            <a:r>
              <a:rPr lang="de-DE" dirty="0" err="1">
                <a:solidFill>
                  <a:schemeClr val="bg1"/>
                </a:solidFill>
                <a:ea typeface="+mn-lt"/>
                <a:cs typeface="+mn-lt"/>
              </a:rPr>
              <a:t>pessoas</a:t>
            </a:r>
            <a:r>
              <a:rPr lang="de-DE" dirty="0">
                <a:solidFill>
                  <a:schemeClr val="bg1"/>
                </a:solidFill>
                <a:ea typeface="+mn-lt"/>
                <a:cs typeface="+mn-lt"/>
              </a:rPr>
              <a:t> </a:t>
            </a:r>
            <a:r>
              <a:rPr lang="de-DE" dirty="0" err="1">
                <a:solidFill>
                  <a:schemeClr val="bg1"/>
                </a:solidFill>
                <a:ea typeface="+mn-lt"/>
                <a:cs typeface="+mn-lt"/>
              </a:rPr>
              <a:t>que</a:t>
            </a:r>
            <a:r>
              <a:rPr lang="de-DE" dirty="0">
                <a:solidFill>
                  <a:schemeClr val="bg1"/>
                </a:solidFill>
                <a:ea typeface="+mn-lt"/>
                <a:cs typeface="+mn-lt"/>
              </a:rPr>
              <a:t> </a:t>
            </a:r>
            <a:r>
              <a:rPr lang="de-DE" dirty="0" err="1">
                <a:solidFill>
                  <a:schemeClr val="bg1"/>
                </a:solidFill>
                <a:ea typeface="+mn-lt"/>
                <a:cs typeface="+mn-lt"/>
              </a:rPr>
              <a:t>trabalham</a:t>
            </a:r>
            <a:r>
              <a:rPr lang="de-DE" dirty="0">
                <a:solidFill>
                  <a:schemeClr val="bg1"/>
                </a:solidFill>
                <a:ea typeface="+mn-lt"/>
                <a:cs typeface="+mn-lt"/>
              </a:rPr>
              <a:t> </a:t>
            </a:r>
            <a:r>
              <a:rPr lang="de-DE" dirty="0" err="1">
                <a:solidFill>
                  <a:schemeClr val="bg1"/>
                </a:solidFill>
                <a:ea typeface="+mn-lt"/>
                <a:cs typeface="+mn-lt"/>
              </a:rPr>
              <a:t>com</a:t>
            </a:r>
            <a:r>
              <a:rPr lang="de-DE" dirty="0">
                <a:solidFill>
                  <a:schemeClr val="bg1"/>
                </a:solidFill>
                <a:ea typeface="+mn-lt"/>
                <a:cs typeface="+mn-lt"/>
              </a:rPr>
              <a:t> </a:t>
            </a:r>
            <a:r>
              <a:rPr lang="de-DE" dirty="0" err="1">
                <a:solidFill>
                  <a:schemeClr val="bg1"/>
                </a:solidFill>
                <a:ea typeface="+mn-lt"/>
                <a:cs typeface="+mn-lt"/>
              </a:rPr>
              <a:t>desenvolvimento</a:t>
            </a:r>
            <a:r>
              <a:rPr lang="de-DE" dirty="0">
                <a:solidFill>
                  <a:schemeClr val="bg1"/>
                </a:solidFill>
                <a:ea typeface="+mn-lt"/>
                <a:cs typeface="+mn-lt"/>
              </a:rPr>
              <a:t> </a:t>
            </a:r>
            <a:r>
              <a:rPr lang="de-DE" dirty="0" err="1">
                <a:solidFill>
                  <a:schemeClr val="bg1"/>
                </a:solidFill>
                <a:ea typeface="+mn-lt"/>
                <a:cs typeface="+mn-lt"/>
              </a:rPr>
              <a:t>começaram</a:t>
            </a:r>
            <a:r>
              <a:rPr lang="de-DE" dirty="0">
                <a:solidFill>
                  <a:schemeClr val="bg1"/>
                </a:solidFill>
                <a:ea typeface="+mn-lt"/>
                <a:cs typeface="+mn-lt"/>
              </a:rPr>
              <a:t> a </a:t>
            </a:r>
            <a:r>
              <a:rPr lang="de-DE" dirty="0" err="1">
                <a:solidFill>
                  <a:schemeClr val="bg1"/>
                </a:solidFill>
                <a:ea typeface="+mn-lt"/>
                <a:cs typeface="+mn-lt"/>
              </a:rPr>
              <a:t>ter</a:t>
            </a:r>
            <a:r>
              <a:rPr lang="de-DE" dirty="0">
                <a:solidFill>
                  <a:schemeClr val="bg1"/>
                </a:solidFill>
                <a:ea typeface="+mn-lt"/>
                <a:cs typeface="+mn-lt"/>
              </a:rPr>
              <a:t> </a:t>
            </a:r>
            <a:r>
              <a:rPr lang="de-DE" dirty="0" err="1">
                <a:solidFill>
                  <a:schemeClr val="bg1"/>
                </a:solidFill>
                <a:ea typeface="+mn-lt"/>
                <a:cs typeface="+mn-lt"/>
              </a:rPr>
              <a:t>mais</a:t>
            </a:r>
            <a:r>
              <a:rPr lang="de-DE" dirty="0">
                <a:solidFill>
                  <a:schemeClr val="bg1"/>
                </a:solidFill>
                <a:ea typeface="+mn-lt"/>
                <a:cs typeface="+mn-lt"/>
              </a:rPr>
              <a:t> </a:t>
            </a:r>
            <a:r>
              <a:rPr lang="de-DE" dirty="0" err="1">
                <a:solidFill>
                  <a:schemeClr val="bg1"/>
                </a:solidFill>
                <a:ea typeface="+mn-lt"/>
                <a:cs typeface="+mn-lt"/>
              </a:rPr>
              <a:t>dificuldades</a:t>
            </a:r>
            <a:r>
              <a:rPr lang="de-DE" dirty="0">
                <a:solidFill>
                  <a:schemeClr val="bg1"/>
                </a:solidFill>
                <a:ea typeface="+mn-lt"/>
                <a:cs typeface="+mn-lt"/>
              </a:rPr>
              <a:t> </a:t>
            </a:r>
            <a:r>
              <a:rPr lang="de-DE" dirty="0" err="1">
                <a:solidFill>
                  <a:schemeClr val="bg1"/>
                </a:solidFill>
                <a:ea typeface="+mn-lt"/>
                <a:cs typeface="+mn-lt"/>
              </a:rPr>
              <a:t>para</a:t>
            </a:r>
            <a:r>
              <a:rPr lang="de-DE" dirty="0">
                <a:solidFill>
                  <a:schemeClr val="bg1"/>
                </a:solidFill>
                <a:ea typeface="+mn-lt"/>
                <a:cs typeface="+mn-lt"/>
              </a:rPr>
              <a:t> </a:t>
            </a:r>
            <a:r>
              <a:rPr lang="de-DE" dirty="0" err="1">
                <a:solidFill>
                  <a:schemeClr val="bg1"/>
                </a:solidFill>
                <a:ea typeface="+mn-lt"/>
                <a:cs typeface="+mn-lt"/>
              </a:rPr>
              <a:t>avaliar</a:t>
            </a:r>
            <a:r>
              <a:rPr lang="de-DE" dirty="0">
                <a:solidFill>
                  <a:schemeClr val="bg1"/>
                </a:solidFill>
                <a:ea typeface="+mn-lt"/>
                <a:cs typeface="+mn-lt"/>
              </a:rPr>
              <a:t> se </a:t>
            </a:r>
            <a:r>
              <a:rPr lang="de-DE" dirty="0" err="1">
                <a:solidFill>
                  <a:schemeClr val="bg1"/>
                </a:solidFill>
                <a:ea typeface="+mn-lt"/>
                <a:cs typeface="+mn-lt"/>
              </a:rPr>
              <a:t>os</a:t>
            </a:r>
            <a:r>
              <a:rPr lang="de-DE" dirty="0">
                <a:solidFill>
                  <a:schemeClr val="bg1"/>
                </a:solidFill>
                <a:ea typeface="+mn-lt"/>
                <a:cs typeface="+mn-lt"/>
              </a:rPr>
              <a:t> </a:t>
            </a:r>
            <a:r>
              <a:rPr lang="de-DE" dirty="0" err="1">
                <a:solidFill>
                  <a:schemeClr val="bg1"/>
                </a:solidFill>
                <a:ea typeface="+mn-lt"/>
                <a:cs typeface="+mn-lt"/>
              </a:rPr>
              <a:t>recursos</a:t>
            </a:r>
            <a:r>
              <a:rPr lang="de-DE" dirty="0">
                <a:solidFill>
                  <a:schemeClr val="bg1"/>
                </a:solidFill>
                <a:ea typeface="+mn-lt"/>
                <a:cs typeface="+mn-lt"/>
              </a:rPr>
              <a:t> </a:t>
            </a:r>
            <a:r>
              <a:rPr lang="de-DE" dirty="0" err="1">
                <a:solidFill>
                  <a:schemeClr val="bg1"/>
                </a:solidFill>
                <a:ea typeface="+mn-lt"/>
                <a:cs typeface="+mn-lt"/>
              </a:rPr>
              <a:t>são</a:t>
            </a:r>
            <a:r>
              <a:rPr lang="de-DE" dirty="0">
                <a:solidFill>
                  <a:schemeClr val="bg1"/>
                </a:solidFill>
                <a:ea typeface="+mn-lt"/>
                <a:cs typeface="+mn-lt"/>
              </a:rPr>
              <a:t> </a:t>
            </a:r>
            <a:r>
              <a:rPr lang="de-DE" dirty="0" err="1">
                <a:solidFill>
                  <a:schemeClr val="bg1"/>
                </a:solidFill>
                <a:ea typeface="+mn-lt"/>
                <a:cs typeface="+mn-lt"/>
              </a:rPr>
              <a:t>funcionais</a:t>
            </a:r>
            <a:r>
              <a:rPr lang="de-DE" dirty="0">
                <a:solidFill>
                  <a:schemeClr val="bg1"/>
                </a:solidFill>
                <a:ea typeface="+mn-lt"/>
                <a:cs typeface="+mn-lt"/>
              </a:rPr>
              <a:t>. A </a:t>
            </a:r>
            <a:r>
              <a:rPr lang="de-DE" dirty="0" err="1">
                <a:solidFill>
                  <a:schemeClr val="bg1"/>
                </a:solidFill>
                <a:ea typeface="+mn-lt"/>
                <a:cs typeface="+mn-lt"/>
              </a:rPr>
              <a:t>quantidade</a:t>
            </a:r>
            <a:r>
              <a:rPr lang="de-DE" dirty="0">
                <a:solidFill>
                  <a:schemeClr val="bg1"/>
                </a:solidFill>
                <a:ea typeface="+mn-lt"/>
                <a:cs typeface="+mn-lt"/>
              </a:rPr>
              <a:t> de </a:t>
            </a:r>
            <a:r>
              <a:rPr lang="de-DE" dirty="0" err="1">
                <a:solidFill>
                  <a:schemeClr val="bg1"/>
                </a:solidFill>
                <a:ea typeface="+mn-lt"/>
                <a:cs typeface="+mn-lt"/>
              </a:rPr>
              <a:t>funções</a:t>
            </a:r>
            <a:r>
              <a:rPr lang="de-DE" dirty="0">
                <a:solidFill>
                  <a:schemeClr val="bg1"/>
                </a:solidFill>
                <a:ea typeface="+mn-lt"/>
                <a:cs typeface="+mn-lt"/>
              </a:rPr>
              <a:t> e </a:t>
            </a:r>
            <a:r>
              <a:rPr lang="de-DE" dirty="0" err="1">
                <a:solidFill>
                  <a:schemeClr val="bg1"/>
                </a:solidFill>
                <a:ea typeface="+mn-lt"/>
                <a:cs typeface="+mn-lt"/>
              </a:rPr>
              <a:t>pontos</a:t>
            </a:r>
            <a:r>
              <a:rPr lang="de-DE" dirty="0">
                <a:solidFill>
                  <a:schemeClr val="bg1"/>
                </a:solidFill>
                <a:ea typeface="+mn-lt"/>
                <a:cs typeface="+mn-lt"/>
              </a:rPr>
              <a:t> </a:t>
            </a:r>
            <a:r>
              <a:rPr lang="de-DE" dirty="0" err="1">
                <a:solidFill>
                  <a:schemeClr val="bg1"/>
                </a:solidFill>
                <a:ea typeface="+mn-lt"/>
                <a:cs typeface="+mn-lt"/>
              </a:rPr>
              <a:t>que</a:t>
            </a:r>
            <a:r>
              <a:rPr lang="de-DE" dirty="0">
                <a:solidFill>
                  <a:schemeClr val="bg1"/>
                </a:solidFill>
                <a:ea typeface="+mn-lt"/>
                <a:cs typeface="+mn-lt"/>
              </a:rPr>
              <a:t> </a:t>
            </a:r>
            <a:r>
              <a:rPr lang="de-DE" dirty="0" err="1">
                <a:solidFill>
                  <a:schemeClr val="bg1"/>
                </a:solidFill>
                <a:ea typeface="+mn-lt"/>
                <a:cs typeface="+mn-lt"/>
              </a:rPr>
              <a:t>deveriam</a:t>
            </a:r>
            <a:r>
              <a:rPr lang="de-DE" dirty="0">
                <a:solidFill>
                  <a:schemeClr val="bg1"/>
                </a:solidFill>
                <a:ea typeface="+mn-lt"/>
                <a:cs typeface="+mn-lt"/>
              </a:rPr>
              <a:t> </a:t>
            </a:r>
            <a:r>
              <a:rPr lang="de-DE" dirty="0" err="1">
                <a:solidFill>
                  <a:schemeClr val="bg1"/>
                </a:solidFill>
                <a:ea typeface="+mn-lt"/>
                <a:cs typeface="+mn-lt"/>
              </a:rPr>
              <a:t>ser</a:t>
            </a:r>
            <a:r>
              <a:rPr lang="de-DE" dirty="0">
                <a:solidFill>
                  <a:schemeClr val="bg1"/>
                </a:solidFill>
                <a:ea typeface="+mn-lt"/>
                <a:cs typeface="+mn-lt"/>
              </a:rPr>
              <a:t> </a:t>
            </a:r>
            <a:r>
              <a:rPr lang="de-DE" dirty="0" err="1">
                <a:solidFill>
                  <a:schemeClr val="bg1"/>
                </a:solidFill>
                <a:ea typeface="+mn-lt"/>
                <a:cs typeface="+mn-lt"/>
              </a:rPr>
              <a:t>avaliados</a:t>
            </a:r>
            <a:r>
              <a:rPr lang="de-DE" dirty="0">
                <a:solidFill>
                  <a:schemeClr val="bg1"/>
                </a:solidFill>
                <a:ea typeface="+mn-lt"/>
                <a:cs typeface="+mn-lt"/>
              </a:rPr>
              <a:t> a </a:t>
            </a:r>
            <a:r>
              <a:rPr lang="de-DE" dirty="0" err="1">
                <a:solidFill>
                  <a:schemeClr val="bg1"/>
                </a:solidFill>
                <a:ea typeface="+mn-lt"/>
                <a:cs typeface="+mn-lt"/>
              </a:rPr>
              <a:t>cada</a:t>
            </a:r>
            <a:r>
              <a:rPr lang="de-DE" dirty="0">
                <a:solidFill>
                  <a:schemeClr val="bg1"/>
                </a:solidFill>
                <a:ea typeface="+mn-lt"/>
                <a:cs typeface="+mn-lt"/>
              </a:rPr>
              <a:t> </a:t>
            </a:r>
            <a:r>
              <a:rPr lang="de-DE" dirty="0" err="1">
                <a:solidFill>
                  <a:schemeClr val="bg1"/>
                </a:solidFill>
                <a:ea typeface="+mn-lt"/>
                <a:cs typeface="+mn-lt"/>
              </a:rPr>
              <a:t>projeto</a:t>
            </a:r>
            <a:r>
              <a:rPr lang="de-DE" dirty="0">
                <a:solidFill>
                  <a:schemeClr val="bg1"/>
                </a:solidFill>
                <a:ea typeface="+mn-lt"/>
                <a:cs typeface="+mn-lt"/>
              </a:rPr>
              <a:t> </a:t>
            </a:r>
            <a:r>
              <a:rPr lang="de-DE" dirty="0" err="1">
                <a:solidFill>
                  <a:schemeClr val="bg1"/>
                </a:solidFill>
                <a:ea typeface="+mn-lt"/>
                <a:cs typeface="+mn-lt"/>
              </a:rPr>
              <a:t>aumentou</a:t>
            </a:r>
            <a:r>
              <a:rPr lang="de-DE" dirty="0">
                <a:solidFill>
                  <a:schemeClr val="bg1"/>
                </a:solidFill>
                <a:ea typeface="+mn-lt"/>
                <a:cs typeface="+mn-lt"/>
              </a:rPr>
              <a:t> </a:t>
            </a:r>
            <a:r>
              <a:rPr lang="de-DE" dirty="0" err="1">
                <a:solidFill>
                  <a:schemeClr val="bg1"/>
                </a:solidFill>
                <a:ea typeface="+mn-lt"/>
                <a:cs typeface="+mn-lt"/>
              </a:rPr>
              <a:t>junto</a:t>
            </a:r>
            <a:r>
              <a:rPr lang="de-DE" dirty="0">
                <a:solidFill>
                  <a:schemeClr val="bg1"/>
                </a:solidFill>
                <a:ea typeface="+mn-lt"/>
                <a:cs typeface="+mn-lt"/>
              </a:rPr>
              <a:t> </a:t>
            </a:r>
            <a:r>
              <a:rPr lang="de-DE" dirty="0" err="1">
                <a:solidFill>
                  <a:schemeClr val="bg1"/>
                </a:solidFill>
                <a:ea typeface="+mn-lt"/>
                <a:cs typeface="+mn-lt"/>
              </a:rPr>
              <a:t>com</a:t>
            </a:r>
            <a:r>
              <a:rPr lang="de-DE" dirty="0">
                <a:solidFill>
                  <a:schemeClr val="bg1"/>
                </a:solidFill>
                <a:ea typeface="+mn-lt"/>
                <a:cs typeface="+mn-lt"/>
              </a:rPr>
              <a:t> a </a:t>
            </a:r>
            <a:r>
              <a:rPr lang="de-DE" dirty="0" err="1">
                <a:solidFill>
                  <a:schemeClr val="bg1"/>
                </a:solidFill>
                <a:ea typeface="+mn-lt"/>
                <a:cs typeface="+mn-lt"/>
              </a:rPr>
              <a:t>evolução</a:t>
            </a:r>
            <a:r>
              <a:rPr lang="de-DE" dirty="0">
                <a:solidFill>
                  <a:schemeClr val="bg1"/>
                </a:solidFill>
                <a:ea typeface="+mn-lt"/>
                <a:cs typeface="+mn-lt"/>
              </a:rPr>
              <a:t> das </a:t>
            </a:r>
            <a:r>
              <a:rPr lang="de-DE" dirty="0" err="1">
                <a:solidFill>
                  <a:schemeClr val="bg1"/>
                </a:solidFill>
                <a:ea typeface="+mn-lt"/>
                <a:cs typeface="+mn-lt"/>
              </a:rPr>
              <a:t>tecnologias</a:t>
            </a:r>
            <a:r>
              <a:rPr lang="de-DE" dirty="0">
                <a:solidFill>
                  <a:schemeClr val="bg1"/>
                </a:solidFill>
                <a:ea typeface="+mn-lt"/>
                <a:cs typeface="+mn-lt"/>
              </a:rPr>
              <a:t> de </a:t>
            </a:r>
            <a:r>
              <a:rPr lang="de-DE" dirty="0" err="1">
                <a:solidFill>
                  <a:schemeClr val="bg1"/>
                </a:solidFill>
                <a:ea typeface="+mn-lt"/>
                <a:cs typeface="+mn-lt"/>
              </a:rPr>
              <a:t>criação</a:t>
            </a:r>
            <a:r>
              <a:rPr lang="de-DE" dirty="0">
                <a:solidFill>
                  <a:schemeClr val="bg1"/>
                </a:solidFill>
                <a:ea typeface="+mn-lt"/>
                <a:cs typeface="+mn-lt"/>
              </a:rPr>
              <a:t> de </a:t>
            </a:r>
            <a:r>
              <a:rPr lang="de-DE" dirty="0" err="1">
                <a:solidFill>
                  <a:schemeClr val="bg1"/>
                </a:solidFill>
                <a:ea typeface="+mn-lt"/>
                <a:cs typeface="+mn-lt"/>
              </a:rPr>
              <a:t>sistemas</a:t>
            </a:r>
            <a:r>
              <a:rPr lang="de-DE" dirty="0">
                <a:solidFill>
                  <a:schemeClr val="bg1"/>
                </a:solidFill>
                <a:ea typeface="+mn-lt"/>
                <a:cs typeface="+mn-lt"/>
              </a:rPr>
              <a:t>.</a:t>
            </a:r>
            <a:endParaRPr lang="pt-BR" dirty="0">
              <a:solidFill>
                <a:schemeClr val="bg1"/>
              </a:solidFill>
            </a:endParaRPr>
          </a:p>
        </p:txBody>
      </p:sp>
    </p:spTree>
    <p:extLst>
      <p:ext uri="{BB962C8B-B14F-4D97-AF65-F5344CB8AC3E}">
        <p14:creationId xmlns:p14="http://schemas.microsoft.com/office/powerpoint/2010/main" val="308209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4962DA-DE39-332C-A5F7-88BC49842C8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761524-EE3C-6D1F-D966-3CDE5E904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C33FFD-4B10-157E-89EF-E5B8453EE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rte em círculo 3D néon">
            <a:extLst>
              <a:ext uri="{FF2B5EF4-FFF2-40B4-BE49-F238E27FC236}">
                <a16:creationId xmlns:a16="http://schemas.microsoft.com/office/drawing/2014/main" id="{403BBBC5-AC16-A77D-3F42-4838E7A1EEF3}"/>
              </a:ext>
            </a:extLst>
          </p:cNvPr>
          <p:cNvPicPr>
            <a:picLocks noChangeAspect="1"/>
          </p:cNvPicPr>
          <p:nvPr/>
        </p:nvPicPr>
        <p:blipFill>
          <a:blip r:embed="rId2">
            <a:alphaModFix amt="40000"/>
          </a:blip>
          <a:srcRect t="21237" r="6" b="6"/>
          <a:stretch>
            <a:fillRect/>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A8039439-E183-EB85-AD41-FDD635E46F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48453840-EFF5-F50F-0E64-2A2E4D995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B955C2E-EFFE-8A98-E2C9-4AE6E711E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DF6BF3A-601B-63C5-A541-F1EBED43A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EF4DBE3-B147-8EAA-88BE-5ED32DA27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CD12FA-3067-23C5-245D-424BACD6B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30492F3-97DE-6365-1EDA-AD83E0E21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B0F975-D74A-7FAC-22E5-7DC5A8082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A24D9BC-5BAB-619B-7ADF-FEDE2FA1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1748066C-16A2-BE44-A276-0DCD262E2B19}"/>
              </a:ext>
            </a:extLst>
          </p:cNvPr>
          <p:cNvSpPr>
            <a:spLocks noGrp="1"/>
          </p:cNvSpPr>
          <p:nvPr>
            <p:ph type="ctrTitle"/>
          </p:nvPr>
        </p:nvSpPr>
        <p:spPr>
          <a:xfrm flipH="1">
            <a:off x="7893" y="374741"/>
            <a:ext cx="5343922" cy="1553715"/>
          </a:xfrm>
        </p:spPr>
        <p:txBody>
          <a:bodyPr>
            <a:normAutofit/>
          </a:bodyPr>
          <a:lstStyle/>
          <a:p>
            <a:r>
              <a:rPr lang="de-DE" dirty="0">
                <a:solidFill>
                  <a:srgbClr val="FFFFFF"/>
                </a:solidFill>
                <a:ea typeface="+mj-lt"/>
                <a:cs typeface="+mj-lt"/>
              </a:rPr>
              <a:t>Como </a:t>
            </a:r>
            <a:r>
              <a:rPr lang="de-DE" dirty="0" err="1">
                <a:solidFill>
                  <a:srgbClr val="FFFFFF"/>
                </a:solidFill>
                <a:ea typeface="+mj-lt"/>
                <a:cs typeface="+mj-lt"/>
              </a:rPr>
              <a:t>funciona</a:t>
            </a:r>
            <a:endParaRPr lang="pt-BR" dirty="0" err="1"/>
          </a:p>
        </p:txBody>
      </p:sp>
      <p:sp>
        <p:nvSpPr>
          <p:cNvPr id="3" name="Subtítulo 2">
            <a:extLst>
              <a:ext uri="{FF2B5EF4-FFF2-40B4-BE49-F238E27FC236}">
                <a16:creationId xmlns:a16="http://schemas.microsoft.com/office/drawing/2014/main" id="{A4F95F91-AF31-807C-C488-B29B7447ABAC}"/>
              </a:ext>
            </a:extLst>
          </p:cNvPr>
          <p:cNvSpPr>
            <a:spLocks noGrp="1"/>
          </p:cNvSpPr>
          <p:nvPr>
            <p:ph type="subTitle" idx="1"/>
          </p:nvPr>
        </p:nvSpPr>
        <p:spPr>
          <a:xfrm>
            <a:off x="3437" y="2969435"/>
            <a:ext cx="12182077" cy="3035987"/>
          </a:xfrm>
        </p:spPr>
        <p:txBody>
          <a:bodyPr vert="horz" lIns="91440" tIns="45720" rIns="91440" bIns="45720" rtlCol="0" anchor="t">
            <a:normAutofit/>
          </a:bodyPr>
          <a:lstStyle/>
          <a:p>
            <a:r>
              <a:rPr lang="pt-BR" dirty="0">
                <a:solidFill>
                  <a:schemeClr val="bg1"/>
                </a:solidFill>
                <a:ea typeface="+mn-lt"/>
                <a:cs typeface="+mn-lt"/>
              </a:rPr>
              <a:t>Para utilizar os testes automatizados, quem trabalha no projeto de desenvolvimento deve avaliar qual a melhor ferramenta para o seu perfil. No mercado, existe um grande número de soluções voltadas para esse fim. Elas ajudam públicos como as pessoas que trabalham com jogos digitais, com aplicativos mobile e, até mesmo, com a criação de sistemas operacionais.</a:t>
            </a:r>
          </a:p>
          <a:p>
            <a:endParaRPr lang="de-DE" dirty="0">
              <a:solidFill>
                <a:schemeClr val="bg1"/>
              </a:solidFill>
              <a:ea typeface="Calibri"/>
              <a:cs typeface="Calibri"/>
            </a:endParaRPr>
          </a:p>
          <a:p>
            <a:endParaRPr lang="de-DE" dirty="0">
              <a:solidFill>
                <a:schemeClr val="bg1"/>
              </a:solidFill>
              <a:ea typeface="Calibri"/>
              <a:cs typeface="Calibri"/>
            </a:endParaRPr>
          </a:p>
        </p:txBody>
      </p:sp>
    </p:spTree>
    <p:extLst>
      <p:ext uri="{BB962C8B-B14F-4D97-AF65-F5344CB8AC3E}">
        <p14:creationId xmlns:p14="http://schemas.microsoft.com/office/powerpoint/2010/main" val="319393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5C4A16-A63A-2969-0DB6-518D2DEB907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E5A401-6476-F5F9-CCA4-AC2408B3B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3DE3FB-E9C7-FA9A-B9FF-79783501D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rte em círculo 3D néon">
            <a:extLst>
              <a:ext uri="{FF2B5EF4-FFF2-40B4-BE49-F238E27FC236}">
                <a16:creationId xmlns:a16="http://schemas.microsoft.com/office/drawing/2014/main" id="{8FB28704-9C27-2039-ECB4-7DD42D7826FD}"/>
              </a:ext>
            </a:extLst>
          </p:cNvPr>
          <p:cNvPicPr>
            <a:picLocks noChangeAspect="1"/>
          </p:cNvPicPr>
          <p:nvPr/>
        </p:nvPicPr>
        <p:blipFill>
          <a:blip r:embed="rId2">
            <a:alphaModFix amt="40000"/>
          </a:blip>
          <a:srcRect t="21237" r="6" b="6"/>
          <a:stretch>
            <a:fillRect/>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ED2DD495-6148-2387-F67D-3BF25D0BDE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0FB4E778-66A6-9946-44BA-87AF96EEF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BAE5853-FC70-D9C2-45E6-EE7867CF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D7206F6-8DBE-D23C-A5C0-01F9B4DFF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9E8CB76-3CF1-8D56-18AD-E28BD91AC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1B5FD15-5C20-824D-C0DE-4524446F4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6B267CE-F5AD-6111-58ED-8578012DC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C8213D4-1D39-4224-ED9F-031526901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852045A-94C7-1416-04D6-E1903A1A5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950F60CB-85C1-13DA-15A9-C0766AEF6A2D}"/>
              </a:ext>
            </a:extLst>
          </p:cNvPr>
          <p:cNvSpPr>
            <a:spLocks noGrp="1"/>
          </p:cNvSpPr>
          <p:nvPr>
            <p:ph type="ctrTitle"/>
          </p:nvPr>
        </p:nvSpPr>
        <p:spPr>
          <a:xfrm flipH="1">
            <a:off x="7893" y="374741"/>
            <a:ext cx="8808865" cy="2272582"/>
          </a:xfrm>
        </p:spPr>
        <p:txBody>
          <a:bodyPr>
            <a:normAutofit/>
          </a:bodyPr>
          <a:lstStyle/>
          <a:p>
            <a:r>
              <a:rPr lang="de-DE" dirty="0" err="1">
                <a:solidFill>
                  <a:srgbClr val="FFFFFF"/>
                </a:solidFill>
                <a:ea typeface="+mj-lt"/>
                <a:cs typeface="+mj-lt"/>
              </a:rPr>
              <a:t>Quando</a:t>
            </a:r>
            <a:r>
              <a:rPr lang="de-DE" dirty="0">
                <a:solidFill>
                  <a:srgbClr val="FFFFFF"/>
                </a:solidFill>
                <a:ea typeface="+mj-lt"/>
                <a:cs typeface="+mj-lt"/>
              </a:rPr>
              <a:t> </a:t>
            </a:r>
            <a:r>
              <a:rPr lang="de-DE" dirty="0" err="1">
                <a:solidFill>
                  <a:srgbClr val="FFFFFF"/>
                </a:solidFill>
                <a:ea typeface="+mj-lt"/>
                <a:cs typeface="+mj-lt"/>
              </a:rPr>
              <a:t>usar</a:t>
            </a:r>
            <a:r>
              <a:rPr lang="de-DE" dirty="0">
                <a:solidFill>
                  <a:srgbClr val="FFFFFF"/>
                </a:solidFill>
                <a:ea typeface="+mj-lt"/>
                <a:cs typeface="+mj-lt"/>
              </a:rPr>
              <a:t> e </a:t>
            </a:r>
            <a:r>
              <a:rPr lang="de-DE" dirty="0" err="1">
                <a:solidFill>
                  <a:srgbClr val="FFFFFF"/>
                </a:solidFill>
                <a:ea typeface="+mj-lt"/>
                <a:cs typeface="+mj-lt"/>
              </a:rPr>
              <a:t>exemplo</a:t>
            </a:r>
            <a:r>
              <a:rPr lang="de-DE" dirty="0">
                <a:solidFill>
                  <a:srgbClr val="FFFFFF"/>
                </a:solidFill>
                <a:ea typeface="+mj-lt"/>
                <a:cs typeface="+mj-lt"/>
              </a:rPr>
              <a:t> </a:t>
            </a:r>
            <a:r>
              <a:rPr lang="de-DE" dirty="0" err="1">
                <a:solidFill>
                  <a:srgbClr val="FFFFFF"/>
                </a:solidFill>
                <a:ea typeface="+mj-lt"/>
                <a:cs typeface="+mj-lt"/>
              </a:rPr>
              <a:t>prático</a:t>
            </a:r>
            <a:endParaRPr lang="pt-BR" dirty="0" err="1">
              <a:ea typeface="+mj-lt"/>
              <a:cs typeface="+mj-lt"/>
            </a:endParaRPr>
          </a:p>
        </p:txBody>
      </p:sp>
      <p:sp>
        <p:nvSpPr>
          <p:cNvPr id="3" name="Subtítulo 2">
            <a:extLst>
              <a:ext uri="{FF2B5EF4-FFF2-40B4-BE49-F238E27FC236}">
                <a16:creationId xmlns:a16="http://schemas.microsoft.com/office/drawing/2014/main" id="{38116880-A045-C942-7FEA-1FA0E1D5823E}"/>
              </a:ext>
            </a:extLst>
          </p:cNvPr>
          <p:cNvSpPr>
            <a:spLocks noGrp="1"/>
          </p:cNvSpPr>
          <p:nvPr>
            <p:ph type="subTitle" idx="1"/>
          </p:nvPr>
        </p:nvSpPr>
        <p:spPr>
          <a:xfrm>
            <a:off x="3436" y="2969435"/>
            <a:ext cx="12182077" cy="3884251"/>
          </a:xfrm>
        </p:spPr>
        <p:txBody>
          <a:bodyPr vert="horz" lIns="91440" tIns="45720" rIns="91440" bIns="45720" rtlCol="0" anchor="t">
            <a:noAutofit/>
          </a:bodyPr>
          <a:lstStyle/>
          <a:p>
            <a:r>
              <a:rPr lang="pt-BR" sz="1800" dirty="0">
                <a:solidFill>
                  <a:schemeClr val="bg1"/>
                </a:solidFill>
                <a:ea typeface="+mn-lt"/>
                <a:cs typeface="+mn-lt"/>
              </a:rPr>
              <a:t>Para quem trabalha com programação, é relevante adquirir vários conhecimentos. Criar um sistema exige a habilidade de entender requisitos, atender a métricas e alinhar suas práticas com diferentes metodologias. Além disso, é importante identificar o que fazer para entregar as demandas dentro do prazo e livre de erros.</a:t>
            </a:r>
          </a:p>
          <a:p>
            <a:r>
              <a:rPr lang="pt-BR" sz="1800" dirty="0">
                <a:solidFill>
                  <a:schemeClr val="bg1"/>
                </a:solidFill>
                <a:ea typeface="+mn-lt"/>
                <a:cs typeface="+mn-lt"/>
              </a:rPr>
              <a:t>Imagine que um programador foi contratado para desenvolver um sistema de controle de estoque para uma loja.</a:t>
            </a:r>
          </a:p>
          <a:p>
            <a:r>
              <a:rPr lang="pt-BR" sz="1800" dirty="0">
                <a:solidFill>
                  <a:schemeClr val="bg1"/>
                </a:solidFill>
                <a:ea typeface="+mn-lt"/>
                <a:cs typeface="+mn-lt"/>
              </a:rPr>
              <a:t>Antes de começar a programar, ele precisa entender os requisitos do cliente — por exemplo, saber se o sistema deve emitir relatórios, controlar entrada e saída de produtos, ou enviar alertas quando o estoque estiver baixo.</a:t>
            </a:r>
          </a:p>
          <a:p>
            <a:r>
              <a:rPr lang="pt-BR" sz="1800" dirty="0">
                <a:solidFill>
                  <a:schemeClr val="bg1"/>
                </a:solidFill>
                <a:ea typeface="+mn-lt"/>
                <a:cs typeface="+mn-lt"/>
              </a:rPr>
              <a:t>Em seguida, ele define métricas de qualidade, como o tempo máximo de resposta do sistema (</a:t>
            </a:r>
            <a:r>
              <a:rPr lang="pt-BR" sz="1800" err="1">
                <a:solidFill>
                  <a:schemeClr val="bg1"/>
                </a:solidFill>
                <a:ea typeface="+mn-lt"/>
                <a:cs typeface="+mn-lt"/>
              </a:rPr>
              <a:t>ex</a:t>
            </a:r>
            <a:r>
              <a:rPr lang="pt-BR" sz="1800" dirty="0">
                <a:solidFill>
                  <a:schemeClr val="bg1"/>
                </a:solidFill>
                <a:ea typeface="+mn-lt"/>
                <a:cs typeface="+mn-lt"/>
              </a:rPr>
              <a:t>: cada tela deve carregar em até 2 segundos) e o número aceitável de erros.</a:t>
            </a:r>
          </a:p>
          <a:p>
            <a:r>
              <a:rPr lang="pt-BR" sz="1800" dirty="0">
                <a:solidFill>
                  <a:schemeClr val="bg1"/>
                </a:solidFill>
                <a:ea typeface="+mn-lt"/>
                <a:cs typeface="+mn-lt"/>
              </a:rPr>
              <a:t>Durante o desenvolvimento, ele utiliza uma metodologia ágil (como Scrum), dividindo o projeto em etapas chamadas sprints e revisando o progresso com a equipe a cada semana.</a:t>
            </a:r>
          </a:p>
          <a:p>
            <a:r>
              <a:rPr lang="pt-BR" sz="1800" dirty="0">
                <a:solidFill>
                  <a:schemeClr val="bg1"/>
                </a:solidFill>
                <a:ea typeface="+mn-lt"/>
                <a:cs typeface="+mn-lt"/>
              </a:rPr>
              <a:t>Por fim, ele realiza testes automatizados e manuais para garantir que o sistema funcione corretamente e entregue dentro do prazo, sem falhas.</a:t>
            </a:r>
          </a:p>
          <a:p>
            <a:endParaRPr lang="pt-BR" sz="1800" dirty="0">
              <a:solidFill>
                <a:schemeClr val="bg1"/>
              </a:solidFill>
              <a:ea typeface="Calibri"/>
              <a:cs typeface="Calibri"/>
            </a:endParaRPr>
          </a:p>
          <a:p>
            <a:endParaRPr lang="de-DE" sz="1600" dirty="0">
              <a:solidFill>
                <a:srgbClr val="FFFFFF"/>
              </a:solidFill>
              <a:ea typeface="Calibri"/>
              <a:cs typeface="Calibri"/>
            </a:endParaRPr>
          </a:p>
          <a:p>
            <a:endParaRPr lang="de-DE" sz="1600" dirty="0">
              <a:solidFill>
                <a:srgbClr val="FFFFFF"/>
              </a:solidFill>
              <a:ea typeface="Calibri"/>
              <a:cs typeface="Calibri"/>
            </a:endParaRPr>
          </a:p>
        </p:txBody>
      </p:sp>
    </p:spTree>
    <p:extLst>
      <p:ext uri="{BB962C8B-B14F-4D97-AF65-F5344CB8AC3E}">
        <p14:creationId xmlns:p14="http://schemas.microsoft.com/office/powerpoint/2010/main" val="110314214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Tema</vt:lpstr>
      </vt:variant>
      <vt:variant>
        <vt:i4>1</vt:i4>
      </vt:variant>
      <vt:variant>
        <vt:lpstr>Títulos de slides</vt:lpstr>
      </vt:variant>
      <vt:variant>
        <vt:i4>4</vt:i4>
      </vt:variant>
    </vt:vector>
  </HeadingPairs>
  <TitlesOfParts>
    <vt:vector size="5" baseType="lpstr">
      <vt:lpstr>ConfettiVTI</vt:lpstr>
      <vt:lpstr>Teste Automatizado</vt:lpstr>
      <vt:lpstr>O que é</vt:lpstr>
      <vt:lpstr>Como funciona</vt:lpstr>
      <vt:lpstr>Quando usar e exemplo prático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204</cp:revision>
  <dcterms:created xsi:type="dcterms:W3CDTF">2025-10-26T21:54:37Z</dcterms:created>
  <dcterms:modified xsi:type="dcterms:W3CDTF">2025-10-26T23:27:49Z</dcterms:modified>
</cp:coreProperties>
</file>