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1" r:id="rId1"/>
  </p:sldMasterIdLst>
  <p:sldIdLst>
    <p:sldId id="256" r:id="rId2"/>
    <p:sldId id="261" r:id="rId3"/>
    <p:sldId id="263" r:id="rId4"/>
    <p:sldId id="262" r:id="rId5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672D0EB-1AF0-6C01-A4D0-F3E3DFEBCAA3}" v="111" dt="2025-10-26T23:09:39.555"/>
    <p1510:client id="{54F6DBF0-ECA8-B53C-E3DC-6A39ACF16A76}" v="202" dt="2025-10-26T22:49:46.24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84" y="3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10/26/2025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415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5484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14346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570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10/26/2025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003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864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10/26/2025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42915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10/26/2025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5989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10/26/2025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62929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74413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10/26/2025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6758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 dirty="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 dirty="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10/26/2025</a:t>
            </a:fld>
            <a:endParaRPr lang="en-US" sz="1000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‹nº›</a:t>
            </a:fld>
            <a:endParaRPr lang="en-US" sz="1000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94449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0" r:id="rId1"/>
    <p:sldLayoutId id="2147483751" r:id="rId2"/>
    <p:sldLayoutId id="2147483752" r:id="rId3"/>
    <p:sldLayoutId id="2147483753" r:id="rId4"/>
    <p:sldLayoutId id="2147483754" r:id="rId5"/>
    <p:sldLayoutId id="2147483755" r:id="rId6"/>
    <p:sldLayoutId id="2147483756" r:id="rId7"/>
    <p:sldLayoutId id="2147483757" r:id="rId8"/>
    <p:sldLayoutId id="2147483758" r:id="rId9"/>
    <p:sldLayoutId id="2147483759" r:id="rId10"/>
    <p:sldLayoutId id="2147483760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33E0473-C315-42D8-A82A-A2FE49DC67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D23A251-68F2-43E5-812B-4BBAE1AF53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4D93D417-80F2-6BC1-3F1B-C048CFEDFDB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0350AF23-2606-421F-AB7B-23D9B48F3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26A544A-3C76-4502-A741-F4DB0E2CD2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17B8593-D171-47B5-8D1A-E34E7B1384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1FEF60D4-64F6-450F-B86D-383EEA1C84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A97D4A7C-B520-46CB-9A94-711F53997B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2B7B976F-E84B-4936-90D7-C8298A5E7B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DC91FFEC-59DF-4D22-A925-F515207692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58931E95-0847-47E4-8AEC-312312A032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C094915-EF93-49A0-9B90-C44FB9B500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2562606" y="1122363"/>
            <a:ext cx="7063739" cy="2387600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</a:rPr>
              <a:t>Teste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Carga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62606" y="3602038"/>
            <a:ext cx="7063739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UC10 –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Senac</a:t>
            </a:r>
            <a:r>
              <a:rPr lang="de-DE" dirty="0">
                <a:solidFill>
                  <a:srgbClr val="FFFFFF"/>
                </a:solidFill>
                <a:ea typeface="Calibri"/>
                <a:cs typeface="Calibri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Calibri"/>
                <a:cs typeface="Calibri"/>
              </a:rPr>
              <a:t>Jessé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1BBF09-5ED1-FCBA-B4C5-BD8506AE65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EDD53F3-A403-B88E-E1BB-E9F84F7C8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071167E6-87A5-DD54-E71E-69298398A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5DEFE346-CD67-1B2E-6B45-09CA8E6B52EA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C0232ECF-FFA5-FE23-DEB8-A467855143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638134C9-FCD9-04B2-9602-42FD03303A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5D6A7603-0B9D-F938-6F58-231D42ED67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CA446E5D-B2EB-8A31-2200-E9E121B1B2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CBC014F-90C1-022C-B3C2-A8AC886CB1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3C6B2C2-2BD6-1F3E-356F-7280E8CC90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41EE56E0-8E0B-9B90-736E-ACECDBC33A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738A435F-3A50-4ED6-2DB3-AEE2E0F1B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386A6301-2F35-47FA-196B-4067EC882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9FC6542-3EF1-DB48-08F6-ACA15AD0E8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3963696" cy="133805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O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que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é</a:t>
            </a:r>
            <a:endParaRPr lang="pt-BR" dirty="0">
              <a:ea typeface="+mj-lt"/>
              <a:cs typeface="+mj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6345FF6-F692-02BE-9C99-E37E62FE40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BR"/>
          </a:p>
          <a:p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O teste de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carga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é um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tipo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de teste de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desempenho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que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é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usado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para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determinar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verificar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eficiência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capacidade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desempenho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qualquer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aplicação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sob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uma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determinada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condição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carga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.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Em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outras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palavras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simulamos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ação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massiva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simultânea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de um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grande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número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usuários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em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uma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aplicação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. Esse teste é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essencial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para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verificar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o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desempenho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do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software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antes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do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lançamento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garantir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que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ele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possa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atender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ao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número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esperado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usuários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de-DE" dirty="0">
              <a:solidFill>
                <a:schemeClr val="bg1"/>
              </a:solidFill>
            </a:endParaRPr>
          </a:p>
          <a:p>
            <a:endParaRPr lang="de-DE" dirty="0">
              <a:solidFill>
                <a:schemeClr val="bg1"/>
              </a:solidFill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082097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4962DA-DE39-332C-A5F7-88BC49842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2761524-EE3C-6D1F-D966-3CDE5E9049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4C33FFD-4B10-157E-89EF-E5B8453EEC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403BBBC5-AC16-A77D-3F42-4838E7A1EEF3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A8039439-E183-EB85-AD41-FDD635E46F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48453840-EFF5-F50F-0E64-2A2E4D9956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EB955C2E-EFFE-8A98-E2C9-4AE6E711EA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3DF6BF3A-601B-63C5-A541-F1EBED43A9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5EF4DBE3-B147-8EAA-88BE-5ED32DA271B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FBCD12FA-3067-23C5-245D-424BACD6BE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830492F3-97DE-6365-1EDA-AD83E0E214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B1B0F975-D74A-7FAC-22E5-7DC5A80822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DA24D9BC-5BAB-619B-7ADF-FEDE2FA167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1748066C-16A2-BE44-A276-0DCD262E2B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5343922" cy="1553715"/>
          </a:xfrm>
        </p:spPr>
        <p:txBody>
          <a:bodyPr>
            <a:normAutofit/>
          </a:bodyPr>
          <a:lstStyle/>
          <a:p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Como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funciona</a:t>
            </a:r>
            <a:endParaRPr lang="pt-BR" dirty="0" err="1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4F95F91-AF31-807C-C488-B29B7447AB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rmAutofit/>
          </a:bodyPr>
          <a:lstStyle/>
          <a:p>
            <a:endParaRPr lang="pt-BR"/>
          </a:p>
          <a:p>
            <a:endParaRPr lang="de-DE"/>
          </a:p>
          <a:p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No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desenvolvimento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software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, é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muito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importante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garantir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que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a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aplicação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tenha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um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bom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desempenho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em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diferentes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condições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. Uma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maneira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fazer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isso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é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através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dos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testes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de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carga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. Neste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artigo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aprenderemos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o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que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é um teste de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carga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, sua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importância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e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como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</a:t>
            </a:r>
            <a:r>
              <a:rPr lang="de-DE" dirty="0" err="1">
                <a:solidFill>
                  <a:schemeClr val="bg1"/>
                </a:solidFill>
                <a:ea typeface="+mn-lt"/>
                <a:cs typeface="+mn-lt"/>
              </a:rPr>
              <a:t>fazer</a:t>
            </a:r>
            <a:r>
              <a:rPr lang="de-DE" dirty="0">
                <a:solidFill>
                  <a:schemeClr val="bg1"/>
                </a:solidFill>
                <a:ea typeface="+mn-lt"/>
                <a:cs typeface="+mn-lt"/>
              </a:rPr>
              <a:t> um. </a:t>
            </a:r>
            <a:endParaRPr lang="de-DE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39336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05C4A16-A63A-2969-0DB6-518D2DEB90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6AE5A401-6476-F5F9-CCA4-AC2408B3B9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C3DE3FB-E9C7-FA9A-B9FF-79783501D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pic>
        <p:nvPicPr>
          <p:cNvPr id="4" name="Picture 3" descr="Arte em círculo 3D néon">
            <a:extLst>
              <a:ext uri="{FF2B5EF4-FFF2-40B4-BE49-F238E27FC236}">
                <a16:creationId xmlns:a16="http://schemas.microsoft.com/office/drawing/2014/main" id="{8FB28704-9C27-2039-ECB4-7DD42D7826F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40000"/>
          </a:blip>
          <a:srcRect t="21237" r="6" b="6"/>
          <a:stretch>
            <a:fillRect/>
          </a:stretch>
        </p:blipFill>
        <p:spPr>
          <a:xfrm>
            <a:off x="1525" y="10"/>
            <a:ext cx="12188951" cy="6857990"/>
          </a:xfrm>
          <a:prstGeom prst="rect">
            <a:avLst/>
          </a:prstGeom>
        </p:spPr>
      </p:pic>
      <p:grpSp>
        <p:nvGrpSpPr>
          <p:cNvPr id="13" name="decorative circle">
            <a:extLst>
              <a:ext uri="{FF2B5EF4-FFF2-40B4-BE49-F238E27FC236}">
                <a16:creationId xmlns:a16="http://schemas.microsoft.com/office/drawing/2014/main" id="{ED2DD495-6148-2387-F67D-3BF25D0BDE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14102" y="236341"/>
            <a:ext cx="11340713" cy="5464029"/>
            <a:chOff x="314102" y="236341"/>
            <a:chExt cx="11340713" cy="5464029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0FB4E778-66A6-9946-44BA-87AF96EEFBD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760448" y="3803994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6BAE5853-FC70-D9C2-45E6-EE7867CF0E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14102" y="3044381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AD7206F6-8DBE-D23C-A5C0-01F9B4DFF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188374" y="386135"/>
              <a:ext cx="466441" cy="466441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99E8CB76-3CF1-8D56-18AD-E28BD91AC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1B5FD15-5C20-824D-C0DE-4524446F4A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51535" y="2516671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6B267CE-F5AD-6111-58ED-8578012DC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CC8213D4-1D39-4224-ED9F-031526901E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02046" y="5394590"/>
              <a:ext cx="305780" cy="305780"/>
            </a:xfrm>
            <a:prstGeom prst="ellipse">
              <a:avLst/>
            </a:prstGeom>
            <a:solidFill>
              <a:schemeClr val="accent1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852045A-94C7-1416-04D6-E1903A1A5C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408287" y="5160714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50F60CB-85C1-13DA-15A9-C0766AEF6A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 flipH="1">
            <a:off x="7893" y="374741"/>
            <a:ext cx="8808865" cy="2272582"/>
          </a:xfrm>
        </p:spPr>
        <p:txBody>
          <a:bodyPr>
            <a:normAutofit/>
          </a:bodyPr>
          <a:lstStyle/>
          <a:p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Quando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usar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e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exemplo</a:t>
            </a:r>
            <a:r>
              <a:rPr lang="de-DE" dirty="0">
                <a:solidFill>
                  <a:srgbClr val="FFFFFF"/>
                </a:solidFill>
                <a:ea typeface="+mj-lt"/>
                <a:cs typeface="+mj-lt"/>
              </a:rPr>
              <a:t> </a:t>
            </a:r>
            <a:r>
              <a:rPr lang="de-DE" dirty="0" err="1">
                <a:solidFill>
                  <a:srgbClr val="FFFFFF"/>
                </a:solidFill>
                <a:ea typeface="+mj-lt"/>
                <a:cs typeface="+mj-lt"/>
              </a:rPr>
              <a:t>prático</a:t>
            </a:r>
            <a:endParaRPr lang="pt-BR" dirty="0" err="1">
              <a:ea typeface="+mj-lt"/>
              <a:cs typeface="+mj-lt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116880-A045-C942-7FEA-1FA0E1D582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437" y="2969435"/>
            <a:ext cx="12182077" cy="303598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Passos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para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realizar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testes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carga</a:t>
            </a:r>
            <a:endParaRPr lang="pt-BR" sz="2000">
              <a:ea typeface="Calibri"/>
              <a:cs typeface="Calibri"/>
            </a:endParaRPr>
          </a:p>
          <a:p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Definir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objetivos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: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Defina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claramente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o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que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você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deseja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alcançar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com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o teste de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estresse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.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Isto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pode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incluir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a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identificação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violações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software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, a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garantia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da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melhor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experiência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do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usuário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ou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a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preparação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para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eventos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especiais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como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lançamentos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produtos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de-DE" sz="2000">
              <a:ea typeface="Calibri"/>
              <a:cs typeface="Calibri"/>
            </a:endParaRPr>
          </a:p>
          <a:p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Identifique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eventos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críticos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: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identifique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as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principais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funções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software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que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precisam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ser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testadas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.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Isso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geralmente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inclui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os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recursos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usados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com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mais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frequência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e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os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recursos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que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são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importantes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para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a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experiência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do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usuário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.</a:t>
            </a:r>
            <a:endParaRPr lang="de-DE" sz="2000">
              <a:ea typeface="Calibri"/>
              <a:cs typeface="Calibri"/>
            </a:endParaRPr>
          </a:p>
          <a:p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Configure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seu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ambiente de teste: O ambiente de teste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deve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imitar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o ambiente de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produção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o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máximo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possível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para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obter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resultados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precisos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.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Isso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inclui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hardware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software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,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configurações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de rede e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configurações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banco</a:t>
            </a:r>
            <a:r>
              <a:rPr lang="de-DE" sz="2000" dirty="0">
                <a:solidFill>
                  <a:srgbClr val="FFFFFF"/>
                </a:solidFill>
                <a:ea typeface="+mn-lt"/>
                <a:cs typeface="+mn-lt"/>
              </a:rPr>
              <a:t> de </a:t>
            </a:r>
            <a:r>
              <a:rPr lang="de-DE" sz="2000" err="1">
                <a:solidFill>
                  <a:srgbClr val="FFFFFF"/>
                </a:solidFill>
                <a:ea typeface="+mn-lt"/>
                <a:cs typeface="+mn-lt"/>
              </a:rPr>
              <a:t>dados</a:t>
            </a:r>
            <a:endParaRPr lang="de-DE" sz="2000" err="1"/>
          </a:p>
        </p:txBody>
      </p:sp>
    </p:spTree>
    <p:extLst>
      <p:ext uri="{BB962C8B-B14F-4D97-AF65-F5344CB8AC3E}">
        <p14:creationId xmlns:p14="http://schemas.microsoft.com/office/powerpoint/2010/main" val="1103142145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4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5" baseType="lpstr">
      <vt:lpstr>ConfettiVTI</vt:lpstr>
      <vt:lpstr>Teste Carga</vt:lpstr>
      <vt:lpstr>O que é</vt:lpstr>
      <vt:lpstr>Como funciona</vt:lpstr>
      <vt:lpstr>Quando usar e exemplo prático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142</cp:revision>
  <dcterms:created xsi:type="dcterms:W3CDTF">2025-10-26T21:54:37Z</dcterms:created>
  <dcterms:modified xsi:type="dcterms:W3CDTF">2025-10-26T23:09:44Z</dcterms:modified>
</cp:coreProperties>
</file>