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61" r:id="rId3"/>
    <p:sldId id="263" r:id="rId4"/>
    <p:sldId id="262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72D0EB-1AF0-6C01-A4D0-F3E3DFEBCAA3}" v="167" dt="2025-10-26T23:17:23.864"/>
    <p1510:client id="{54F6DBF0-ECA8-B53C-E3DC-6A39ACF16A76}" v="202" dt="2025-10-26T22:49:46.2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10/26/2025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415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48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43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57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03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64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10/26/2025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91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10/26/2025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98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10/26/2025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92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41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75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10/26/2025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4449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4D93D417-80F2-6BC1-3F1B-C048CFEDFDB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237" r="6" b="6"/>
          <a:stretch>
            <a:fillRect/>
          </a:stretch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Teste </a:t>
            </a:r>
            <a:r>
              <a:rPr lang="de-DE" err="1">
                <a:solidFill>
                  <a:srgbClr val="FFFFFF"/>
                </a:solidFill>
                <a:ea typeface="+mj-lt"/>
                <a:cs typeface="+mj-lt"/>
              </a:rPr>
              <a:t>Recuperação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62606" y="3602038"/>
            <a:ext cx="7063739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solidFill>
                  <a:srgbClr val="FFFFFF"/>
                </a:solidFill>
                <a:ea typeface="Calibri"/>
                <a:cs typeface="Calibri"/>
              </a:rPr>
              <a:t>UC10 – </a:t>
            </a:r>
            <a:r>
              <a:rPr lang="de-DE" dirty="0" err="1">
                <a:solidFill>
                  <a:srgbClr val="FFFFFF"/>
                </a:solidFill>
                <a:ea typeface="Calibri"/>
                <a:cs typeface="Calibri"/>
              </a:rPr>
              <a:t>Senac</a:t>
            </a:r>
            <a:r>
              <a:rPr lang="de-DE" dirty="0">
                <a:solidFill>
                  <a:srgbClr val="FFFFFF"/>
                </a:solidFill>
                <a:ea typeface="Calibri"/>
                <a:cs typeface="Calibri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Calibri"/>
                <a:cs typeface="Calibri"/>
              </a:rPr>
              <a:t>Jessé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1BBF09-5ED1-FCBA-B4C5-BD8506AE6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DD53F3-A403-B88E-E1BB-E9F84F7C8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1167E6-87A5-DD54-E71E-69298398A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5DEFE346-CD67-1B2E-6B45-09CA8E6B52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237" r="6" b="6"/>
          <a:stretch>
            <a:fillRect/>
          </a:stretch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C0232ECF-FFA5-FE23-DEB8-A467855143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8134C9-FCD9-04B2-9602-42FD03303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D6A7603-0B9D-F938-6F58-231D42ED6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A446E5D-B2EB-8A31-2200-E9E121B1B2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CBC014F-90C1-022C-B3C2-A8AC886CB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3C6B2C2-2BD6-1F3E-356F-7280E8CC9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1EE56E0-8E0B-9B90-736E-ACECDBC33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38A435F-3A50-4ED6-2DB3-AEE2E0F1B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86A6301-2F35-47FA-196B-4067EC882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9FC6542-3EF1-DB48-08F6-ACA15AD0E8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7893" y="374741"/>
            <a:ext cx="3963696" cy="1338055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O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que</a:t>
            </a:r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 é</a:t>
            </a:r>
            <a:endParaRPr lang="pt-BR" dirty="0">
              <a:ea typeface="+mj-lt"/>
              <a:cs typeface="+mj-lt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345FF6-F692-02BE-9C99-E37E62FE4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7" y="2969435"/>
            <a:ext cx="12182077" cy="30359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solidFill>
                  <a:schemeClr val="bg1"/>
                </a:solidFill>
                <a:ea typeface="+mn-lt"/>
                <a:cs typeface="+mn-lt"/>
              </a:rPr>
              <a:t>este de Recuperação é uma técnica de teste de software que verifica a capacidade do software de se recuperar de falhas como falhas de software/hardware, falhas de rede, etc. O objetivo do teste de recuperação é determinar se as operações de software podem continuar após um desastre ou perda de integridade</a:t>
            </a:r>
            <a:endParaRPr lang="pt-BR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82097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4962DA-DE39-332C-A5F7-88BC49842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761524-EE3C-6D1F-D966-3CDE5E9049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C33FFD-4B10-157E-89EF-E5B8453EEC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403BBBC5-AC16-A77D-3F42-4838E7A1EEF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237" r="6" b="6"/>
          <a:stretch>
            <a:fillRect/>
          </a:stretch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A8039439-E183-EB85-AD41-FDD635E46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8453840-EFF5-F50F-0E64-2A2E4D9956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B955C2E-EFFE-8A98-E2C9-4AE6E711E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DF6BF3A-601B-63C5-A541-F1EBED43A9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EF4DBE3-B147-8EAA-88BE-5ED32DA27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BCD12FA-3067-23C5-245D-424BACD6B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30492F3-97DE-6365-1EDA-AD83E0E21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1B0F975-D74A-7FAC-22E5-7DC5A8082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A24D9BC-5BAB-619B-7ADF-FEDE2FA16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748066C-16A2-BE44-A276-0DCD262E2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7893" y="374741"/>
            <a:ext cx="5343922" cy="1553715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Como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funciona</a:t>
            </a:r>
            <a:endParaRPr lang="pt-BR" dirty="0" err="1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F95F91-AF31-807C-C488-B29B7447A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7" y="2969435"/>
            <a:ext cx="12182077" cy="303598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pt-BR"/>
          </a:p>
          <a:p>
            <a:r>
              <a:rPr lang="de-DE">
                <a:solidFill>
                  <a:schemeClr val="bg1"/>
                </a:solidFill>
                <a:ea typeface="+mn-lt"/>
                <a:cs typeface="+mn-lt"/>
              </a:rPr>
              <a:t>O teste de recuperação envolve reverter o software ao ponto em que a integridade era conhecida e reprocessar as transações até o ponto de falha.</a:t>
            </a:r>
            <a:endParaRPr lang="de-DE"/>
          </a:p>
          <a:p>
            <a:endParaRPr lang="de-DE" dirty="0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3933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5C4A16-A63A-2969-0DB6-518D2DEB9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AE5A401-6476-F5F9-CCA4-AC2408B3B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3DE3FB-E9C7-FA9A-B9FF-79783501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8FB28704-9C27-2039-ECB4-7DD42D7826F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237" r="6" b="6"/>
          <a:stretch>
            <a:fillRect/>
          </a:stretch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ED2DD495-6148-2387-F67D-3BF25D0BD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FB4E778-66A6-9946-44BA-87AF96EEF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BAE5853-FC70-D9C2-45E6-EE7867CF0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D7206F6-8DBE-D23C-A5C0-01F9B4DFF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9E8CB76-3CF1-8D56-18AD-E28BD91AC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B5FD15-5C20-824D-C0DE-4524446F4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6B267CE-F5AD-6111-58ED-8578012DC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C8213D4-1D39-4224-ED9F-031526901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852045A-94C7-1416-04D6-E1903A1A5C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50F60CB-85C1-13DA-15A9-C0766AEF6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7893" y="374741"/>
            <a:ext cx="8808865" cy="2272582"/>
          </a:xfrm>
        </p:spPr>
        <p:txBody>
          <a:bodyPr>
            <a:normAutofit/>
          </a:bodyPr>
          <a:lstStyle/>
          <a:p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Quando</a:t>
            </a:r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usar</a:t>
            </a:r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 e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exemplo</a:t>
            </a:r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prático</a:t>
            </a:r>
            <a:endParaRPr lang="pt-BR" dirty="0" err="1">
              <a:ea typeface="+mj-lt"/>
              <a:cs typeface="+mj-lt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116880-A045-C942-7FEA-1FA0E1D582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6" y="2969435"/>
            <a:ext cx="12182077" cy="3035987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pt-BR"/>
          </a:p>
          <a:p>
            <a:r>
              <a:rPr lang="de-DE" sz="1600" err="1">
                <a:solidFill>
                  <a:srgbClr val="FFFFFF"/>
                </a:solidFill>
                <a:ea typeface="+mn-lt"/>
                <a:cs typeface="+mn-lt"/>
              </a:rPr>
              <a:t>Devemos</a:t>
            </a:r>
            <a:r>
              <a:rPr lang="de-DE" sz="16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1600" err="1">
                <a:solidFill>
                  <a:srgbClr val="FFFFFF"/>
                </a:solidFill>
                <a:ea typeface="+mn-lt"/>
                <a:cs typeface="+mn-lt"/>
              </a:rPr>
              <a:t>criar</a:t>
            </a:r>
            <a:r>
              <a:rPr lang="de-DE" sz="1600">
                <a:solidFill>
                  <a:srgbClr val="FFFFFF"/>
                </a:solidFill>
                <a:ea typeface="+mn-lt"/>
                <a:cs typeface="+mn-lt"/>
              </a:rPr>
              <a:t> um banco de testes o mais próximo possível das condições reais de implantação. As alterações na interface, protocolo, firmware, hardware e software devem ser o mais próximo possível da condição real, se não a mesma condição.</a:t>
            </a:r>
            <a:endParaRPr lang="de-DE"/>
          </a:p>
          <a:p>
            <a:r>
              <a:rPr lang="de-DE" sz="1600" err="1">
                <a:solidFill>
                  <a:srgbClr val="FFFFFF"/>
                </a:solidFill>
                <a:ea typeface="+mn-lt"/>
                <a:cs typeface="+mn-lt"/>
              </a:rPr>
              <a:t>Por</a:t>
            </a:r>
            <a:r>
              <a:rPr lang="de-DE" sz="16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1600" err="1">
                <a:solidFill>
                  <a:srgbClr val="FFFFFF"/>
                </a:solidFill>
                <a:ea typeface="+mn-lt"/>
                <a:cs typeface="+mn-lt"/>
              </a:rPr>
              <a:t>meio</a:t>
            </a:r>
            <a:r>
              <a:rPr lang="de-DE" sz="1600">
                <a:solidFill>
                  <a:srgbClr val="FFFFFF"/>
                </a:solidFill>
                <a:ea typeface="+mn-lt"/>
                <a:cs typeface="+mn-lt"/>
              </a:rPr>
              <a:t> de testes exaustivos que podem ser demorados e caros, uma configuração idêntica e uma verificação completa devem ser realizadas.</a:t>
            </a:r>
            <a:endParaRPr lang="de-DE"/>
          </a:p>
          <a:p>
            <a:r>
              <a:rPr lang="de-DE" sz="1600" dirty="0">
                <a:solidFill>
                  <a:srgbClr val="FFFFFF"/>
                </a:solidFill>
                <a:ea typeface="+mn-lt"/>
                <a:cs typeface="+mn-lt"/>
              </a:rPr>
              <a:t>Se </a:t>
            </a:r>
            <a:r>
              <a:rPr lang="de-DE" sz="1600" dirty="0" err="1">
                <a:solidFill>
                  <a:srgbClr val="FFFFFF"/>
                </a:solidFill>
                <a:ea typeface="+mn-lt"/>
                <a:cs typeface="+mn-lt"/>
              </a:rPr>
              <a:t>possível</a:t>
            </a:r>
            <a:r>
              <a:rPr lang="de-DE" sz="1600" dirty="0">
                <a:solidFill>
                  <a:srgbClr val="FFFFFF"/>
                </a:solidFill>
                <a:ea typeface="+mn-lt"/>
                <a:cs typeface="+mn-lt"/>
              </a:rPr>
              <a:t>, </a:t>
            </a:r>
            <a:r>
              <a:rPr lang="de-DE" sz="1600" dirty="0" err="1">
                <a:solidFill>
                  <a:srgbClr val="FFFFFF"/>
                </a:solidFill>
                <a:ea typeface="+mn-lt"/>
                <a:cs typeface="+mn-lt"/>
              </a:rPr>
              <a:t>os</a:t>
            </a:r>
            <a:r>
              <a:rPr lang="de-DE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1600" dirty="0" err="1">
                <a:solidFill>
                  <a:srgbClr val="FFFFFF"/>
                </a:solidFill>
                <a:ea typeface="+mn-lt"/>
                <a:cs typeface="+mn-lt"/>
              </a:rPr>
              <a:t>testes</a:t>
            </a:r>
            <a:r>
              <a:rPr lang="de-DE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1600" dirty="0" err="1">
                <a:solidFill>
                  <a:srgbClr val="FFFFFF"/>
                </a:solidFill>
                <a:ea typeface="+mn-lt"/>
                <a:cs typeface="+mn-lt"/>
              </a:rPr>
              <a:t>devem</a:t>
            </a:r>
            <a:r>
              <a:rPr lang="de-DE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1600" dirty="0" err="1">
                <a:solidFill>
                  <a:srgbClr val="FFFFFF"/>
                </a:solidFill>
                <a:ea typeface="+mn-lt"/>
                <a:cs typeface="+mn-lt"/>
              </a:rPr>
              <a:t>ser</a:t>
            </a:r>
            <a:r>
              <a:rPr lang="de-DE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1600" dirty="0" err="1">
                <a:solidFill>
                  <a:srgbClr val="FFFFFF"/>
                </a:solidFill>
                <a:ea typeface="+mn-lt"/>
                <a:cs typeface="+mn-lt"/>
              </a:rPr>
              <a:t>realizados</a:t>
            </a:r>
            <a:r>
              <a:rPr lang="de-DE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1600" dirty="0" err="1">
                <a:solidFill>
                  <a:srgbClr val="FFFFFF"/>
                </a:solidFill>
                <a:ea typeface="+mn-lt"/>
                <a:cs typeface="+mn-lt"/>
              </a:rPr>
              <a:t>no</a:t>
            </a:r>
            <a:r>
              <a:rPr lang="de-DE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1600" dirty="0" err="1">
                <a:solidFill>
                  <a:srgbClr val="FFFFFF"/>
                </a:solidFill>
                <a:ea typeface="+mn-lt"/>
                <a:cs typeface="+mn-lt"/>
              </a:rPr>
              <a:t>hardware</a:t>
            </a:r>
            <a:r>
              <a:rPr lang="de-DE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1600" dirty="0" err="1">
                <a:solidFill>
                  <a:srgbClr val="FFFFFF"/>
                </a:solidFill>
                <a:ea typeface="+mn-lt"/>
                <a:cs typeface="+mn-lt"/>
              </a:rPr>
              <a:t>que</a:t>
            </a:r>
            <a:r>
              <a:rPr lang="de-DE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1600" dirty="0" err="1">
                <a:solidFill>
                  <a:srgbClr val="FFFFFF"/>
                </a:solidFill>
                <a:ea typeface="+mn-lt"/>
                <a:cs typeface="+mn-lt"/>
              </a:rPr>
              <a:t>finalmente</a:t>
            </a:r>
            <a:r>
              <a:rPr lang="de-DE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1600" dirty="0" err="1">
                <a:solidFill>
                  <a:srgbClr val="FFFFFF"/>
                </a:solidFill>
                <a:ea typeface="+mn-lt"/>
                <a:cs typeface="+mn-lt"/>
              </a:rPr>
              <a:t>iremos</a:t>
            </a:r>
            <a:r>
              <a:rPr lang="de-DE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1600" dirty="0" err="1">
                <a:solidFill>
                  <a:srgbClr val="FFFFFF"/>
                </a:solidFill>
                <a:ea typeface="+mn-lt"/>
                <a:cs typeface="+mn-lt"/>
              </a:rPr>
              <a:t>restaurar</a:t>
            </a:r>
            <a:r>
              <a:rPr lang="de-DE" sz="1600" dirty="0">
                <a:solidFill>
                  <a:srgbClr val="FFFFFF"/>
                </a:solidFill>
                <a:ea typeface="+mn-lt"/>
                <a:cs typeface="+mn-lt"/>
              </a:rPr>
              <a:t>. </a:t>
            </a:r>
            <a:r>
              <a:rPr lang="de-DE" sz="1600" dirty="0" err="1">
                <a:solidFill>
                  <a:srgbClr val="FFFFFF"/>
                </a:solidFill>
                <a:ea typeface="+mn-lt"/>
                <a:cs typeface="+mn-lt"/>
              </a:rPr>
              <a:t>Isto</a:t>
            </a:r>
            <a:r>
              <a:rPr lang="de-DE" sz="1600" dirty="0">
                <a:solidFill>
                  <a:srgbClr val="FFFFFF"/>
                </a:solidFill>
                <a:ea typeface="+mn-lt"/>
                <a:cs typeface="+mn-lt"/>
              </a:rPr>
              <a:t> é </a:t>
            </a:r>
            <a:r>
              <a:rPr lang="de-DE" sz="1600" dirty="0" err="1">
                <a:solidFill>
                  <a:srgbClr val="FFFFFF"/>
                </a:solidFill>
                <a:ea typeface="+mn-lt"/>
                <a:cs typeface="+mn-lt"/>
              </a:rPr>
              <a:t>especialmente</a:t>
            </a:r>
            <a:r>
              <a:rPr lang="de-DE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1600" dirty="0" err="1">
                <a:solidFill>
                  <a:srgbClr val="FFFFFF"/>
                </a:solidFill>
                <a:ea typeface="+mn-lt"/>
                <a:cs typeface="+mn-lt"/>
              </a:rPr>
              <a:t>verdadeiro</a:t>
            </a:r>
            <a:r>
              <a:rPr lang="de-DE" sz="1600" dirty="0">
                <a:solidFill>
                  <a:srgbClr val="FFFFFF"/>
                </a:solidFill>
                <a:ea typeface="+mn-lt"/>
                <a:cs typeface="+mn-lt"/>
              </a:rPr>
              <a:t> se </a:t>
            </a:r>
            <a:r>
              <a:rPr lang="de-DE" sz="1600" dirty="0" err="1">
                <a:solidFill>
                  <a:srgbClr val="FFFFFF"/>
                </a:solidFill>
                <a:ea typeface="+mn-lt"/>
                <a:cs typeface="+mn-lt"/>
              </a:rPr>
              <a:t>estivermos</a:t>
            </a:r>
            <a:r>
              <a:rPr lang="de-DE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1600" dirty="0" err="1">
                <a:solidFill>
                  <a:srgbClr val="FFFFFF"/>
                </a:solidFill>
                <a:ea typeface="+mn-lt"/>
                <a:cs typeface="+mn-lt"/>
              </a:rPr>
              <a:t>restaurando</a:t>
            </a:r>
            <a:r>
              <a:rPr lang="de-DE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1600" dirty="0" err="1">
                <a:solidFill>
                  <a:srgbClr val="FFFFFF"/>
                </a:solidFill>
                <a:ea typeface="+mn-lt"/>
                <a:cs typeface="+mn-lt"/>
              </a:rPr>
              <a:t>para</a:t>
            </a:r>
            <a:r>
              <a:rPr lang="de-DE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1600" dirty="0" err="1">
                <a:solidFill>
                  <a:srgbClr val="FFFFFF"/>
                </a:solidFill>
                <a:ea typeface="+mn-lt"/>
                <a:cs typeface="+mn-lt"/>
              </a:rPr>
              <a:t>uma</a:t>
            </a:r>
            <a:r>
              <a:rPr lang="de-DE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1600" dirty="0" err="1">
                <a:solidFill>
                  <a:srgbClr val="FFFFFF"/>
                </a:solidFill>
                <a:ea typeface="+mn-lt"/>
                <a:cs typeface="+mn-lt"/>
              </a:rPr>
              <a:t>máquina</a:t>
            </a:r>
            <a:r>
              <a:rPr lang="de-DE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1600" dirty="0" err="1">
                <a:solidFill>
                  <a:srgbClr val="FFFFFF"/>
                </a:solidFill>
                <a:ea typeface="+mn-lt"/>
                <a:cs typeface="+mn-lt"/>
              </a:rPr>
              <a:t>diferente</a:t>
            </a:r>
            <a:r>
              <a:rPr lang="de-DE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1600" dirty="0" err="1">
                <a:solidFill>
                  <a:srgbClr val="FFFFFF"/>
                </a:solidFill>
                <a:ea typeface="+mn-lt"/>
                <a:cs typeface="+mn-lt"/>
              </a:rPr>
              <a:t>daquela</a:t>
            </a:r>
            <a:r>
              <a:rPr lang="de-DE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1600" dirty="0" err="1">
                <a:solidFill>
                  <a:srgbClr val="FFFFFF"/>
                </a:solidFill>
                <a:ea typeface="+mn-lt"/>
                <a:cs typeface="+mn-lt"/>
              </a:rPr>
              <a:t>que</a:t>
            </a:r>
            <a:r>
              <a:rPr lang="de-DE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1600" dirty="0" err="1">
                <a:solidFill>
                  <a:srgbClr val="FFFFFF"/>
                </a:solidFill>
                <a:ea typeface="+mn-lt"/>
                <a:cs typeface="+mn-lt"/>
              </a:rPr>
              <a:t>criou</a:t>
            </a:r>
            <a:r>
              <a:rPr lang="de-DE" sz="1600" dirty="0">
                <a:solidFill>
                  <a:srgbClr val="FFFFFF"/>
                </a:solidFill>
                <a:ea typeface="+mn-lt"/>
                <a:cs typeface="+mn-lt"/>
              </a:rPr>
              <a:t> o </a:t>
            </a:r>
            <a:r>
              <a:rPr lang="de-DE" sz="1600" dirty="0" err="1">
                <a:solidFill>
                  <a:srgbClr val="FFFFFF"/>
                </a:solidFill>
                <a:ea typeface="+mn-lt"/>
                <a:cs typeface="+mn-lt"/>
              </a:rPr>
              <a:t>backup</a:t>
            </a:r>
            <a:r>
              <a:rPr lang="de-DE" sz="1600" dirty="0">
                <a:solidFill>
                  <a:srgbClr val="FFFFFF"/>
                </a:solidFill>
                <a:ea typeface="+mn-lt"/>
                <a:cs typeface="+mn-lt"/>
              </a:rPr>
              <a:t>.</a:t>
            </a:r>
            <a:endParaRPr lang="de-DE" dirty="0"/>
          </a:p>
          <a:p>
            <a:r>
              <a:rPr lang="de-DE" sz="1600" dirty="0" err="1">
                <a:solidFill>
                  <a:srgbClr val="FFFFFF"/>
                </a:solidFill>
                <a:ea typeface="+mn-lt"/>
                <a:cs typeface="+mn-lt"/>
              </a:rPr>
              <a:t>Alguns</a:t>
            </a:r>
            <a:r>
              <a:rPr lang="de-DE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1600" dirty="0" err="1">
                <a:solidFill>
                  <a:srgbClr val="FFFFFF"/>
                </a:solidFill>
                <a:ea typeface="+mn-lt"/>
                <a:cs typeface="+mn-lt"/>
              </a:rPr>
              <a:t>sistemas</a:t>
            </a:r>
            <a:r>
              <a:rPr lang="de-DE" sz="1600" dirty="0">
                <a:solidFill>
                  <a:srgbClr val="FFFFFF"/>
                </a:solidFill>
                <a:ea typeface="+mn-lt"/>
                <a:cs typeface="+mn-lt"/>
              </a:rPr>
              <a:t> de </a:t>
            </a:r>
            <a:r>
              <a:rPr lang="de-DE" sz="1600" dirty="0" err="1">
                <a:solidFill>
                  <a:srgbClr val="FFFFFF"/>
                </a:solidFill>
                <a:ea typeface="+mn-lt"/>
                <a:cs typeface="+mn-lt"/>
              </a:rPr>
              <a:t>backup</a:t>
            </a:r>
            <a:r>
              <a:rPr lang="de-DE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1600" dirty="0" err="1">
                <a:solidFill>
                  <a:srgbClr val="FFFFFF"/>
                </a:solidFill>
                <a:ea typeface="+mn-lt"/>
                <a:cs typeface="+mn-lt"/>
              </a:rPr>
              <a:t>esperam</a:t>
            </a:r>
            <a:r>
              <a:rPr lang="de-DE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1600" dirty="0" err="1">
                <a:solidFill>
                  <a:srgbClr val="FFFFFF"/>
                </a:solidFill>
                <a:ea typeface="+mn-lt"/>
                <a:cs typeface="+mn-lt"/>
              </a:rPr>
              <a:t>que</a:t>
            </a:r>
            <a:r>
              <a:rPr lang="de-DE" sz="1600" dirty="0">
                <a:solidFill>
                  <a:srgbClr val="FFFFFF"/>
                </a:solidFill>
                <a:ea typeface="+mn-lt"/>
                <a:cs typeface="+mn-lt"/>
              </a:rPr>
              <a:t> o </a:t>
            </a:r>
            <a:r>
              <a:rPr lang="de-DE" sz="1600" dirty="0" err="1">
                <a:solidFill>
                  <a:srgbClr val="FFFFFF"/>
                </a:solidFill>
                <a:ea typeface="+mn-lt"/>
                <a:cs typeface="+mn-lt"/>
              </a:rPr>
              <a:t>disco</a:t>
            </a:r>
            <a:r>
              <a:rPr lang="de-DE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1600" dirty="0" err="1">
                <a:solidFill>
                  <a:srgbClr val="FFFFFF"/>
                </a:solidFill>
                <a:ea typeface="+mn-lt"/>
                <a:cs typeface="+mn-lt"/>
              </a:rPr>
              <a:t>rígido</a:t>
            </a:r>
            <a:r>
              <a:rPr lang="de-DE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1600" dirty="0" err="1">
                <a:solidFill>
                  <a:srgbClr val="FFFFFF"/>
                </a:solidFill>
                <a:ea typeface="+mn-lt"/>
                <a:cs typeface="+mn-lt"/>
              </a:rPr>
              <a:t>tenha</a:t>
            </a:r>
            <a:r>
              <a:rPr lang="de-DE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1600" dirty="0" err="1">
                <a:solidFill>
                  <a:srgbClr val="FFFFFF"/>
                </a:solidFill>
                <a:ea typeface="+mn-lt"/>
                <a:cs typeface="+mn-lt"/>
              </a:rPr>
              <a:t>exatamente</a:t>
            </a:r>
            <a:r>
              <a:rPr lang="de-DE" sz="1600" dirty="0">
                <a:solidFill>
                  <a:srgbClr val="FFFFFF"/>
                </a:solidFill>
                <a:ea typeface="+mn-lt"/>
                <a:cs typeface="+mn-lt"/>
              </a:rPr>
              <a:t> o </a:t>
            </a:r>
            <a:r>
              <a:rPr lang="de-DE" sz="1600" dirty="0" err="1">
                <a:solidFill>
                  <a:srgbClr val="FFFFFF"/>
                </a:solidFill>
                <a:ea typeface="+mn-lt"/>
                <a:cs typeface="+mn-lt"/>
              </a:rPr>
              <a:t>mesmo</a:t>
            </a:r>
            <a:r>
              <a:rPr lang="de-DE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1600" dirty="0" err="1">
                <a:solidFill>
                  <a:srgbClr val="FFFFFF"/>
                </a:solidFill>
                <a:ea typeface="+mn-lt"/>
                <a:cs typeface="+mn-lt"/>
              </a:rPr>
              <a:t>tamanho</a:t>
            </a:r>
            <a:r>
              <a:rPr lang="de-DE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1600" dirty="0" err="1">
                <a:solidFill>
                  <a:srgbClr val="FFFFFF"/>
                </a:solidFill>
                <a:ea typeface="+mn-lt"/>
                <a:cs typeface="+mn-lt"/>
              </a:rPr>
              <a:t>daquele</a:t>
            </a:r>
            <a:r>
              <a:rPr lang="de-DE" sz="1600" dirty="0">
                <a:solidFill>
                  <a:srgbClr val="FFFFFF"/>
                </a:solidFill>
                <a:ea typeface="+mn-lt"/>
                <a:cs typeface="+mn-lt"/>
              </a:rPr>
              <a:t> de </a:t>
            </a:r>
            <a:r>
              <a:rPr lang="de-DE" sz="1600" dirty="0" err="1">
                <a:solidFill>
                  <a:srgbClr val="FFFFFF"/>
                </a:solidFill>
                <a:ea typeface="+mn-lt"/>
                <a:cs typeface="+mn-lt"/>
              </a:rPr>
              <a:t>onde</a:t>
            </a:r>
            <a:r>
              <a:rPr lang="de-DE" sz="1600" dirty="0">
                <a:solidFill>
                  <a:srgbClr val="FFFFFF"/>
                </a:solidFill>
                <a:ea typeface="+mn-lt"/>
                <a:cs typeface="+mn-lt"/>
              </a:rPr>
              <a:t> o </a:t>
            </a:r>
            <a:r>
              <a:rPr lang="de-DE" sz="1600" dirty="0" err="1">
                <a:solidFill>
                  <a:srgbClr val="FFFFFF"/>
                </a:solidFill>
                <a:ea typeface="+mn-lt"/>
                <a:cs typeface="+mn-lt"/>
              </a:rPr>
              <a:t>backup</a:t>
            </a:r>
            <a:r>
              <a:rPr lang="de-DE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1600" dirty="0" err="1">
                <a:solidFill>
                  <a:srgbClr val="FFFFFF"/>
                </a:solidFill>
                <a:ea typeface="+mn-lt"/>
                <a:cs typeface="+mn-lt"/>
              </a:rPr>
              <a:t>foi</a:t>
            </a:r>
            <a:r>
              <a:rPr lang="de-DE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1600" dirty="0" err="1">
                <a:solidFill>
                  <a:srgbClr val="FFFFFF"/>
                </a:solidFill>
                <a:ea typeface="+mn-lt"/>
                <a:cs typeface="+mn-lt"/>
              </a:rPr>
              <a:t>feito</a:t>
            </a:r>
            <a:r>
              <a:rPr lang="de-DE" sz="1600" dirty="0">
                <a:solidFill>
                  <a:srgbClr val="FFFFFF"/>
                </a:solidFill>
                <a:ea typeface="+mn-lt"/>
                <a:cs typeface="+mn-lt"/>
              </a:rPr>
              <a:t>.</a:t>
            </a:r>
            <a:endParaRPr lang="de-DE" dirty="0"/>
          </a:p>
          <a:p>
            <a:endParaRPr lang="de-DE" sz="1600" dirty="0">
              <a:solidFill>
                <a:srgbClr val="FFFFFF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3142145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ConfettiVTI</vt:lpstr>
      <vt:lpstr>Teste Recuperação</vt:lpstr>
      <vt:lpstr>O que é</vt:lpstr>
      <vt:lpstr>Como funciona</vt:lpstr>
      <vt:lpstr>Quando usar e exemplo prático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171</cp:revision>
  <dcterms:created xsi:type="dcterms:W3CDTF">2025-10-26T21:54:37Z</dcterms:created>
  <dcterms:modified xsi:type="dcterms:W3CDTF">2025-10-26T23:17:31Z</dcterms:modified>
</cp:coreProperties>
</file>