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61" r:id="rId3"/>
    <p:sldId id="263" r:id="rId4"/>
    <p:sldId id="262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72D0EB-1AF0-6C01-A4D0-F3E3DFEBCAA3}" v="51" dt="2025-10-26T22:52:38.800"/>
    <p1510:client id="{54F6DBF0-ECA8-B53C-E3DC-6A39ACF16A76}" v="202" dt="2025-10-26T22:49:46.2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10/26/2025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415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10/26/2025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548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10/26/2025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143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10/26/2025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570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10/26/2025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003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10/26/2025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864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10/26/2025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291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10/26/2025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598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10/26/2025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292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10/26/2025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41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10/26/2025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675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10/26/2025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‹nº›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4449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3E0473-C315-42D8-A82A-A2FE49DC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23A251-68F2-43E5-812B-4BBAE1A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 descr="Arte em círculo 3D néon">
            <a:extLst>
              <a:ext uri="{FF2B5EF4-FFF2-40B4-BE49-F238E27FC236}">
                <a16:creationId xmlns:a16="http://schemas.microsoft.com/office/drawing/2014/main" id="{4D93D417-80F2-6BC1-3F1B-C048CFEDFDB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1237" r="6" b="6"/>
          <a:stretch>
            <a:fillRect/>
          </a:stretch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13" name="decorative circle">
            <a:extLst>
              <a:ext uri="{FF2B5EF4-FFF2-40B4-BE49-F238E27FC236}">
                <a16:creationId xmlns:a16="http://schemas.microsoft.com/office/drawing/2014/main" id="{0350AF23-2606-421F-AB7B-23D9B48F3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17B8593-D171-47B5-8D1A-E34E7B138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FEF60D4-64F6-450F-B86D-383EEA1C8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97D4A7C-B520-46CB-9A94-711F53997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B7B976F-E84B-4936-90D7-C8298A5E7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C91FFEC-59DF-4D22-A925-F5152076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8931E95-0847-47E4-8AEC-312312A03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C094915-EF93-49A0-9B90-C44FB9B5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62606" y="1122363"/>
            <a:ext cx="7063739" cy="2387600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rgbClr val="FFFFFF"/>
                </a:solidFill>
              </a:rPr>
              <a:t>Teste </a:t>
            </a:r>
            <a:r>
              <a:rPr lang="de-DE">
                <a:solidFill>
                  <a:srgbClr val="FFFFFF"/>
                </a:solidFill>
                <a:ea typeface="+mj-lt"/>
                <a:cs typeface="+mj-lt"/>
              </a:rPr>
              <a:t>Smoke </a:t>
            </a:r>
            <a:r>
              <a:rPr lang="de-DE" err="1">
                <a:solidFill>
                  <a:srgbClr val="FFFFFF"/>
                </a:solidFill>
                <a:ea typeface="+mj-lt"/>
                <a:cs typeface="+mj-lt"/>
              </a:rPr>
              <a:t>test</a:t>
            </a:r>
            <a:endParaRPr lang="de-DE" err="1">
              <a:solidFill>
                <a:srgbClr val="FFFFFF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62606" y="3602038"/>
            <a:ext cx="7063739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>
                <a:solidFill>
                  <a:srgbClr val="FFFFFF"/>
                </a:solidFill>
                <a:ea typeface="Calibri"/>
                <a:cs typeface="Calibri"/>
              </a:rPr>
              <a:t>UC10 – </a:t>
            </a:r>
            <a:r>
              <a:rPr lang="de-DE" dirty="0" err="1">
                <a:solidFill>
                  <a:srgbClr val="FFFFFF"/>
                </a:solidFill>
                <a:ea typeface="Calibri"/>
                <a:cs typeface="Calibri"/>
              </a:rPr>
              <a:t>Senac</a:t>
            </a:r>
            <a:r>
              <a:rPr lang="de-DE" dirty="0">
                <a:solidFill>
                  <a:srgbClr val="FFFFFF"/>
                </a:solidFill>
                <a:ea typeface="Calibri"/>
                <a:cs typeface="Calibri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Calibri"/>
                <a:cs typeface="Calibri"/>
              </a:rPr>
              <a:t>Jessé</a:t>
            </a:r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D1BBF09-5ED1-FCBA-B4C5-BD8506AE65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EDD53F3-A403-B88E-E1BB-E9F84F7C8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1167E6-87A5-DD54-E71E-69298398A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 descr="Arte em círculo 3D néon">
            <a:extLst>
              <a:ext uri="{FF2B5EF4-FFF2-40B4-BE49-F238E27FC236}">
                <a16:creationId xmlns:a16="http://schemas.microsoft.com/office/drawing/2014/main" id="{5DEFE346-CD67-1B2E-6B45-09CA8E6B52E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1237" r="6" b="6"/>
          <a:stretch>
            <a:fillRect/>
          </a:stretch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13" name="decorative circle">
            <a:extLst>
              <a:ext uri="{FF2B5EF4-FFF2-40B4-BE49-F238E27FC236}">
                <a16:creationId xmlns:a16="http://schemas.microsoft.com/office/drawing/2014/main" id="{C0232ECF-FFA5-FE23-DEB8-A467855143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8134C9-FCD9-04B2-9602-42FD03303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D6A7603-0B9D-F938-6F58-231D42ED6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A446E5D-B2EB-8A31-2200-E9E121B1B2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CBC014F-90C1-022C-B3C2-A8AC886CB1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3C6B2C2-2BD6-1F3E-356F-7280E8CC9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1EE56E0-8E0B-9B90-736E-ACECDBC33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38A435F-3A50-4ED6-2DB3-AEE2E0F1BA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86A6301-2F35-47FA-196B-4067EC882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9FC6542-3EF1-DB48-08F6-ACA15AD0E8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7893" y="374741"/>
            <a:ext cx="3963696" cy="1338055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rgbClr val="FFFFFF"/>
                </a:solidFill>
                <a:ea typeface="+mj-lt"/>
                <a:cs typeface="+mj-lt"/>
              </a:rPr>
              <a:t>O </a:t>
            </a:r>
            <a:r>
              <a:rPr lang="de-DE" dirty="0" err="1">
                <a:solidFill>
                  <a:srgbClr val="FFFFFF"/>
                </a:solidFill>
                <a:ea typeface="+mj-lt"/>
                <a:cs typeface="+mj-lt"/>
              </a:rPr>
              <a:t>que</a:t>
            </a:r>
            <a:r>
              <a:rPr lang="de-DE" dirty="0">
                <a:solidFill>
                  <a:srgbClr val="FFFFFF"/>
                </a:solidFill>
                <a:ea typeface="+mj-lt"/>
                <a:cs typeface="+mj-lt"/>
              </a:rPr>
              <a:t> é</a:t>
            </a:r>
            <a:endParaRPr lang="pt-BR" dirty="0">
              <a:ea typeface="+mj-lt"/>
              <a:cs typeface="+mj-lt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6345FF6-F692-02BE-9C99-E37E62FE40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37" y="2969435"/>
            <a:ext cx="12182077" cy="30359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>
                <a:solidFill>
                  <a:schemeClr val="bg1"/>
                </a:solidFill>
                <a:ea typeface="+mn-lt"/>
                <a:cs typeface="+mn-lt"/>
              </a:rPr>
              <a:t>Smoke </a:t>
            </a:r>
            <a:r>
              <a:rPr lang="de-DE" err="1">
                <a:solidFill>
                  <a:schemeClr val="bg1"/>
                </a:solidFill>
                <a:ea typeface="+mn-lt"/>
                <a:cs typeface="+mn-lt"/>
              </a:rPr>
              <a:t>testing</a:t>
            </a:r>
            <a:r>
              <a:rPr lang="de-DE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err="1">
                <a:solidFill>
                  <a:schemeClr val="bg1"/>
                </a:solidFill>
                <a:ea typeface="+mn-lt"/>
                <a:cs typeface="+mn-lt"/>
              </a:rPr>
              <a:t>ou</a:t>
            </a:r>
            <a:r>
              <a:rPr lang="de-DE">
                <a:solidFill>
                  <a:schemeClr val="bg1"/>
                </a:solidFill>
                <a:ea typeface="+mn-lt"/>
                <a:cs typeface="+mn-lt"/>
              </a:rPr>
              <a:t> teste de fumaça são testes básicos que verificam as funcionalidade básicas da aplicação, é um processo que deve ser executado de forma rápida para determinar se o build ou a compilação da aplicação realizada está estável ou não. É uma confirmação para a equipe decidir se avança ou não para novos testes. Consiste em um conjunto mínimo de testes para validar </a:t>
            </a:r>
            <a:r>
              <a:rPr lang="de-DE" err="1">
                <a:solidFill>
                  <a:schemeClr val="bg1"/>
                </a:solidFill>
                <a:ea typeface="+mn-lt"/>
                <a:cs typeface="+mn-lt"/>
              </a:rPr>
              <a:t>as</a:t>
            </a:r>
            <a:r>
              <a:rPr lang="de-DE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err="1">
                <a:solidFill>
                  <a:schemeClr val="bg1"/>
                </a:solidFill>
                <a:ea typeface="+mn-lt"/>
                <a:cs typeface="+mn-lt"/>
              </a:rPr>
              <a:t>principais</a:t>
            </a:r>
            <a:r>
              <a:rPr lang="de-DE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err="1">
                <a:solidFill>
                  <a:schemeClr val="bg1"/>
                </a:solidFill>
                <a:ea typeface="+mn-lt"/>
                <a:cs typeface="+mn-lt"/>
              </a:rPr>
              <a:t>funcionalidades</a:t>
            </a:r>
            <a:endParaRPr lang="pt-BR" err="1">
              <a:solidFill>
                <a:schemeClr val="bg1"/>
              </a:solidFill>
              <a:ea typeface="+mn-lt"/>
              <a:cs typeface="+mn-lt"/>
            </a:endParaRPr>
          </a:p>
          <a:p>
            <a:endParaRPr lang="de-DE" dirty="0">
              <a:solidFill>
                <a:schemeClr val="bg1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82097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F4962DA-DE39-332C-A5F7-88BC49842C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2761524-EE3C-6D1F-D966-3CDE5E9049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4C33FFD-4B10-157E-89EF-E5B8453EEC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 descr="Arte em círculo 3D néon">
            <a:extLst>
              <a:ext uri="{FF2B5EF4-FFF2-40B4-BE49-F238E27FC236}">
                <a16:creationId xmlns:a16="http://schemas.microsoft.com/office/drawing/2014/main" id="{403BBBC5-AC16-A77D-3F42-4838E7A1EEF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1237" r="6" b="6"/>
          <a:stretch>
            <a:fillRect/>
          </a:stretch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13" name="decorative circle">
            <a:extLst>
              <a:ext uri="{FF2B5EF4-FFF2-40B4-BE49-F238E27FC236}">
                <a16:creationId xmlns:a16="http://schemas.microsoft.com/office/drawing/2014/main" id="{A8039439-E183-EB85-AD41-FDD635E46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8453840-EFF5-F50F-0E64-2A2E4D9956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B955C2E-EFFE-8A98-E2C9-4AE6E711EA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DF6BF3A-601B-63C5-A541-F1EBED43A9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EF4DBE3-B147-8EAA-88BE-5ED32DA27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BCD12FA-3067-23C5-245D-424BACD6BE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30492F3-97DE-6365-1EDA-AD83E0E21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1B0F975-D74A-7FAC-22E5-7DC5A8082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A24D9BC-5BAB-619B-7ADF-FEDE2FA16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1748066C-16A2-BE44-A276-0DCD262E2B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7893" y="374741"/>
            <a:ext cx="5343922" cy="1553715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rgbClr val="FFFFFF"/>
                </a:solidFill>
                <a:ea typeface="+mj-lt"/>
                <a:cs typeface="+mj-lt"/>
              </a:rPr>
              <a:t>Como </a:t>
            </a:r>
            <a:r>
              <a:rPr lang="de-DE" dirty="0" err="1">
                <a:solidFill>
                  <a:srgbClr val="FFFFFF"/>
                </a:solidFill>
                <a:ea typeface="+mj-lt"/>
                <a:cs typeface="+mj-lt"/>
              </a:rPr>
              <a:t>funciona</a:t>
            </a:r>
            <a:endParaRPr lang="pt-BR" dirty="0" err="1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4F95F91-AF31-807C-C488-B29B7447A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37" y="2969435"/>
            <a:ext cx="12182077" cy="3035987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pt-BR"/>
          </a:p>
          <a:p>
            <a:r>
              <a:rPr lang="de-DE" sz="2800" dirty="0">
                <a:solidFill>
                  <a:schemeClr val="bg1"/>
                </a:solidFill>
                <a:ea typeface="+mn-lt"/>
                <a:cs typeface="+mn-lt"/>
              </a:rPr>
              <a:t>O teste de </a:t>
            </a:r>
            <a:r>
              <a:rPr lang="de-DE" sz="2800" dirty="0" err="1">
                <a:solidFill>
                  <a:schemeClr val="bg1"/>
                </a:solidFill>
                <a:ea typeface="+mn-lt"/>
                <a:cs typeface="+mn-lt"/>
              </a:rPr>
              <a:t>fumaça</a:t>
            </a:r>
            <a:r>
              <a:rPr lang="de-DE" sz="28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sz="2800" dirty="0" err="1">
                <a:solidFill>
                  <a:schemeClr val="bg1"/>
                </a:solidFill>
                <a:ea typeface="+mn-lt"/>
                <a:cs typeface="+mn-lt"/>
              </a:rPr>
              <a:t>deve</a:t>
            </a:r>
            <a:r>
              <a:rPr lang="de-DE" sz="28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sz="2800" dirty="0" err="1">
                <a:solidFill>
                  <a:schemeClr val="bg1"/>
                </a:solidFill>
                <a:ea typeface="+mn-lt"/>
                <a:cs typeface="+mn-lt"/>
              </a:rPr>
              <a:t>ser</a:t>
            </a:r>
            <a:r>
              <a:rPr lang="de-DE" sz="28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sz="2800" dirty="0" err="1">
                <a:solidFill>
                  <a:schemeClr val="bg1"/>
                </a:solidFill>
                <a:ea typeface="+mn-lt"/>
                <a:cs typeface="+mn-lt"/>
              </a:rPr>
              <a:t>executado</a:t>
            </a:r>
            <a:r>
              <a:rPr lang="de-DE" sz="2800" dirty="0">
                <a:solidFill>
                  <a:schemeClr val="bg1"/>
                </a:solidFill>
                <a:ea typeface="+mn-lt"/>
                <a:cs typeface="+mn-lt"/>
              </a:rPr>
              <a:t> sempre </a:t>
            </a:r>
            <a:r>
              <a:rPr lang="de-DE" sz="2800" dirty="0" err="1">
                <a:solidFill>
                  <a:schemeClr val="bg1"/>
                </a:solidFill>
                <a:ea typeface="+mn-lt"/>
                <a:cs typeface="+mn-lt"/>
              </a:rPr>
              <a:t>que</a:t>
            </a:r>
            <a:r>
              <a:rPr lang="de-DE" sz="28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sz="2800" dirty="0" err="1">
                <a:solidFill>
                  <a:schemeClr val="bg1"/>
                </a:solidFill>
                <a:ea typeface="+mn-lt"/>
                <a:cs typeface="+mn-lt"/>
              </a:rPr>
              <a:t>novas</a:t>
            </a:r>
            <a:r>
              <a:rPr lang="de-DE" sz="28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sz="2800" dirty="0" err="1">
                <a:solidFill>
                  <a:schemeClr val="bg1"/>
                </a:solidFill>
                <a:ea typeface="+mn-lt"/>
                <a:cs typeface="+mn-lt"/>
              </a:rPr>
              <a:t>funcionalidades</a:t>
            </a:r>
            <a:r>
              <a:rPr lang="de-DE" sz="2800" dirty="0">
                <a:solidFill>
                  <a:schemeClr val="bg1"/>
                </a:solidFill>
                <a:ea typeface="+mn-lt"/>
                <a:cs typeface="+mn-lt"/>
              </a:rPr>
              <a:t> da </a:t>
            </a:r>
            <a:r>
              <a:rPr lang="de-DE" sz="2800" dirty="0" err="1">
                <a:solidFill>
                  <a:schemeClr val="bg1"/>
                </a:solidFill>
                <a:ea typeface="+mn-lt"/>
                <a:cs typeface="+mn-lt"/>
              </a:rPr>
              <a:t>aplicação</a:t>
            </a:r>
            <a:r>
              <a:rPr lang="de-DE" sz="28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sz="2800" dirty="0" err="1">
                <a:solidFill>
                  <a:schemeClr val="bg1"/>
                </a:solidFill>
                <a:ea typeface="+mn-lt"/>
                <a:cs typeface="+mn-lt"/>
              </a:rPr>
              <a:t>são</a:t>
            </a:r>
            <a:r>
              <a:rPr lang="de-DE" sz="28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sz="2800" dirty="0" err="1">
                <a:solidFill>
                  <a:schemeClr val="bg1"/>
                </a:solidFill>
                <a:ea typeface="+mn-lt"/>
                <a:cs typeface="+mn-lt"/>
              </a:rPr>
              <a:t>desenvolvidas</a:t>
            </a:r>
            <a:r>
              <a:rPr lang="de-DE" sz="2800" dirty="0">
                <a:solidFill>
                  <a:schemeClr val="bg1"/>
                </a:solidFill>
                <a:ea typeface="+mn-lt"/>
                <a:cs typeface="+mn-lt"/>
              </a:rPr>
              <a:t> e </a:t>
            </a:r>
            <a:r>
              <a:rPr lang="de-DE" sz="2800" dirty="0" err="1">
                <a:solidFill>
                  <a:schemeClr val="bg1"/>
                </a:solidFill>
                <a:ea typeface="+mn-lt"/>
                <a:cs typeface="+mn-lt"/>
              </a:rPr>
              <a:t>integradas</a:t>
            </a:r>
            <a:r>
              <a:rPr lang="de-DE" sz="28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sz="2800" dirty="0" err="1">
                <a:solidFill>
                  <a:schemeClr val="bg1"/>
                </a:solidFill>
                <a:ea typeface="+mn-lt"/>
                <a:cs typeface="+mn-lt"/>
              </a:rPr>
              <a:t>com</a:t>
            </a:r>
            <a:r>
              <a:rPr lang="de-DE" sz="2800" dirty="0">
                <a:solidFill>
                  <a:schemeClr val="bg1"/>
                </a:solidFill>
                <a:ea typeface="+mn-lt"/>
                <a:cs typeface="+mn-lt"/>
              </a:rPr>
              <a:t> a </a:t>
            </a:r>
            <a:r>
              <a:rPr lang="de-DE" sz="2800" dirty="0" err="1">
                <a:solidFill>
                  <a:schemeClr val="bg1"/>
                </a:solidFill>
                <a:ea typeface="+mn-lt"/>
                <a:cs typeface="+mn-lt"/>
              </a:rPr>
              <a:t>compilação</a:t>
            </a:r>
            <a:r>
              <a:rPr lang="de-DE" sz="2800" dirty="0">
                <a:solidFill>
                  <a:schemeClr val="bg1"/>
                </a:solidFill>
                <a:ea typeface="+mn-lt"/>
                <a:cs typeface="+mn-lt"/>
              </a:rPr>
              <a:t> existente </a:t>
            </a:r>
            <a:r>
              <a:rPr lang="de-DE" sz="2800" dirty="0" err="1">
                <a:solidFill>
                  <a:schemeClr val="bg1"/>
                </a:solidFill>
                <a:ea typeface="+mn-lt"/>
                <a:cs typeface="+mn-lt"/>
              </a:rPr>
              <a:t>que</a:t>
            </a:r>
            <a:r>
              <a:rPr lang="de-DE" sz="2800" dirty="0">
                <a:solidFill>
                  <a:schemeClr val="bg1"/>
                </a:solidFill>
                <a:ea typeface="+mn-lt"/>
                <a:cs typeface="+mn-lt"/>
              </a:rPr>
              <a:t> é </a:t>
            </a:r>
            <a:r>
              <a:rPr lang="de-DE" sz="2800" dirty="0" err="1">
                <a:solidFill>
                  <a:schemeClr val="bg1"/>
                </a:solidFill>
                <a:ea typeface="+mn-lt"/>
                <a:cs typeface="+mn-lt"/>
              </a:rPr>
              <a:t>implantada</a:t>
            </a:r>
            <a:r>
              <a:rPr lang="de-DE" sz="28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sz="2800" dirty="0" err="1">
                <a:solidFill>
                  <a:schemeClr val="bg1"/>
                </a:solidFill>
                <a:ea typeface="+mn-lt"/>
                <a:cs typeface="+mn-lt"/>
              </a:rPr>
              <a:t>no</a:t>
            </a:r>
            <a:r>
              <a:rPr lang="de-DE" sz="2800" dirty="0">
                <a:solidFill>
                  <a:schemeClr val="bg1"/>
                </a:solidFill>
                <a:ea typeface="+mn-lt"/>
                <a:cs typeface="+mn-lt"/>
              </a:rPr>
              <a:t> ambiente de “</a:t>
            </a:r>
            <a:r>
              <a:rPr lang="de-DE" sz="2800" dirty="0" err="1">
                <a:solidFill>
                  <a:schemeClr val="bg1"/>
                </a:solidFill>
                <a:ea typeface="+mn-lt"/>
                <a:cs typeface="+mn-lt"/>
              </a:rPr>
              <a:t>staging</a:t>
            </a:r>
            <a:r>
              <a:rPr lang="de-DE" sz="2800" dirty="0">
                <a:solidFill>
                  <a:schemeClr val="bg1"/>
                </a:solidFill>
                <a:ea typeface="+mn-lt"/>
                <a:cs typeface="+mn-lt"/>
              </a:rPr>
              <a:t>”(Ambiente </a:t>
            </a:r>
            <a:r>
              <a:rPr lang="de-DE" sz="2800" dirty="0" err="1">
                <a:solidFill>
                  <a:schemeClr val="bg1"/>
                </a:solidFill>
                <a:ea typeface="+mn-lt"/>
                <a:cs typeface="+mn-lt"/>
              </a:rPr>
              <a:t>criado</a:t>
            </a:r>
            <a:r>
              <a:rPr lang="de-DE" sz="28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sz="2800" dirty="0" err="1">
                <a:solidFill>
                  <a:schemeClr val="bg1"/>
                </a:solidFill>
                <a:ea typeface="+mn-lt"/>
                <a:cs typeface="+mn-lt"/>
              </a:rPr>
              <a:t>com</a:t>
            </a:r>
            <a:r>
              <a:rPr lang="de-DE" sz="28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sz="2800" dirty="0" err="1">
                <a:solidFill>
                  <a:schemeClr val="bg1"/>
                </a:solidFill>
                <a:ea typeface="+mn-lt"/>
                <a:cs typeface="+mn-lt"/>
              </a:rPr>
              <a:t>as</a:t>
            </a:r>
            <a:r>
              <a:rPr lang="de-DE" sz="28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sz="2800" dirty="0" err="1">
                <a:solidFill>
                  <a:schemeClr val="bg1"/>
                </a:solidFill>
                <a:ea typeface="+mn-lt"/>
                <a:cs typeface="+mn-lt"/>
              </a:rPr>
              <a:t>alterações</a:t>
            </a:r>
            <a:r>
              <a:rPr lang="de-DE" sz="28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sz="2800" dirty="0" err="1">
                <a:solidFill>
                  <a:schemeClr val="bg1"/>
                </a:solidFill>
                <a:ea typeface="+mn-lt"/>
                <a:cs typeface="+mn-lt"/>
              </a:rPr>
              <a:t>desenvolvidas</a:t>
            </a:r>
            <a:r>
              <a:rPr lang="de-DE" sz="2800" dirty="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de-DE" sz="2800" dirty="0" err="1">
                <a:solidFill>
                  <a:schemeClr val="bg1"/>
                </a:solidFill>
                <a:ea typeface="+mn-lt"/>
                <a:cs typeface="+mn-lt"/>
              </a:rPr>
              <a:t>cada</a:t>
            </a:r>
            <a:r>
              <a:rPr lang="de-DE" sz="28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sz="2800" dirty="0" err="1">
                <a:solidFill>
                  <a:schemeClr val="bg1"/>
                </a:solidFill>
                <a:ea typeface="+mn-lt"/>
                <a:cs typeface="+mn-lt"/>
              </a:rPr>
              <a:t>empresa</a:t>
            </a:r>
            <a:r>
              <a:rPr lang="de-DE" sz="28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sz="2800" dirty="0" err="1">
                <a:solidFill>
                  <a:schemeClr val="bg1"/>
                </a:solidFill>
                <a:ea typeface="+mn-lt"/>
                <a:cs typeface="+mn-lt"/>
              </a:rPr>
              <a:t>adota</a:t>
            </a:r>
            <a:r>
              <a:rPr lang="de-DE" sz="2800" dirty="0">
                <a:solidFill>
                  <a:schemeClr val="bg1"/>
                </a:solidFill>
                <a:ea typeface="+mn-lt"/>
                <a:cs typeface="+mn-lt"/>
              </a:rPr>
              <a:t> um </a:t>
            </a:r>
            <a:r>
              <a:rPr lang="de-DE" sz="2800" dirty="0" err="1">
                <a:solidFill>
                  <a:schemeClr val="bg1"/>
                </a:solidFill>
                <a:ea typeface="+mn-lt"/>
                <a:cs typeface="+mn-lt"/>
              </a:rPr>
              <a:t>nome</a:t>
            </a:r>
            <a:r>
              <a:rPr lang="de-DE" sz="2800" dirty="0">
                <a:solidFill>
                  <a:schemeClr val="bg1"/>
                </a:solidFill>
                <a:ea typeface="+mn-lt"/>
                <a:cs typeface="+mn-lt"/>
              </a:rPr>
              <a:t>).</a:t>
            </a:r>
            <a:endParaRPr lang="pt-BR" dirty="0">
              <a:solidFill>
                <a:schemeClr val="bg1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93933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05C4A16-A63A-2969-0DB6-518D2DEB90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AE5A401-6476-F5F9-CCA4-AC2408B3B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3DE3FB-E9C7-FA9A-B9FF-79783501D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 descr="Arte em círculo 3D néon">
            <a:extLst>
              <a:ext uri="{FF2B5EF4-FFF2-40B4-BE49-F238E27FC236}">
                <a16:creationId xmlns:a16="http://schemas.microsoft.com/office/drawing/2014/main" id="{8FB28704-9C27-2039-ECB4-7DD42D7826F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1237" r="6" b="6"/>
          <a:stretch>
            <a:fillRect/>
          </a:stretch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13" name="decorative circle">
            <a:extLst>
              <a:ext uri="{FF2B5EF4-FFF2-40B4-BE49-F238E27FC236}">
                <a16:creationId xmlns:a16="http://schemas.microsoft.com/office/drawing/2014/main" id="{ED2DD495-6148-2387-F67D-3BF25D0BD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FB4E778-66A6-9946-44BA-87AF96EEFB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BAE5853-FC70-D9C2-45E6-EE7867CF0E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D7206F6-8DBE-D23C-A5C0-01F9B4DFF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9E8CB76-3CF1-8D56-18AD-E28BD91AC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1B5FD15-5C20-824D-C0DE-4524446F4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6B267CE-F5AD-6111-58ED-8578012DC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C8213D4-1D39-4224-ED9F-031526901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852045A-94C7-1416-04D6-E1903A1A5C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950F60CB-85C1-13DA-15A9-C0766AEF6A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7893" y="374741"/>
            <a:ext cx="8808865" cy="2272582"/>
          </a:xfrm>
        </p:spPr>
        <p:txBody>
          <a:bodyPr>
            <a:normAutofit/>
          </a:bodyPr>
          <a:lstStyle/>
          <a:p>
            <a:r>
              <a:rPr lang="de-DE" dirty="0" err="1">
                <a:solidFill>
                  <a:srgbClr val="FFFFFF"/>
                </a:solidFill>
                <a:ea typeface="+mj-lt"/>
                <a:cs typeface="+mj-lt"/>
              </a:rPr>
              <a:t>Quando</a:t>
            </a:r>
            <a:r>
              <a:rPr lang="de-DE" dirty="0">
                <a:solidFill>
                  <a:srgbClr val="FFFFFF"/>
                </a:solidFill>
                <a:ea typeface="+mj-lt"/>
                <a:cs typeface="+mj-lt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+mj-lt"/>
                <a:cs typeface="+mj-lt"/>
              </a:rPr>
              <a:t>usar</a:t>
            </a:r>
            <a:r>
              <a:rPr lang="de-DE" dirty="0">
                <a:solidFill>
                  <a:srgbClr val="FFFFFF"/>
                </a:solidFill>
                <a:ea typeface="+mj-lt"/>
                <a:cs typeface="+mj-lt"/>
              </a:rPr>
              <a:t> e </a:t>
            </a:r>
            <a:r>
              <a:rPr lang="de-DE" dirty="0" err="1">
                <a:solidFill>
                  <a:srgbClr val="FFFFFF"/>
                </a:solidFill>
                <a:ea typeface="+mj-lt"/>
                <a:cs typeface="+mj-lt"/>
              </a:rPr>
              <a:t>exemplo</a:t>
            </a:r>
            <a:r>
              <a:rPr lang="de-DE" dirty="0">
                <a:solidFill>
                  <a:srgbClr val="FFFFFF"/>
                </a:solidFill>
                <a:ea typeface="+mj-lt"/>
                <a:cs typeface="+mj-lt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+mj-lt"/>
                <a:cs typeface="+mj-lt"/>
              </a:rPr>
              <a:t>prático</a:t>
            </a:r>
            <a:endParaRPr lang="pt-BR" dirty="0" err="1">
              <a:ea typeface="+mj-lt"/>
              <a:cs typeface="+mj-lt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8116880-A045-C942-7FEA-1FA0E1D582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37" y="2969435"/>
            <a:ext cx="12182077" cy="303598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Testes de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fumaça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são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testes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básicos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que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verificam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as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funcionalidades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básicas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 do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aplicativo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.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Eles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devem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ser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rápidos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para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executar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, e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seu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objetivo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 é dar-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lhe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 a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garantia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 de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que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as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principais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características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 do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seu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sistema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estão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funcionando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como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esperado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.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Podem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ser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úteis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 logo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após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uma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nova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compilação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ser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feita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para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decidir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 se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pode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ou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não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executar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testes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mais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caros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,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ou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 logo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após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uma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implantação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para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 se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certificar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 de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que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 o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aplicativo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está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funcionando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corretamente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no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 ambiente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recém-implantado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,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podendo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ser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feito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manualmente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ou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por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automação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,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dependendo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 do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cliente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 e da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organização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.</a:t>
            </a:r>
            <a:endParaRPr lang="pt-BR" dirty="0"/>
          </a:p>
          <a:p>
            <a:endParaRPr lang="de-DE" dirty="0">
              <a:solidFill>
                <a:srgbClr val="FFFFFF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03142145"/>
      </p:ext>
    </p:extLst>
  </p:cSld>
  <p:clrMapOvr>
    <a:masterClrMapping/>
  </p:clrMapOvr>
</p:sld>
</file>

<file path=ppt/theme/theme1.xml><?xml version="1.0" encoding="utf-8"?>
<a:theme xmlns:a="http://schemas.openxmlformats.org/drawingml/2006/main" name="ConfettiVTI">
  <a:themeElements>
    <a:clrScheme name="Custom 30">
      <a:dk1>
        <a:sysClr val="windowText" lastClr="000000"/>
      </a:dk1>
      <a:lt1>
        <a:sysClr val="window" lastClr="FFFFFF"/>
      </a:lt1>
      <a:dk2>
        <a:srgbClr val="420023"/>
      </a:dk2>
      <a:lt2>
        <a:srgbClr val="FDFBF9"/>
      </a:lt2>
      <a:accent1>
        <a:srgbClr val="97446E"/>
      </a:accent1>
      <a:accent2>
        <a:srgbClr val="A40056"/>
      </a:accent2>
      <a:accent3>
        <a:srgbClr val="24BEEE"/>
      </a:accent3>
      <a:accent4>
        <a:srgbClr val="91274F"/>
      </a:accent4>
      <a:accent5>
        <a:srgbClr val="F39E29"/>
      </a:accent5>
      <a:accent6>
        <a:srgbClr val="E87450"/>
      </a:accent6>
      <a:hlink>
        <a:srgbClr val="F55D5D"/>
      </a:hlink>
      <a:folHlink>
        <a:srgbClr val="EA3A60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5" baseType="lpstr">
      <vt:lpstr>ConfettiVTI</vt:lpstr>
      <vt:lpstr>Teste Smoke test</vt:lpstr>
      <vt:lpstr>O que é</vt:lpstr>
      <vt:lpstr>Como funciona</vt:lpstr>
      <vt:lpstr>Quando usar e exemplo prático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104</cp:revision>
  <dcterms:created xsi:type="dcterms:W3CDTF">2025-10-26T21:54:37Z</dcterms:created>
  <dcterms:modified xsi:type="dcterms:W3CDTF">2025-10-26T22:52:46Z</dcterms:modified>
</cp:coreProperties>
</file>