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07A"/>
    <a:srgbClr val="2C5884"/>
    <a:srgbClr val="336699"/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78" autoAdjust="0"/>
    <p:restoredTop sz="94719" autoAdjust="0"/>
  </p:normalViewPr>
  <p:slideViewPr>
    <p:cSldViewPr>
      <p:cViewPr>
        <p:scale>
          <a:sx n="66" d="100"/>
          <a:sy n="66" d="100"/>
        </p:scale>
        <p:origin x="-256" y="-2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noFill/>
        </p:spPr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666854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>
          <a:xfrm>
            <a:off x="838200" y="1143000"/>
            <a:ext cx="7467600" cy="1143000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5" name="Inhaltsplatzhalter 2"/>
          <p:cNvSpPr>
            <a:spLocks noGrp="1"/>
          </p:cNvSpPr>
          <p:nvPr>
            <p:ph idx="1"/>
          </p:nvPr>
        </p:nvSpPr>
        <p:spPr>
          <a:xfrm>
            <a:off x="838200" y="2590800"/>
            <a:ext cx="7467600" cy="3552844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22221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838200" y="1143000"/>
            <a:ext cx="7467600" cy="1143000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6" name="Inhaltsplatzhalter 2"/>
          <p:cNvSpPr>
            <a:spLocks noGrp="1"/>
          </p:cNvSpPr>
          <p:nvPr>
            <p:ph sz="half" idx="1"/>
          </p:nvPr>
        </p:nvSpPr>
        <p:spPr>
          <a:xfrm>
            <a:off x="838200" y="2395550"/>
            <a:ext cx="3657600" cy="3748094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half" idx="2"/>
          </p:nvPr>
        </p:nvSpPr>
        <p:spPr>
          <a:xfrm>
            <a:off x="4648200" y="2395550"/>
            <a:ext cx="3657600" cy="3748094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94864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457200" y="1131894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8" name="Textplatzhalter 2"/>
          <p:cNvSpPr>
            <a:spLocks noGrp="1"/>
          </p:cNvSpPr>
          <p:nvPr>
            <p:ph type="body" idx="1"/>
          </p:nvPr>
        </p:nvSpPr>
        <p:spPr>
          <a:xfrm>
            <a:off x="457200" y="2392369"/>
            <a:ext cx="4040188" cy="639762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9" name="Inhaltsplatzhalter 3"/>
          <p:cNvSpPr>
            <a:spLocks noGrp="1"/>
          </p:cNvSpPr>
          <p:nvPr>
            <p:ph sz="half" idx="2"/>
          </p:nvPr>
        </p:nvSpPr>
        <p:spPr>
          <a:xfrm>
            <a:off x="457200" y="3032131"/>
            <a:ext cx="4040188" cy="3325827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0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2392369"/>
            <a:ext cx="4041775" cy="639762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1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3032131"/>
            <a:ext cx="4041775" cy="3325827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51350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299769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7073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457200" y="1004911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6" name="Inhaltsplatzhalter 2"/>
          <p:cNvSpPr>
            <a:spLocks noGrp="1"/>
          </p:cNvSpPr>
          <p:nvPr>
            <p:ph idx="1"/>
          </p:nvPr>
        </p:nvSpPr>
        <p:spPr>
          <a:xfrm>
            <a:off x="3575050" y="1000108"/>
            <a:ext cx="5111750" cy="52864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2166961"/>
            <a:ext cx="3008313" cy="411955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599722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838200" y="2590800"/>
            <a:ext cx="7467600" cy="3552825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765826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6" name="Bildplatzhalter 2"/>
          <p:cNvSpPr>
            <a:spLocks noGrp="1"/>
          </p:cNvSpPr>
          <p:nvPr>
            <p:ph type="pic" idx="1"/>
          </p:nvPr>
        </p:nvSpPr>
        <p:spPr>
          <a:xfrm>
            <a:off x="1792288" y="1142983"/>
            <a:ext cx="5486400" cy="3584591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</a:p>
        </p:txBody>
      </p:sp>
      <p:sp>
        <p:nvSpPr>
          <p:cNvPr id="7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4260511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Grafik 6" descr="ub-cd-ppt-back02-5_grau.gif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Grafik 7" descr="ub-cd-ppt-back02-5.gif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hidden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1143000"/>
            <a:ext cx="7467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Klicken Sie, um das Titelformat</a:t>
            </a:r>
            <a:br>
              <a:rPr lang="de-DE"/>
            </a:br>
            <a:r>
              <a:rPr lang="de-DE"/>
              <a:t>zu bearbeiten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2590800"/>
            <a:ext cx="7467600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Klicken Sie, um die Formate des Vorlagentextes zu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9" name="Rectangle 23"/>
          <p:cNvSpPr>
            <a:spLocks noChangeArrowheads="1"/>
          </p:cNvSpPr>
          <p:nvPr/>
        </p:nvSpPr>
        <p:spPr bwMode="auto">
          <a:xfrm>
            <a:off x="7924800" y="6557963"/>
            <a:ext cx="1066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>
              <a:defRPr/>
            </a:pPr>
            <a:r>
              <a:rPr lang="de-DE" sz="900">
                <a:solidFill>
                  <a:srgbClr val="00407A"/>
                </a:solidFill>
                <a:latin typeface="Arial" charset="0"/>
                <a:cs typeface="+mn-cs"/>
              </a:rPr>
              <a:t>S. </a:t>
            </a:r>
            <a:fld id="{2360F2B3-46C7-490E-BF4F-3D0D5024CC12}" type="slidenum">
              <a:rPr lang="de-DE" sz="900">
                <a:solidFill>
                  <a:srgbClr val="00407A"/>
                </a:solidFill>
                <a:latin typeface="Arial" charset="0"/>
                <a:cs typeface="+mn-cs"/>
              </a:rPr>
              <a:pPr algn="r">
                <a:defRPr/>
              </a:pPr>
              <a:t>‹Nr.›</a:t>
            </a:fld>
            <a:endParaRPr lang="de-DE" sz="900">
              <a:solidFill>
                <a:srgbClr val="00407A"/>
              </a:solidFill>
              <a:latin typeface="Arial" charset="0"/>
              <a:cs typeface="+mn-cs"/>
            </a:endParaRPr>
          </a:p>
        </p:txBody>
      </p:sp>
      <p:sp>
        <p:nvSpPr>
          <p:cNvPr id="10" name="Rectangle 23"/>
          <p:cNvSpPr>
            <a:spLocks noChangeArrowheads="1"/>
          </p:cNvSpPr>
          <p:nvPr/>
        </p:nvSpPr>
        <p:spPr bwMode="auto">
          <a:xfrm>
            <a:off x="152400" y="6557963"/>
            <a:ext cx="7543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de-DE" sz="900" dirty="0">
                <a:solidFill>
                  <a:srgbClr val="00407A"/>
                </a:solidFill>
                <a:latin typeface="Arial" charset="0"/>
                <a:cs typeface="+mn-cs"/>
              </a:rPr>
              <a:t>Thema | Name | Lehrstuhl</a:t>
            </a:r>
            <a:r>
              <a:rPr lang="de-DE" sz="900" baseline="0" dirty="0">
                <a:solidFill>
                  <a:srgbClr val="00407A"/>
                </a:solidFill>
                <a:latin typeface="Arial" charset="0"/>
                <a:cs typeface="+mn-cs"/>
              </a:rPr>
              <a:t> für Betriebswirtschaftslehre, insb. Innovationsmanagement</a:t>
            </a:r>
            <a:endParaRPr lang="de-DE" sz="900" dirty="0">
              <a:solidFill>
                <a:srgbClr val="00407A"/>
              </a:solidFill>
              <a:latin typeface="Arial" charset="0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00407A"/>
          </a:solidFill>
          <a:latin typeface="Arial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00407A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00407A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00407A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00407A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407A"/>
          </a:solidFill>
          <a:latin typeface="UB Scala" pitchFamily="2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407A"/>
          </a:solidFill>
          <a:latin typeface="UB Scala" pitchFamily="2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407A"/>
          </a:solidFill>
          <a:latin typeface="UB Scala" pitchFamily="2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407A"/>
          </a:solidFill>
          <a:latin typeface="UB Scala" pitchFamily="2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Arial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Arial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chemeClr val="tx1"/>
          </a:solidFill>
          <a:latin typeface="Arial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+"/>
        <a:defRPr sz="1600">
          <a:solidFill>
            <a:schemeClr val="tx1"/>
          </a:solidFill>
          <a:latin typeface="Arial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Arial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Grafik 4" descr="ub-cd-ppt-back02-5-g_grau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Grafik 4" descr="ub-cd-ppt-back02-1-2.gif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hidden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260648"/>
            <a:ext cx="8032378" cy="428625"/>
          </a:xfrm>
        </p:spPr>
        <p:txBody>
          <a:bodyPr/>
          <a:lstStyle/>
          <a:p>
            <a:pPr eaLnBrk="1" hangingPunct="1"/>
            <a:r>
              <a:rPr lang="de-DE" sz="1600" dirty="0">
                <a:solidFill>
                  <a:schemeClr val="bg2">
                    <a:lumMod val="20000"/>
                    <a:lumOff val="80000"/>
                  </a:schemeClr>
                </a:solidFill>
                <a:cs typeface="Arial" charset="0"/>
              </a:rPr>
              <a:t>Direkte Varianzschätzung für einen nicht-linearen Indikator (Kapitel 4)</a:t>
            </a:r>
          </a:p>
        </p:txBody>
      </p:sp>
      <p:sp>
        <p:nvSpPr>
          <p:cNvPr id="205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23528" y="521296"/>
            <a:ext cx="5748338" cy="428625"/>
          </a:xfrm>
        </p:spPr>
        <p:txBody>
          <a:bodyPr anchor="ctr"/>
          <a:lstStyle/>
          <a:p>
            <a:pPr algn="l" eaLnBrk="1" hangingPunct="1"/>
            <a:r>
              <a:rPr lang="de-DE" sz="1400" dirty="0">
                <a:solidFill>
                  <a:schemeClr val="bg2">
                    <a:lumMod val="20000"/>
                    <a:lumOff val="80000"/>
                  </a:schemeClr>
                </a:solidFill>
                <a:ea typeface="+mj-ea"/>
                <a:cs typeface="Arial" charset="0"/>
              </a:rPr>
              <a:t>Nichtparametrischer Bootstrap vs. </a:t>
            </a:r>
            <a:r>
              <a:rPr lang="de-DE" sz="1400" dirty="0" err="1">
                <a:solidFill>
                  <a:schemeClr val="bg2">
                    <a:lumMod val="20000"/>
                    <a:lumOff val="80000"/>
                  </a:schemeClr>
                </a:solidFill>
                <a:ea typeface="+mj-ea"/>
                <a:cs typeface="Arial" charset="0"/>
              </a:rPr>
              <a:t>Jackknife</a:t>
            </a:r>
            <a:endParaRPr lang="de-DE" sz="1400" dirty="0">
              <a:solidFill>
                <a:schemeClr val="bg2">
                  <a:lumMod val="20000"/>
                  <a:lumOff val="80000"/>
                </a:schemeClr>
              </a:solidFill>
              <a:ea typeface="+mj-ea"/>
              <a:cs typeface="Arial" charset="0"/>
            </a:endParaRP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C4158E2C-F34C-4DEE-6A8E-C326F38635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929098"/>
            <a:ext cx="5748338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Arial" charset="0"/>
              </a:defRPr>
            </a:lvl2pPr>
            <a:lvl3pPr marL="9144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None/>
              <a:defRPr>
                <a:solidFill>
                  <a:schemeClr val="tx1"/>
                </a:solidFill>
                <a:latin typeface="Arial" charset="0"/>
              </a:defRPr>
            </a:lvl3pPr>
            <a:lvl4pPr marL="13716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Arial" charset="0"/>
              </a:defRPr>
            </a:lvl4pPr>
            <a:lvl5pPr marL="18288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Arial" charset="0"/>
              </a:defRPr>
            </a:lvl5pPr>
            <a:lvl6pPr marL="22860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6pPr>
            <a:lvl7pPr marL="27432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7pPr>
            <a:lvl8pPr marL="32004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8pPr>
            <a:lvl9pPr marL="36576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algn="l"/>
            <a:r>
              <a:rPr lang="de-DE" sz="1200" kern="0" dirty="0" err="1">
                <a:solidFill>
                  <a:schemeClr val="bg2">
                    <a:lumMod val="20000"/>
                    <a:lumOff val="80000"/>
                  </a:schemeClr>
                </a:solidFill>
                <a:ea typeface="+mj-ea"/>
                <a:cs typeface="Arial" charset="0"/>
              </a:rPr>
              <a:t>Vivivan</a:t>
            </a:r>
            <a:r>
              <a:rPr lang="de-DE" sz="1200" kern="0" dirty="0">
                <a:solidFill>
                  <a:schemeClr val="bg2">
                    <a:lumMod val="20000"/>
                    <a:lumOff val="80000"/>
                  </a:schemeClr>
                </a:solidFill>
                <a:ea typeface="+mj-ea"/>
                <a:cs typeface="Arial" charset="0"/>
              </a:rPr>
              <a:t> </a:t>
            </a:r>
            <a:r>
              <a:rPr lang="de-DE" sz="1200" kern="0" dirty="0" err="1">
                <a:solidFill>
                  <a:schemeClr val="bg2">
                    <a:lumMod val="20000"/>
                    <a:lumOff val="80000"/>
                  </a:schemeClr>
                </a:solidFill>
                <a:ea typeface="+mj-ea"/>
                <a:cs typeface="Arial" charset="0"/>
              </a:rPr>
              <a:t>Stehmans</a:t>
            </a:r>
            <a:r>
              <a:rPr lang="de-DE" sz="1200" kern="0" dirty="0">
                <a:solidFill>
                  <a:schemeClr val="bg2">
                    <a:lumMod val="20000"/>
                    <a:lumOff val="80000"/>
                  </a:schemeClr>
                </a:solidFill>
                <a:ea typeface="+mj-ea"/>
                <a:cs typeface="Arial" charset="0"/>
              </a:rPr>
              <a:t>, Paulos Deifel</a:t>
            </a:r>
          </a:p>
          <a:p>
            <a:pPr algn="l"/>
            <a:r>
              <a:rPr lang="de-DE" sz="1200" kern="0" dirty="0">
                <a:solidFill>
                  <a:schemeClr val="bg2">
                    <a:lumMod val="20000"/>
                    <a:lumOff val="80000"/>
                  </a:schemeClr>
                </a:solidFill>
                <a:ea typeface="+mj-ea"/>
                <a:cs typeface="Arial" charset="0"/>
              </a:rPr>
              <a:t>Small Area </a:t>
            </a:r>
            <a:r>
              <a:rPr lang="de-DE" sz="1200" kern="0" dirty="0" err="1">
                <a:solidFill>
                  <a:schemeClr val="bg2">
                    <a:lumMod val="20000"/>
                    <a:lumOff val="80000"/>
                  </a:schemeClr>
                </a:solidFill>
                <a:ea typeface="+mj-ea"/>
                <a:cs typeface="Arial" charset="0"/>
              </a:rPr>
              <a:t>Estimation</a:t>
            </a:r>
            <a:endParaRPr lang="de-DE" sz="1200" kern="0" dirty="0">
              <a:solidFill>
                <a:schemeClr val="bg2">
                  <a:lumMod val="20000"/>
                  <a:lumOff val="80000"/>
                </a:schemeClr>
              </a:solidFill>
              <a:ea typeface="+mj-ea"/>
              <a:cs typeface="Arial" charset="0"/>
            </a:endParaRPr>
          </a:p>
        </p:txBody>
      </p:sp>
      <p:sp>
        <p:nvSpPr>
          <p:cNvPr id="8" name="Abgerundetes Rechteck 7">
            <a:extLst>
              <a:ext uri="{FF2B5EF4-FFF2-40B4-BE49-F238E27FC236}">
                <a16:creationId xmlns:a16="http://schemas.microsoft.com/office/drawing/2014/main" id="{BF22052C-FC91-A562-17F9-BFBE5C8657F4}"/>
              </a:ext>
            </a:extLst>
          </p:cNvPr>
          <p:cNvSpPr/>
          <p:nvPr/>
        </p:nvSpPr>
        <p:spPr>
          <a:xfrm>
            <a:off x="3177137" y="2407077"/>
            <a:ext cx="2376264" cy="115212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Data </a:t>
            </a:r>
            <a:r>
              <a:rPr lang="de-DE" dirty="0" err="1"/>
              <a:t>used</a:t>
            </a:r>
            <a:endParaRPr lang="de-DE" dirty="0"/>
          </a:p>
        </p:txBody>
      </p:sp>
      <p:sp>
        <p:nvSpPr>
          <p:cNvPr id="9" name="Abgerundetes Rechteck 8">
            <a:extLst>
              <a:ext uri="{FF2B5EF4-FFF2-40B4-BE49-F238E27FC236}">
                <a16:creationId xmlns:a16="http://schemas.microsoft.com/office/drawing/2014/main" id="{EEC64986-F40D-667C-9931-A3B978A69B73}"/>
              </a:ext>
            </a:extLst>
          </p:cNvPr>
          <p:cNvSpPr/>
          <p:nvPr/>
        </p:nvSpPr>
        <p:spPr>
          <a:xfrm>
            <a:off x="6016666" y="2348284"/>
            <a:ext cx="2376264" cy="115212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Methode</a:t>
            </a:r>
          </a:p>
        </p:txBody>
      </p:sp>
      <p:sp>
        <p:nvSpPr>
          <p:cNvPr id="10" name="Abgerundetes Rechteck 9">
            <a:extLst>
              <a:ext uri="{FF2B5EF4-FFF2-40B4-BE49-F238E27FC236}">
                <a16:creationId xmlns:a16="http://schemas.microsoft.com/office/drawing/2014/main" id="{CF3DDAFA-4AEF-D4BB-FDDF-5663B19E983F}"/>
              </a:ext>
            </a:extLst>
          </p:cNvPr>
          <p:cNvSpPr/>
          <p:nvPr/>
        </p:nvSpPr>
        <p:spPr>
          <a:xfrm>
            <a:off x="3177137" y="4315408"/>
            <a:ext cx="2376264" cy="115212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Ergebnisse</a:t>
            </a:r>
          </a:p>
        </p:txBody>
      </p:sp>
      <p:sp>
        <p:nvSpPr>
          <p:cNvPr id="11" name="Abgerundetes Rechteck 10">
            <a:extLst>
              <a:ext uri="{FF2B5EF4-FFF2-40B4-BE49-F238E27FC236}">
                <a16:creationId xmlns:a16="http://schemas.microsoft.com/office/drawing/2014/main" id="{1D8019E0-5264-A391-1206-B6743636A79A}"/>
              </a:ext>
            </a:extLst>
          </p:cNvPr>
          <p:cNvSpPr/>
          <p:nvPr/>
        </p:nvSpPr>
        <p:spPr>
          <a:xfrm>
            <a:off x="6066114" y="4322711"/>
            <a:ext cx="2376264" cy="115212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Diskussion</a:t>
            </a:r>
          </a:p>
        </p:txBody>
      </p:sp>
      <p:sp>
        <p:nvSpPr>
          <p:cNvPr id="12" name="Abgerundetes Rechteck 11">
            <a:extLst>
              <a:ext uri="{FF2B5EF4-FFF2-40B4-BE49-F238E27FC236}">
                <a16:creationId xmlns:a16="http://schemas.microsoft.com/office/drawing/2014/main" id="{AA983A3A-8474-3A75-FBF1-D12D796211A2}"/>
              </a:ext>
            </a:extLst>
          </p:cNvPr>
          <p:cNvSpPr/>
          <p:nvPr/>
        </p:nvSpPr>
        <p:spPr>
          <a:xfrm>
            <a:off x="337608" y="4315408"/>
            <a:ext cx="2376264" cy="115212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Umsetzung in R</a:t>
            </a:r>
          </a:p>
        </p:txBody>
      </p:sp>
      <p:sp>
        <p:nvSpPr>
          <p:cNvPr id="13" name="Abgerundetes Rechteck 12">
            <a:extLst>
              <a:ext uri="{FF2B5EF4-FFF2-40B4-BE49-F238E27FC236}">
                <a16:creationId xmlns:a16="http://schemas.microsoft.com/office/drawing/2014/main" id="{FF600EAD-460E-5D23-F3F5-02B9BF9CA15F}"/>
              </a:ext>
            </a:extLst>
          </p:cNvPr>
          <p:cNvSpPr/>
          <p:nvPr/>
        </p:nvSpPr>
        <p:spPr>
          <a:xfrm>
            <a:off x="337608" y="2400597"/>
            <a:ext cx="2376264" cy="115212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Motivation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FC3DA2-DFC1-B746-7D60-B955F40B1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5AFFA88-501F-F300-7227-F74989A965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4384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FC3DA2-DFC1-B746-7D60-B955F40B1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5AFFA88-501F-F300-7227-F74989A965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4647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FC3DA2-DFC1-B746-7D60-B955F40B1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Methode Non-</a:t>
            </a:r>
            <a:r>
              <a:rPr lang="de-DE" dirty="0" err="1"/>
              <a:t>parametric</a:t>
            </a:r>
            <a:r>
              <a:rPr lang="de-DE" dirty="0"/>
              <a:t> Bootstrap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5AFFA88-501F-F300-7227-F74989A965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1384" y="2060848"/>
            <a:ext cx="7467600" cy="4049775"/>
          </a:xfrm>
        </p:spPr>
        <p:txBody>
          <a:bodyPr/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“Bootstrap samples of the same size as the</a:t>
            </a:r>
            <a:r>
              <a:rPr lang="de-DE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original sample are repeatedly drawn by sampling with</a:t>
            </a:r>
            <a:r>
              <a:rPr lang="de-DE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replacement from the observed data” (Dixon et al. 1987, 1548)</a:t>
            </a:r>
            <a:endParaRPr lang="de-DE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Bootstrap for Variance from the Gini (</a:t>
            </a:r>
            <a:r>
              <a:rPr lang="en-GB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Alfons</a:t>
            </a:r>
            <a: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</a:t>
            </a:r>
            <a:r>
              <a:rPr lang="en-GB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Templ</a:t>
            </a:r>
            <a:r>
              <a:rPr lang="en-GB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2013, 23)</a:t>
            </a:r>
            <a:endParaRPr lang="de-DE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Step: Draw independent </a:t>
            </a:r>
            <a:r>
              <a:rPr lang="en-GB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ootstrap Samples from original data</a:t>
            </a:r>
            <a:r>
              <a:rPr lang="en-GB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Keep the sampling design in mind.</a:t>
            </a:r>
            <a:endParaRPr lang="de-DE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Step: Calculated Gini for the bootstrap samples</a:t>
            </a:r>
            <a:endParaRPr lang="de-DE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Step: Calculated the Variance of Gini-Index</a:t>
            </a: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Things to be aware of:</a:t>
            </a:r>
          </a:p>
          <a:p>
            <a:pPr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en-GB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Sample size has to be large (n&gt;100) </a:t>
            </a:r>
            <a: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(Dixon et al. 1987, 1550)</a:t>
            </a:r>
            <a:endParaRPr lang="de-DE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30095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FC3DA2-DFC1-B746-7D60-B955F40B1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Methode </a:t>
            </a:r>
            <a:r>
              <a:rPr lang="de-DE" dirty="0" err="1"/>
              <a:t>Jackknife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5AFFA88-501F-F300-7227-F74989A965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16574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FC3DA2-DFC1-B746-7D60-B955F40B1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Umsetzung in 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5AFFA88-501F-F300-7227-F74989A965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32632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FC3DA2-DFC1-B746-7D60-B955F40B1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Ergebnisse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5AFFA88-501F-F300-7227-F74989A965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37945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FC3DA2-DFC1-B746-7D60-B955F40B1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Diskussion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5AFFA88-501F-F300-7227-F74989A965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2662619"/>
      </p:ext>
    </p:extLst>
  </p:cSld>
  <p:clrMapOvr>
    <a:masterClrMapping/>
  </p:clrMapOvr>
</p:sld>
</file>

<file path=ppt/theme/theme1.xml><?xml version="1.0" encoding="utf-8"?>
<a:theme xmlns:a="http://schemas.openxmlformats.org/drawingml/2006/main" name="Vorlage_ohne_Titelbild_deutsch">
  <a:themeElements>
    <a:clrScheme name="ub-cd-neu-v2-4 1">
      <a:dk1>
        <a:srgbClr val="000000"/>
      </a:dk1>
      <a:lt1>
        <a:srgbClr val="C8D0E2"/>
      </a:lt1>
      <a:dk2>
        <a:srgbClr val="00457D"/>
      </a:dk2>
      <a:lt2>
        <a:srgbClr val="808080"/>
      </a:lt2>
      <a:accent1>
        <a:srgbClr val="5D7FAA"/>
      </a:accent1>
      <a:accent2>
        <a:srgbClr val="97BF0D"/>
      </a:accent2>
      <a:accent3>
        <a:srgbClr val="E0E4EE"/>
      </a:accent3>
      <a:accent4>
        <a:srgbClr val="000000"/>
      </a:accent4>
      <a:accent5>
        <a:srgbClr val="B6C0D2"/>
      </a:accent5>
      <a:accent6>
        <a:srgbClr val="88AD0B"/>
      </a:accent6>
      <a:hlink>
        <a:srgbClr val="92A5C5"/>
      </a:hlink>
      <a:folHlink>
        <a:srgbClr val="C6D982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ub-cd-neu-v2-4 1">
        <a:dk1>
          <a:srgbClr val="000000"/>
        </a:dk1>
        <a:lt1>
          <a:srgbClr val="C8D0E2"/>
        </a:lt1>
        <a:dk2>
          <a:srgbClr val="00457D"/>
        </a:dk2>
        <a:lt2>
          <a:srgbClr val="808080"/>
        </a:lt2>
        <a:accent1>
          <a:srgbClr val="5D7FAA"/>
        </a:accent1>
        <a:accent2>
          <a:srgbClr val="97BF0D"/>
        </a:accent2>
        <a:accent3>
          <a:srgbClr val="E0E4EE"/>
        </a:accent3>
        <a:accent4>
          <a:srgbClr val="000000"/>
        </a:accent4>
        <a:accent5>
          <a:srgbClr val="B6C0D2"/>
        </a:accent5>
        <a:accent6>
          <a:srgbClr val="88AD0B"/>
        </a:accent6>
        <a:hlink>
          <a:srgbClr val="92A5C5"/>
        </a:hlink>
        <a:folHlink>
          <a:srgbClr val="C6D98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b-cd-neu-v2-4 2">
        <a:dk1>
          <a:srgbClr val="000000"/>
        </a:dk1>
        <a:lt1>
          <a:srgbClr val="C8D0E2"/>
        </a:lt1>
        <a:dk2>
          <a:srgbClr val="00457D"/>
        </a:dk2>
        <a:lt2>
          <a:srgbClr val="808080"/>
        </a:lt2>
        <a:accent1>
          <a:srgbClr val="5D7FAA"/>
        </a:accent1>
        <a:accent2>
          <a:srgbClr val="FFD300"/>
        </a:accent2>
        <a:accent3>
          <a:srgbClr val="E0E4EE"/>
        </a:accent3>
        <a:accent4>
          <a:srgbClr val="000000"/>
        </a:accent4>
        <a:accent5>
          <a:srgbClr val="B6C0D2"/>
        </a:accent5>
        <a:accent6>
          <a:srgbClr val="E7BF00"/>
        </a:accent6>
        <a:hlink>
          <a:srgbClr val="92A5C5"/>
        </a:hlink>
        <a:folHlink>
          <a:srgbClr val="FFE3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b-cd-neu-v2-4 3">
        <a:dk1>
          <a:srgbClr val="000000"/>
        </a:dk1>
        <a:lt1>
          <a:srgbClr val="C8D0E2"/>
        </a:lt1>
        <a:dk2>
          <a:srgbClr val="00457D"/>
        </a:dk2>
        <a:lt2>
          <a:srgbClr val="808080"/>
        </a:lt2>
        <a:accent1>
          <a:srgbClr val="5D7FAA"/>
        </a:accent1>
        <a:accent2>
          <a:srgbClr val="E6444F"/>
        </a:accent2>
        <a:accent3>
          <a:srgbClr val="E0E4EE"/>
        </a:accent3>
        <a:accent4>
          <a:srgbClr val="000000"/>
        </a:accent4>
        <a:accent5>
          <a:srgbClr val="B6C0D2"/>
        </a:accent5>
        <a:accent6>
          <a:srgbClr val="D03D47"/>
        </a:accent6>
        <a:hlink>
          <a:srgbClr val="92A5C5"/>
        </a:hlink>
        <a:folHlink>
          <a:srgbClr val="F1998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b-cd-neu-v2-4 4">
        <a:dk1>
          <a:srgbClr val="000000"/>
        </a:dk1>
        <a:lt1>
          <a:srgbClr val="C8D0E2"/>
        </a:lt1>
        <a:dk2>
          <a:srgbClr val="00457D"/>
        </a:dk2>
        <a:lt2>
          <a:srgbClr val="808080"/>
        </a:lt2>
        <a:accent1>
          <a:srgbClr val="5D7FAA"/>
        </a:accent1>
        <a:accent2>
          <a:srgbClr val="878783"/>
        </a:accent2>
        <a:accent3>
          <a:srgbClr val="E0E4EE"/>
        </a:accent3>
        <a:accent4>
          <a:srgbClr val="000000"/>
        </a:accent4>
        <a:accent5>
          <a:srgbClr val="B6C0D2"/>
        </a:accent5>
        <a:accent6>
          <a:srgbClr val="7A7A76"/>
        </a:accent6>
        <a:hlink>
          <a:srgbClr val="92A5C5"/>
        </a:hlink>
        <a:folHlink>
          <a:srgbClr val="B9BAB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b-cd-neu-v2-4 5">
        <a:dk1>
          <a:srgbClr val="000000"/>
        </a:dk1>
        <a:lt1>
          <a:srgbClr val="C8D0E2"/>
        </a:lt1>
        <a:dk2>
          <a:srgbClr val="00457D"/>
        </a:dk2>
        <a:lt2>
          <a:srgbClr val="808080"/>
        </a:lt2>
        <a:accent1>
          <a:srgbClr val="5D7FAA"/>
        </a:accent1>
        <a:accent2>
          <a:srgbClr val="00457D"/>
        </a:accent2>
        <a:accent3>
          <a:srgbClr val="E0E4EE"/>
        </a:accent3>
        <a:accent4>
          <a:srgbClr val="000000"/>
        </a:accent4>
        <a:accent5>
          <a:srgbClr val="B6C0D2"/>
        </a:accent5>
        <a:accent6>
          <a:srgbClr val="003E71"/>
        </a:accent6>
        <a:hlink>
          <a:srgbClr val="92A5C5"/>
        </a:hlink>
        <a:folHlink>
          <a:srgbClr val="C8D0E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Vorlage_ohne_Titelbild_deutsch</Template>
  <TotalTime>0</TotalTime>
  <Words>148</Words>
  <Application>Microsoft Office PowerPoint</Application>
  <PresentationFormat>Bildschirmpräsentation (4:3)</PresentationFormat>
  <Paragraphs>24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4" baseType="lpstr">
      <vt:lpstr>Arial</vt:lpstr>
      <vt:lpstr>Calibri</vt:lpstr>
      <vt:lpstr>Times New Roman</vt:lpstr>
      <vt:lpstr>UB Scala</vt:lpstr>
      <vt:lpstr>Wingdings</vt:lpstr>
      <vt:lpstr>Vorlage_ohne_Titelbild_deutsch</vt:lpstr>
      <vt:lpstr>Direkte Varianzschätzung für einen nicht-linearen Indikator (Kapitel 4)</vt:lpstr>
      <vt:lpstr>Motivation</vt:lpstr>
      <vt:lpstr>Data</vt:lpstr>
      <vt:lpstr>Methode Non-parametric Bootstrap</vt:lpstr>
      <vt:lpstr>Methode Jackknife</vt:lpstr>
      <vt:lpstr>Umsetzung in R</vt:lpstr>
      <vt:lpstr>Ergebnisse</vt:lpstr>
      <vt:lpstr>Diskussion</vt:lpstr>
    </vt:vector>
  </TitlesOfParts>
  <Company>Uni-Bamberg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Universität Bamberg</dc:creator>
  <cp:lastModifiedBy>Vivian Stehmans</cp:lastModifiedBy>
  <cp:revision>5</cp:revision>
  <dcterms:created xsi:type="dcterms:W3CDTF">2013-05-16T15:49:26Z</dcterms:created>
  <dcterms:modified xsi:type="dcterms:W3CDTF">2024-06-28T08:47:44Z</dcterms:modified>
</cp:coreProperties>
</file>