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74" r:id="rId3"/>
    <p:sldId id="278" r:id="rId4"/>
    <p:sldId id="263" r:id="rId5"/>
    <p:sldId id="277" r:id="rId6"/>
    <p:sldId id="294" r:id="rId7"/>
    <p:sldId id="295" r:id="rId8"/>
    <p:sldId id="296" r:id="rId9"/>
    <p:sldId id="297" r:id="rId10"/>
    <p:sldId id="308" r:id="rId11"/>
    <p:sldId id="264" r:id="rId12"/>
    <p:sldId id="265" r:id="rId13"/>
    <p:sldId id="281" r:id="rId14"/>
    <p:sldId id="282" r:id="rId15"/>
    <p:sldId id="283" r:id="rId16"/>
    <p:sldId id="284" r:id="rId17"/>
    <p:sldId id="290" r:id="rId18"/>
    <p:sldId id="303" r:id="rId19"/>
    <p:sldId id="291" r:id="rId20"/>
    <p:sldId id="292" r:id="rId21"/>
    <p:sldId id="299" r:id="rId22"/>
    <p:sldId id="304" r:id="rId23"/>
    <p:sldId id="306" r:id="rId24"/>
    <p:sldId id="312" r:id="rId25"/>
    <p:sldId id="313" r:id="rId26"/>
    <p:sldId id="307" r:id="rId27"/>
    <p:sldId id="301" r:id="rId28"/>
    <p:sldId id="310" r:id="rId29"/>
    <p:sldId id="302" r:id="rId30"/>
    <p:sldId id="298" r:id="rId31"/>
    <p:sldId id="309" r:id="rId32"/>
    <p:sldId id="311" r:id="rId33"/>
    <p:sldId id="314" r:id="rId34"/>
    <p:sldId id="305" r:id="rId35"/>
    <p:sldId id="258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21B5-432B-419F-9CDB-226A2012BE9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DD864-8666-4B6E-BC53-681043201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DD864-8666-4B6E-BC53-68104320120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8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7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1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7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8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6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01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3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D1-435E-4F04-9EC5-919A1B57088C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8429"/>
            <a:ext cx="928117" cy="1020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6DE8-1C54-4BEC-8C08-59D06424C28A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082C-DCC6-45E7-983A-20F9AD8A0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utoma%C3%A7%C3%A3o-com-batista/aprenda-por-definitivo-a-usar-css-selector-adeus-xpath-1f3956763c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arktasks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jex.im/regul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utoma%C3%A7%C3%A3o-com-batista/aprenda-por-definitivo-a-usar-css-selector-adeus-xpath-1f3956763c2" TargetMode="External"/><Relationship Id="rId5" Type="http://schemas.openxmlformats.org/officeDocument/2006/relationships/hyperlink" Target="https://github.com/edimilsonestevam/labsweb" TargetMode="External"/><Relationship Id="rId4" Type="http://schemas.openxmlformats.org/officeDocument/2006/relationships/hyperlink" Target="https://www.devmedia.com.br/desenvolvimento-orientado-por-comportamento-bdd/211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https://medium.com/@paulosajunior/bdd-com-java-configurando-ambiente-de-automa%C3%A7%C3%A3o-86154501b168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Cenário</a:t>
            </a:r>
            <a:r>
              <a:rPr lang="pt-BR" dirty="0" smtClean="0"/>
              <a:t>: Validar Soma2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que tenho o número 100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eu adiciono 20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o resultado é igual a 120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Cenário</a:t>
            </a:r>
            <a:r>
              <a:rPr lang="pt-BR" dirty="0" smtClean="0"/>
              <a:t>: Validar Soma3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 </a:t>
            </a:r>
            <a:r>
              <a:rPr lang="pt-BR" dirty="0" smtClean="0"/>
              <a:t>que tenho o número 200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eu adiciono 40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o resultado é igual a 240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/>
              <a:t># </a:t>
            </a:r>
            <a:r>
              <a:rPr lang="pt-BR" dirty="0" err="1"/>
              <a:t>language</a:t>
            </a:r>
            <a:r>
              <a:rPr lang="pt-BR" dirty="0"/>
              <a:t>: </a:t>
            </a:r>
            <a:r>
              <a:rPr lang="pt-BR" dirty="0" err="1"/>
              <a:t>pt</a:t>
            </a:r>
            <a:endParaRPr lang="pt-BR" dirty="0"/>
          </a:p>
          <a:p>
            <a:pPr>
              <a:buNone/>
            </a:pPr>
            <a:r>
              <a:rPr lang="pt-BR" dirty="0"/>
              <a:t>Funcionalidade: Calculadora básica</a:t>
            </a:r>
          </a:p>
          <a:p>
            <a:pPr>
              <a:buNone/>
            </a:pPr>
            <a:r>
              <a:rPr lang="pt-BR" dirty="0"/>
              <a:t>  Tendo uma calculadora básica</a:t>
            </a:r>
          </a:p>
          <a:p>
            <a:pPr>
              <a:buNone/>
            </a:pPr>
            <a:r>
              <a:rPr lang="pt-BR" dirty="0"/>
              <a:t>  quero </a:t>
            </a:r>
            <a:r>
              <a:rPr lang="pt-BR" dirty="0" smtClean="0"/>
              <a:t>efetuar </a:t>
            </a:r>
            <a:r>
              <a:rPr lang="pt-BR" dirty="0"/>
              <a:t>contas simples</a:t>
            </a:r>
          </a:p>
          <a:p>
            <a:pPr>
              <a:buNone/>
            </a:pPr>
            <a:r>
              <a:rPr lang="pt-BR" dirty="0"/>
              <a:t>  para treinar meu BDD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Cenário: Validar Soma</a:t>
            </a:r>
          </a:p>
          <a:p>
            <a:pPr>
              <a:buNone/>
            </a:pPr>
            <a:r>
              <a:rPr lang="pt-BR" dirty="0"/>
              <a:t>    Dado que tenho o número 10</a:t>
            </a:r>
          </a:p>
          <a:p>
            <a:pPr>
              <a:buNone/>
            </a:pPr>
            <a:r>
              <a:rPr lang="pt-BR" dirty="0"/>
              <a:t>    Quando eu adiciono 5</a:t>
            </a:r>
          </a:p>
          <a:p>
            <a:pPr>
              <a:buNone/>
            </a:pPr>
            <a:r>
              <a:rPr lang="pt-BR" dirty="0"/>
              <a:t>    Então o resultado é igual a 15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>
                <a:solidFill>
                  <a:srgbClr val="00B0F0"/>
                </a:solidFill>
              </a:rPr>
              <a:t>  @esse</a:t>
            </a:r>
          </a:p>
          <a:p>
            <a:pPr>
              <a:buNone/>
            </a:pPr>
            <a:r>
              <a:rPr lang="pt-BR" dirty="0"/>
              <a:t>  Cenário: Validar Soma2</a:t>
            </a:r>
          </a:p>
          <a:p>
            <a:pPr>
              <a:buNone/>
            </a:pPr>
            <a:r>
              <a:rPr lang="pt-BR" dirty="0"/>
              <a:t>    Dado que tenho o número 100</a:t>
            </a:r>
          </a:p>
          <a:p>
            <a:pPr>
              <a:buNone/>
            </a:pPr>
            <a:r>
              <a:rPr lang="pt-BR" dirty="0"/>
              <a:t>    Quando eu adiciono 20</a:t>
            </a:r>
          </a:p>
          <a:p>
            <a:pPr>
              <a:buNone/>
            </a:pPr>
            <a:r>
              <a:rPr lang="pt-BR" dirty="0"/>
              <a:t>    Então o resultado é igual a 120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Cenário: Validar Soma3</a:t>
            </a:r>
          </a:p>
          <a:p>
            <a:pPr>
              <a:buNone/>
            </a:pPr>
            <a:r>
              <a:rPr lang="pt-BR" dirty="0"/>
              <a:t>    * que tenho o número 200</a:t>
            </a:r>
          </a:p>
          <a:p>
            <a:pPr>
              <a:buNone/>
            </a:pPr>
            <a:r>
              <a:rPr lang="pt-BR" dirty="0"/>
              <a:t>    * eu adiciono 40</a:t>
            </a:r>
          </a:p>
          <a:p>
            <a:pPr>
              <a:buNone/>
            </a:pPr>
            <a:r>
              <a:rPr lang="pt-BR" dirty="0"/>
              <a:t>    * o resultado é igual a 240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78539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sz="3500" b="1" dirty="0"/>
              <a:t>package </a:t>
            </a:r>
            <a:r>
              <a:rPr lang="pt-BR" sz="3500" b="1" dirty="0" err="1"/>
              <a:t>runners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org.junit.runner.RunWith;</a:t>
            </a:r>
            <a:endParaRPr lang="pt-BR" sz="3500" b="1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CucumberOptions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SnippetType</a:t>
            </a:r>
            <a:r>
              <a:rPr lang="pt-BR" sz="3500" b="1" dirty="0"/>
              <a:t>;</a:t>
            </a:r>
          </a:p>
          <a:p>
            <a:pPr>
              <a:buNone/>
            </a:pPr>
            <a:r>
              <a:rPr lang="pt-BR" sz="3500" b="1" dirty="0" err="1"/>
              <a:t>import</a:t>
            </a:r>
            <a:r>
              <a:rPr lang="pt-BR" sz="3500" b="1" dirty="0"/>
              <a:t> </a:t>
            </a:r>
            <a:r>
              <a:rPr lang="pt-BR" sz="3500" b="1" dirty="0" err="1"/>
              <a:t>cucumber</a:t>
            </a:r>
            <a:r>
              <a:rPr lang="pt-BR" sz="3500" b="1" dirty="0"/>
              <a:t>.</a:t>
            </a:r>
            <a:r>
              <a:rPr lang="pt-BR" sz="3500" b="1" dirty="0" err="1"/>
              <a:t>api</a:t>
            </a:r>
            <a:r>
              <a:rPr lang="pt-BR" sz="3500" b="1" dirty="0"/>
              <a:t>.</a:t>
            </a:r>
            <a:r>
              <a:rPr lang="pt-BR" sz="3500" b="1" dirty="0" err="1"/>
              <a:t>junit</a:t>
            </a:r>
            <a:r>
              <a:rPr lang="pt-BR" sz="3500" b="1" dirty="0"/>
              <a:t>.</a:t>
            </a:r>
            <a:r>
              <a:rPr lang="pt-BR" sz="3500" b="1" dirty="0" err="1"/>
              <a:t>Cucumber</a:t>
            </a:r>
            <a:r>
              <a:rPr lang="pt-BR" sz="3500" b="1" dirty="0"/>
              <a:t>;</a:t>
            </a:r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dirty="0"/>
              <a:t>@</a:t>
            </a:r>
            <a:r>
              <a:rPr lang="pt-BR" sz="3500" dirty="0" err="1"/>
              <a:t>RunWith</a:t>
            </a:r>
            <a:r>
              <a:rPr lang="pt-BR" sz="3500" dirty="0"/>
              <a:t>(</a:t>
            </a:r>
            <a:r>
              <a:rPr lang="pt-BR" sz="3500" dirty="0" err="1"/>
              <a:t>Cucumber</a:t>
            </a:r>
            <a:r>
              <a:rPr lang="pt-BR" sz="3500" dirty="0"/>
              <a:t>.</a:t>
            </a:r>
            <a:r>
              <a:rPr lang="pt-BR" sz="3500" b="1" dirty="0" err="1"/>
              <a:t>class</a:t>
            </a:r>
            <a:r>
              <a:rPr lang="pt-BR" sz="3500" b="1" dirty="0"/>
              <a:t>)</a:t>
            </a:r>
          </a:p>
          <a:p>
            <a:pPr>
              <a:buNone/>
            </a:pPr>
            <a:r>
              <a:rPr lang="pt-BR" sz="3500" dirty="0"/>
              <a:t>@</a:t>
            </a:r>
            <a:r>
              <a:rPr lang="pt-BR" sz="3500" dirty="0" err="1"/>
              <a:t>CucumberOptions</a:t>
            </a:r>
            <a:r>
              <a:rPr lang="pt-BR" sz="3500" dirty="0"/>
              <a:t>(</a:t>
            </a:r>
          </a:p>
          <a:p>
            <a:pPr lvl="1">
              <a:buNone/>
            </a:pPr>
            <a:r>
              <a:rPr lang="pt-BR" sz="3500" dirty="0" err="1"/>
              <a:t>features</a:t>
            </a:r>
            <a:r>
              <a:rPr lang="pt-BR" sz="3500" dirty="0"/>
              <a:t> = "</a:t>
            </a:r>
            <a:r>
              <a:rPr lang="pt-BR" sz="3500" dirty="0" err="1"/>
              <a:t>src</a:t>
            </a:r>
            <a:r>
              <a:rPr lang="pt-BR" sz="3500" dirty="0"/>
              <a:t>/</a:t>
            </a:r>
            <a:r>
              <a:rPr lang="pt-BR" sz="3500" dirty="0" err="1"/>
              <a:t>test</a:t>
            </a:r>
            <a:r>
              <a:rPr lang="pt-BR" sz="3500" dirty="0"/>
              <a:t>/resources/</a:t>
            </a:r>
            <a:r>
              <a:rPr lang="pt-BR" sz="3500" dirty="0" err="1"/>
              <a:t>features</a:t>
            </a:r>
            <a:r>
              <a:rPr lang="pt-BR" sz="3500" dirty="0"/>
              <a:t>/calculadora.</a:t>
            </a:r>
            <a:r>
              <a:rPr lang="pt-BR" sz="3500" dirty="0" err="1"/>
              <a:t>feature</a:t>
            </a:r>
            <a:r>
              <a:rPr lang="pt-BR" sz="3500" dirty="0"/>
              <a:t>",  //caminho onde as </a:t>
            </a:r>
            <a:r>
              <a:rPr lang="pt-BR" sz="3500" dirty="0" err="1"/>
              <a:t>features</a:t>
            </a:r>
            <a:r>
              <a:rPr lang="pt-BR" sz="3500" dirty="0"/>
              <a:t> estão</a:t>
            </a:r>
          </a:p>
          <a:p>
            <a:pPr lvl="1">
              <a:buNone/>
            </a:pPr>
            <a:r>
              <a:rPr lang="pt-BR" sz="3500" dirty="0" err="1"/>
              <a:t>glue</a:t>
            </a:r>
            <a:r>
              <a:rPr lang="pt-BR" sz="3500" dirty="0"/>
              <a:t> = </a:t>
            </a:r>
            <a:r>
              <a:rPr lang="pt-BR" sz="3500" dirty="0" smtClean="0"/>
              <a:t>"</a:t>
            </a:r>
            <a:r>
              <a:rPr lang="pt-BR" sz="3500" dirty="0" err="1" smtClean="0"/>
              <a:t>steps</a:t>
            </a:r>
            <a:r>
              <a:rPr lang="pt-BR" sz="3500" dirty="0" smtClean="0"/>
              <a:t>", </a:t>
            </a:r>
            <a:r>
              <a:rPr lang="pt-BR" sz="3500" dirty="0"/>
              <a:t>// Pacote onde estão os Passos</a:t>
            </a:r>
          </a:p>
          <a:p>
            <a:pPr lvl="1">
              <a:buNone/>
            </a:pPr>
            <a:r>
              <a:rPr lang="pt-BR" sz="3500" dirty="0" err="1"/>
              <a:t>tags</a:t>
            </a:r>
            <a:r>
              <a:rPr lang="pt-BR" sz="3500" dirty="0"/>
              <a:t> = "@esse", //Executa </a:t>
            </a:r>
            <a:r>
              <a:rPr lang="pt-BR" sz="3500" dirty="0" err="1"/>
              <a:t>step</a:t>
            </a:r>
            <a:r>
              <a:rPr lang="pt-BR" sz="3500" dirty="0"/>
              <a:t> ou </a:t>
            </a:r>
            <a:r>
              <a:rPr lang="pt-BR" sz="3500" dirty="0" err="1"/>
              <a:t>feature</a:t>
            </a:r>
            <a:r>
              <a:rPr lang="pt-BR" sz="3500" dirty="0"/>
              <a:t> que tem a </a:t>
            </a:r>
            <a:r>
              <a:rPr lang="pt-BR" sz="3500" dirty="0" err="1"/>
              <a:t>tag</a:t>
            </a:r>
            <a:endParaRPr lang="pt-BR" sz="3500" dirty="0"/>
          </a:p>
          <a:p>
            <a:pPr lvl="1">
              <a:buNone/>
            </a:pPr>
            <a:r>
              <a:rPr lang="pt-BR" sz="3500" dirty="0" err="1"/>
              <a:t>plugin</a:t>
            </a:r>
            <a:r>
              <a:rPr lang="pt-BR" sz="3500" dirty="0"/>
              <a:t> = "</a:t>
            </a:r>
            <a:r>
              <a:rPr lang="pt-BR" sz="3500" dirty="0" err="1"/>
              <a:t>pretty</a:t>
            </a:r>
            <a:r>
              <a:rPr lang="pt-BR" sz="3500" dirty="0"/>
              <a:t>", //Saída via console</a:t>
            </a:r>
          </a:p>
          <a:p>
            <a:pPr lvl="1">
              <a:buNone/>
            </a:pPr>
            <a:r>
              <a:rPr lang="pt-BR" sz="3500" dirty="0" err="1"/>
              <a:t>monochrome</a:t>
            </a:r>
            <a:r>
              <a:rPr lang="pt-BR" sz="3500" dirty="0"/>
              <a:t> = </a:t>
            </a:r>
            <a:r>
              <a:rPr lang="pt-BR" sz="3500" dirty="0" err="1"/>
              <a:t>true</a:t>
            </a:r>
            <a:r>
              <a:rPr lang="pt-BR" sz="3500" dirty="0"/>
              <a:t>, //Retira os caracteres estranhos da saída do console do passo acima</a:t>
            </a:r>
          </a:p>
          <a:p>
            <a:pPr lvl="1">
              <a:buNone/>
            </a:pPr>
            <a:r>
              <a:rPr lang="pt-BR" sz="3500" dirty="0" err="1"/>
              <a:t>snippets</a:t>
            </a:r>
            <a:r>
              <a:rPr lang="pt-BR" sz="3500" dirty="0"/>
              <a:t> = </a:t>
            </a:r>
            <a:r>
              <a:rPr lang="pt-BR" sz="3500" dirty="0" err="1"/>
              <a:t>SnippetType</a:t>
            </a:r>
            <a:r>
              <a:rPr lang="pt-BR" sz="3500" dirty="0"/>
              <a:t>.</a:t>
            </a:r>
            <a:r>
              <a:rPr lang="pt-BR" sz="3500" b="1" i="1" dirty="0"/>
              <a:t>CAMELCASE,</a:t>
            </a:r>
            <a:r>
              <a:rPr lang="pt-BR" sz="3500" i="1" dirty="0"/>
              <a:t> //Cria a assinatura dos métodos sem underline</a:t>
            </a:r>
          </a:p>
          <a:p>
            <a:pPr lvl="1">
              <a:buNone/>
            </a:pPr>
            <a:r>
              <a:rPr lang="pt-BR" sz="3500" dirty="0" err="1"/>
              <a:t>dryRun</a:t>
            </a:r>
            <a:r>
              <a:rPr lang="pt-BR" sz="3500" dirty="0"/>
              <a:t> = </a:t>
            </a:r>
            <a:r>
              <a:rPr lang="pt-BR" sz="3500" dirty="0" err="1"/>
              <a:t>false</a:t>
            </a:r>
            <a:r>
              <a:rPr lang="pt-BR" sz="3500" dirty="0"/>
              <a:t>,   //Valida o mapeamento, sem executar o teste</a:t>
            </a:r>
          </a:p>
          <a:p>
            <a:pPr lvl="1">
              <a:buNone/>
            </a:pPr>
            <a:r>
              <a:rPr lang="pt-BR" sz="3500" dirty="0" err="1"/>
              <a:t>strict</a:t>
            </a:r>
            <a:r>
              <a:rPr lang="pt-BR" sz="3500" dirty="0"/>
              <a:t> = </a:t>
            </a:r>
            <a:r>
              <a:rPr lang="pt-BR" sz="3500" dirty="0" err="1"/>
              <a:t>false</a:t>
            </a:r>
            <a:r>
              <a:rPr lang="pt-BR" sz="3500" dirty="0"/>
              <a:t>  //Falha se um passo estiver indefinido. </a:t>
            </a:r>
          </a:p>
          <a:p>
            <a:pPr>
              <a:buNone/>
            </a:pPr>
            <a:r>
              <a:rPr lang="pt-BR" sz="3500" dirty="0" smtClean="0"/>
              <a:t>)</a:t>
            </a:r>
            <a:endParaRPr lang="pt-BR" sz="3500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b="1" dirty="0" err="1"/>
              <a:t>public</a:t>
            </a:r>
            <a:r>
              <a:rPr lang="pt-BR" sz="3500" b="1" dirty="0"/>
              <a:t> </a:t>
            </a:r>
            <a:r>
              <a:rPr lang="pt-BR" sz="3500" b="1" dirty="0" err="1"/>
              <a:t>class</a:t>
            </a:r>
            <a:r>
              <a:rPr lang="pt-BR" sz="3500" b="1" dirty="0"/>
              <a:t> </a:t>
            </a:r>
            <a:r>
              <a:rPr lang="pt-BR" sz="3500" b="1" dirty="0" err="1"/>
              <a:t>Runner</a:t>
            </a:r>
            <a:r>
              <a:rPr lang="pt-BR" sz="3500" b="1" dirty="0"/>
              <a:t> </a:t>
            </a:r>
            <a:r>
              <a:rPr lang="pt-BR" sz="3500" b="1" dirty="0" smtClean="0"/>
              <a:t>{</a:t>
            </a:r>
            <a:endParaRPr lang="pt-BR" sz="3500" dirty="0"/>
          </a:p>
          <a:p>
            <a:pPr>
              <a:buNone/>
            </a:pPr>
            <a:endParaRPr lang="pt-BR" sz="3500" dirty="0"/>
          </a:p>
          <a:p>
            <a:pPr>
              <a:buNone/>
            </a:pPr>
            <a:r>
              <a:rPr lang="pt-BR" sz="3500" dirty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tags</a:t>
            </a:r>
            <a:r>
              <a:rPr lang="pt-BR" b="1" dirty="0" smtClean="0"/>
              <a:t> </a:t>
            </a:r>
            <a:r>
              <a:rPr lang="pt-BR" b="1" dirty="0"/>
              <a:t>= </a:t>
            </a:r>
            <a:r>
              <a:rPr lang="pt-BR" b="1" dirty="0" smtClean="0"/>
              <a:t>"@tipo1",  </a:t>
            </a:r>
            <a:r>
              <a:rPr lang="pt-BR" dirty="0" smtClean="0"/>
              <a:t>//Executa somente este passo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t</a:t>
            </a:r>
            <a:r>
              <a:rPr lang="pt-BR" b="1" dirty="0" err="1" smtClean="0"/>
              <a:t>ags</a:t>
            </a:r>
            <a:r>
              <a:rPr lang="pt-BR" b="1" dirty="0" smtClean="0"/>
              <a:t> = {“@tipo1”,” @tipo2”}, </a:t>
            </a:r>
            <a:r>
              <a:rPr lang="pt-BR" dirty="0" smtClean="0"/>
              <a:t>//Executa quem tem as duas </a:t>
            </a:r>
            <a:r>
              <a:rPr lang="pt-BR" dirty="0" err="1" smtClean="0"/>
              <a:t>tags</a:t>
            </a:r>
            <a:r>
              <a:rPr lang="pt-BR" dirty="0" smtClean="0"/>
              <a:t> juntas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t</a:t>
            </a:r>
            <a:r>
              <a:rPr lang="pt-BR" b="1" dirty="0" err="1" smtClean="0"/>
              <a:t>ags</a:t>
            </a:r>
            <a:r>
              <a:rPr lang="pt-BR" b="1" dirty="0" smtClean="0"/>
              <a:t> = {“@tipo1, @tipo2”}, </a:t>
            </a:r>
            <a:r>
              <a:rPr lang="pt-BR" dirty="0" smtClean="0"/>
              <a:t>//Executa quando tem um ou tem outro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78539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 Esquema do Cenário: Validar Soma</a:t>
            </a:r>
          </a:p>
          <a:p>
            <a:pPr>
              <a:buNone/>
            </a:pPr>
            <a:r>
              <a:rPr lang="pt-BR" dirty="0" smtClean="0"/>
              <a:t>    Dado que tenho o número </a:t>
            </a:r>
            <a:r>
              <a:rPr lang="pt-BR" b="1" dirty="0" smtClean="0"/>
              <a:t>&lt;numero1&gt;</a:t>
            </a:r>
          </a:p>
          <a:p>
            <a:pPr>
              <a:buNone/>
            </a:pPr>
            <a:r>
              <a:rPr lang="pt-BR" dirty="0" smtClean="0"/>
              <a:t>    Quando eu adiciono </a:t>
            </a:r>
            <a:r>
              <a:rPr lang="pt-BR" b="1" dirty="0" smtClean="0"/>
              <a:t>&lt;numero2&gt;</a:t>
            </a:r>
          </a:p>
          <a:p>
            <a:pPr>
              <a:buNone/>
            </a:pPr>
            <a:r>
              <a:rPr lang="pt-BR" dirty="0" smtClean="0"/>
              <a:t>    Então o resultado é igual a </a:t>
            </a:r>
            <a:r>
              <a:rPr lang="pt-BR" b="1" dirty="0" smtClean="0"/>
              <a:t>&lt;total&gt;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Exemplos: </a:t>
            </a:r>
          </a:p>
          <a:p>
            <a:pPr>
              <a:buNone/>
            </a:pPr>
            <a:r>
              <a:rPr lang="pt-BR" dirty="0" smtClean="0"/>
              <a:t>      | </a:t>
            </a:r>
            <a:r>
              <a:rPr lang="pt-BR" b="1" dirty="0" smtClean="0"/>
              <a:t>numero1</a:t>
            </a:r>
            <a:r>
              <a:rPr lang="pt-BR" dirty="0" smtClean="0"/>
              <a:t> 	| </a:t>
            </a:r>
            <a:r>
              <a:rPr lang="pt-BR" b="1" dirty="0" smtClean="0"/>
              <a:t>numero2</a:t>
            </a:r>
            <a:r>
              <a:rPr lang="pt-BR" dirty="0" smtClean="0"/>
              <a:t> 	| </a:t>
            </a:r>
            <a:r>
              <a:rPr lang="pt-BR" b="1" dirty="0" smtClean="0"/>
              <a:t>total</a:t>
            </a:r>
            <a:r>
              <a:rPr lang="pt-BR" dirty="0" smtClean="0"/>
              <a:t> 	|</a:t>
            </a:r>
          </a:p>
          <a:p>
            <a:pPr>
              <a:buNone/>
            </a:pPr>
            <a:r>
              <a:rPr lang="pt-BR" dirty="0" smtClean="0"/>
              <a:t>      |      10 	|      20 		|    30 	|</a:t>
            </a:r>
          </a:p>
          <a:p>
            <a:pPr>
              <a:buNone/>
            </a:pPr>
            <a:r>
              <a:rPr lang="pt-BR" dirty="0" smtClean="0"/>
              <a:t>      |       1 	|       5 		|     6 	|</a:t>
            </a:r>
          </a:p>
          <a:p>
            <a:pPr>
              <a:buNone/>
            </a:pPr>
            <a:r>
              <a:rPr lang="pt-BR" dirty="0" smtClean="0"/>
              <a:t>      |      11 	|      20 		|    31 	|</a:t>
            </a:r>
          </a:p>
          <a:p>
            <a:pPr>
              <a:buNone/>
            </a:pPr>
            <a:r>
              <a:rPr lang="pt-BR" dirty="0" smtClean="0"/>
              <a:t>      |      20 	|      20 		|    40 	|</a:t>
            </a:r>
          </a:p>
          <a:p>
            <a:pPr>
              <a:buNone/>
            </a:pPr>
            <a:r>
              <a:rPr lang="pt-BR" dirty="0" smtClean="0"/>
              <a:t>      |      70 	|      20 		|    90 	|</a:t>
            </a:r>
          </a:p>
          <a:p>
            <a:pPr>
              <a:buNone/>
            </a:pPr>
            <a:r>
              <a:rPr lang="pt-BR" dirty="0" smtClean="0"/>
              <a:t>      |     110 	|      20 		|   130 	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Digitar no </a:t>
            </a:r>
            <a:r>
              <a:rPr lang="pt-BR" dirty="0" err="1" smtClean="0"/>
              <a:t>google</a:t>
            </a:r>
            <a:r>
              <a:rPr lang="pt-BR" dirty="0" smtClean="0"/>
              <a:t>: </a:t>
            </a:r>
          </a:p>
          <a:p>
            <a:r>
              <a:rPr lang="pt-BR" dirty="0" smtClean="0"/>
              <a:t>“</a:t>
            </a:r>
            <a:r>
              <a:rPr lang="pt-BR" dirty="0" err="1" smtClean="0"/>
              <a:t>ChromeDriver</a:t>
            </a:r>
            <a:r>
              <a:rPr lang="pt-BR" dirty="0" smtClean="0"/>
              <a:t>” para o </a:t>
            </a:r>
            <a:r>
              <a:rPr lang="pt-BR" dirty="0" err="1" smtClean="0"/>
              <a:t>Chrome</a:t>
            </a:r>
            <a:endParaRPr lang="pt-BR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GeckoDriver</a:t>
            </a:r>
            <a:r>
              <a:rPr lang="pt-BR" dirty="0" smtClean="0"/>
              <a:t>” para o Firefox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149080"/>
            <a:ext cx="546788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Selenium WebDriver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É um Framework utilizado para capturar componentes e simular ações no browser.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135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Se configurado no path, basta chamar desta forma: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WebDriver</a:t>
            </a:r>
            <a:r>
              <a:rPr lang="pt-BR" dirty="0" smtClean="0"/>
              <a:t> </a:t>
            </a:r>
            <a:r>
              <a:rPr lang="pt-BR" dirty="0" err="1" smtClean="0"/>
              <a:t>driver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ChromeDriver</a:t>
            </a:r>
            <a:r>
              <a:rPr lang="pt-BR" b="1" dirty="0" smtClean="0"/>
              <a:t>();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err="1" smtClean="0"/>
              <a:t>Setando</a:t>
            </a:r>
            <a:r>
              <a:rPr lang="pt-BR" sz="2200" dirty="0" smtClean="0"/>
              <a:t> as propriedades e inicializando o browser:</a:t>
            </a:r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System.</a:t>
            </a:r>
            <a:r>
              <a:rPr lang="pt-BR" sz="2200" i="1" dirty="0" err="1" smtClean="0"/>
              <a:t>setProperty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webdriver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chrome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driver</a:t>
            </a:r>
            <a:r>
              <a:rPr lang="pt-BR" sz="2200" i="1" dirty="0" smtClean="0"/>
              <a:t>", System.</a:t>
            </a:r>
            <a:r>
              <a:rPr lang="pt-BR" sz="2200" i="1" dirty="0" err="1" smtClean="0"/>
              <a:t>getProperty</a:t>
            </a:r>
            <a:r>
              <a:rPr lang="pt-BR" sz="2200" i="1" dirty="0" smtClean="0"/>
              <a:t>("</a:t>
            </a:r>
            <a:r>
              <a:rPr lang="pt-BR" sz="2200" i="1" dirty="0" err="1" smtClean="0"/>
              <a:t>user</a:t>
            </a:r>
            <a:r>
              <a:rPr lang="pt-BR" sz="2200" i="1" dirty="0" smtClean="0"/>
              <a:t>.</a:t>
            </a:r>
            <a:r>
              <a:rPr lang="pt-BR" sz="2200" i="1" dirty="0" err="1" smtClean="0"/>
              <a:t>dir</a:t>
            </a:r>
            <a:r>
              <a:rPr lang="pt-BR" sz="2200" i="1" dirty="0" smtClean="0"/>
              <a:t>")+"\\</a:t>
            </a:r>
            <a:r>
              <a:rPr lang="pt-BR" sz="2200" i="1" dirty="0" err="1" smtClean="0"/>
              <a:t>src</a:t>
            </a:r>
            <a:r>
              <a:rPr lang="pt-BR" sz="2200" i="1" dirty="0" smtClean="0"/>
              <a:t>\\test\\resources\\chromedriver.exe");</a:t>
            </a:r>
          </a:p>
          <a:p>
            <a:pPr>
              <a:buNone/>
            </a:pPr>
            <a:r>
              <a:rPr lang="pt-BR" sz="2200" dirty="0" err="1" smtClean="0"/>
              <a:t>WebDriver</a:t>
            </a:r>
            <a:r>
              <a:rPr lang="pt-BR" sz="2200" dirty="0" smtClean="0"/>
              <a:t>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= </a:t>
            </a:r>
            <a:r>
              <a:rPr lang="pt-BR" sz="2200" b="1" dirty="0" err="1" smtClean="0"/>
              <a:t>new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ChromeDriver</a:t>
            </a:r>
            <a:r>
              <a:rPr lang="pt-BR" sz="22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49945"/>
          </a:xfrm>
        </p:spPr>
        <p:txBody>
          <a:bodyPr>
            <a:normAutofit fontScale="90000"/>
          </a:bodyPr>
          <a:lstStyle/>
          <a:p>
            <a:r>
              <a:rPr lang="pt-BR" smtClean="0"/>
              <a:t>Estrutura de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" y="1844824"/>
            <a:ext cx="9209965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Abre uma nova URL no navegador.</a:t>
            </a:r>
          </a:p>
          <a:p>
            <a:pPr marL="0" indent="0">
              <a:buNone/>
            </a:pPr>
            <a:r>
              <a:rPr lang="pt-BR" sz="1400" b="1" dirty="0"/>
              <a:t>driver.get</a:t>
            </a:r>
            <a:r>
              <a:rPr lang="pt-BR" sz="1400" b="1" dirty="0" smtClean="0"/>
              <a:t>();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// Fecha a instância do Selenium WebDriver e todas os navegadores associados.</a:t>
            </a:r>
          </a:p>
          <a:p>
            <a:pPr marL="0" indent="0">
              <a:buNone/>
            </a:pPr>
            <a:r>
              <a:rPr lang="pt-BR" sz="1400" b="1" dirty="0"/>
              <a:t>driver.quit</a:t>
            </a:r>
            <a:r>
              <a:rPr lang="pt-BR" sz="1400" b="1" dirty="0" smtClean="0"/>
              <a:t>()</a:t>
            </a:r>
            <a:endParaRPr lang="pt-BR" sz="1400" b="1" dirty="0"/>
          </a:p>
          <a:p>
            <a:pPr marL="0" indent="0">
              <a:buNone/>
            </a:pP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/>
              <a:t>// Retorna uma string que contém a URL aberta pelo navegador.</a:t>
            </a:r>
          </a:p>
          <a:p>
            <a:pPr marL="0" indent="0">
              <a:buNone/>
            </a:pPr>
            <a:r>
              <a:rPr lang="pt-BR" sz="1400" dirty="0"/>
              <a:t>driver.getCurrentUrl();</a:t>
            </a:r>
          </a:p>
          <a:p>
            <a:pPr marL="0" indent="0">
              <a:buNone/>
            </a:pPr>
            <a:r>
              <a:rPr lang="pt-BR" sz="1400" dirty="0"/>
              <a:t>  </a:t>
            </a:r>
          </a:p>
          <a:p>
            <a:pPr marL="0" indent="0">
              <a:buNone/>
            </a:pPr>
            <a:r>
              <a:rPr lang="pt-BR" sz="1400" dirty="0"/>
              <a:t>// Retorna o título da página aberta pelo navegador.</a:t>
            </a:r>
          </a:p>
          <a:p>
            <a:pPr marL="0" indent="0">
              <a:buNone/>
            </a:pPr>
            <a:r>
              <a:rPr lang="pt-BR" sz="1400" dirty="0"/>
              <a:t>driver.getTitle();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  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// Permite gerenciar cookies do navegador, logs, timeouts etc.</a:t>
            </a:r>
          </a:p>
          <a:p>
            <a:pPr marL="0" indent="0">
              <a:buNone/>
            </a:pPr>
            <a:r>
              <a:rPr lang="pt-BR" sz="1400" dirty="0"/>
              <a:t>driver.manage();</a:t>
            </a:r>
          </a:p>
          <a:p>
            <a:pPr marL="0" indent="0">
              <a:buNone/>
            </a:pP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1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– Encontra Elemento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smtClean="0"/>
              <a:t>// </a:t>
            </a:r>
            <a:r>
              <a:rPr lang="pt-BR" sz="1400" b="1" dirty="0"/>
              <a:t>Encontra o primeiro elemento de uma tela HTML através de um dado argumento.</a:t>
            </a:r>
          </a:p>
          <a:p>
            <a:pPr marL="0" indent="0">
              <a:buNone/>
            </a:pPr>
            <a:r>
              <a:rPr lang="pt-BR" sz="1400" b="1" dirty="0"/>
              <a:t>driver.findElement(By by);</a:t>
            </a:r>
          </a:p>
          <a:p>
            <a:pPr marL="0" indent="0">
              <a:buNone/>
            </a:pPr>
            <a:r>
              <a:rPr lang="pt-BR" sz="1400" dirty="0"/>
              <a:t> </a:t>
            </a:r>
            <a:r>
              <a:rPr lang="pt-BR" sz="1400" dirty="0" smtClean="0"/>
              <a:t> 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id(String id)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name(String 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cssSelector(String cssSelector)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tagName(String </a:t>
            </a:r>
            <a:r>
              <a:rPr lang="pt-BR" sz="1400" b="1" dirty="0"/>
              <a:t>tagName)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xpath(String xpath)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className(String </a:t>
            </a:r>
            <a:r>
              <a:rPr lang="pt-BR" sz="1400" b="1" dirty="0"/>
              <a:t>className)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smtClean="0"/>
              <a:t>driver.findElement(By.</a:t>
            </a:r>
            <a:r>
              <a:rPr lang="pt-BR" sz="1400" b="1" dirty="0" smtClean="0"/>
              <a:t>linkText(String </a:t>
            </a:r>
            <a:r>
              <a:rPr lang="pt-BR" sz="1400" b="1" dirty="0"/>
              <a:t>linkText)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>driver.findElement(By.</a:t>
            </a:r>
            <a:r>
              <a:rPr lang="pt-BR" sz="1400" b="1" dirty="0"/>
              <a:t>partialLinkText(String partialLinkText</a:t>
            </a:r>
            <a:r>
              <a:rPr lang="pt-BR" sz="1400" b="1" dirty="0" smtClean="0"/>
              <a:t>)</a:t>
            </a:r>
            <a:r>
              <a:rPr lang="pt-BR" sz="1400" dirty="0" smtClean="0"/>
              <a:t>)</a:t>
            </a: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2359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 smtClean="0"/>
              <a:t>Métodos – O que fazer com elemento?</a:t>
            </a:r>
            <a:endParaRPr lang="pt-BR" sz="3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//</a:t>
            </a:r>
            <a:r>
              <a:rPr lang="pt-BR" sz="1400" b="1" dirty="0" smtClean="0"/>
              <a:t> </a:t>
            </a:r>
            <a:r>
              <a:rPr lang="pt-BR" sz="1400" dirty="0" smtClean="0"/>
              <a:t>Depois que eu encontrar um elemento através do </a:t>
            </a:r>
            <a:r>
              <a:rPr lang="pt-BR" sz="1400" b="1" dirty="0" smtClean="0"/>
              <a:t>driver.findElement(By </a:t>
            </a:r>
            <a:r>
              <a:rPr lang="pt-BR" sz="1400" b="1" dirty="0"/>
              <a:t>by</a:t>
            </a:r>
            <a:r>
              <a:rPr lang="pt-BR" sz="1400" b="1" dirty="0" smtClean="0"/>
              <a:t>)</a:t>
            </a:r>
            <a:r>
              <a:rPr lang="pt-BR" sz="1400" dirty="0" smtClean="0"/>
              <a:t>, o que faço com ele?</a:t>
            </a:r>
            <a:endParaRPr lang="pt-BR" sz="1400" dirty="0"/>
          </a:p>
          <a:p>
            <a:pPr marL="0" indent="0">
              <a:buNone/>
            </a:pPr>
            <a:r>
              <a:rPr lang="pt-BR" sz="1400" dirty="0" smtClean="0"/>
              <a:t>// A aplicação do exemplo abaixo serve para todos os métodos no slide anterios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clear();</a:t>
            </a:r>
            <a:r>
              <a:rPr lang="pt-BR" sz="1400" dirty="0" smtClean="0"/>
              <a:t> //limpa um componente. Muito usado em campos texto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click(); </a:t>
            </a:r>
            <a:r>
              <a:rPr lang="pt-BR" sz="1400" dirty="0" smtClean="0"/>
              <a:t>//clica em um elemento clicavel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getText()</a:t>
            </a:r>
            <a:r>
              <a:rPr lang="pt-BR" sz="1400" dirty="0" smtClean="0"/>
              <a:t>; //busca o texto do elemento. Muito usado em mensagem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sendKeys(String texto);</a:t>
            </a:r>
            <a:r>
              <a:rPr lang="pt-BR" sz="1400" dirty="0" smtClean="0"/>
              <a:t> //preenche o elemento com o valor informado</a:t>
            </a:r>
          </a:p>
          <a:p>
            <a:pPr marL="0" indent="0">
              <a:buNone/>
            </a:pPr>
            <a:r>
              <a:rPr lang="pt-BR" sz="1400" dirty="0"/>
              <a:t>driver.findElement(By.id(String id</a:t>
            </a:r>
            <a:r>
              <a:rPr lang="pt-BR" sz="1400" dirty="0" smtClean="0"/>
              <a:t>)).</a:t>
            </a:r>
            <a:r>
              <a:rPr lang="pt-BR" sz="1400" b="1" dirty="0" smtClean="0"/>
              <a:t>sendKeys(Keys.</a:t>
            </a:r>
            <a:r>
              <a:rPr lang="pt-BR" sz="1400" b="1" i="1" dirty="0" smtClean="0"/>
              <a:t>ENTER)</a:t>
            </a:r>
            <a:r>
              <a:rPr lang="pt-BR" sz="1400" b="1" dirty="0" smtClean="0"/>
              <a:t>; </a:t>
            </a:r>
            <a:r>
              <a:rPr lang="pt-BR" sz="1400" dirty="0" smtClean="0"/>
              <a:t>//usado com o </a:t>
            </a:r>
            <a:r>
              <a:rPr lang="pt-BR" sz="1400" b="1" dirty="0" smtClean="0"/>
              <a:t>click()</a:t>
            </a:r>
            <a:r>
              <a:rPr lang="pt-BR" sz="1400" dirty="0" smtClean="0"/>
              <a:t> não funciona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i="1" u="sng" dirty="0" smtClean="0"/>
              <a:t>//o que irá mudar é o que está em negrito, o restante acaba sendo receita de bolo</a:t>
            </a:r>
            <a:endParaRPr lang="pt-BR" sz="1400" i="1" u="sng" dirty="0"/>
          </a:p>
        </p:txBody>
      </p:sp>
    </p:spTree>
    <p:extLst>
      <p:ext uri="{BB962C8B-B14F-4D97-AF65-F5344CB8AC3E}">
        <p14:creationId xmlns:p14="http://schemas.microsoft.com/office/powerpoint/2010/main" val="38997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identificador usar?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r>
              <a:rPr lang="pt-BR" sz="2200" dirty="0" smtClean="0"/>
              <a:t>De preferência buscar elementos por </a:t>
            </a:r>
            <a:r>
              <a:rPr lang="pt-BR" sz="2200" b="1" dirty="0" smtClean="0"/>
              <a:t>id</a:t>
            </a:r>
            <a:r>
              <a:rPr lang="pt-BR" sz="2200" dirty="0" smtClean="0"/>
              <a:t> ou </a:t>
            </a:r>
            <a:r>
              <a:rPr lang="pt-BR" sz="2200" b="1" dirty="0" smtClean="0"/>
              <a:t>name</a:t>
            </a:r>
            <a:r>
              <a:rPr lang="pt-BR" sz="2200" dirty="0" smtClean="0"/>
              <a:t>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tagName</a:t>
            </a:r>
            <a:r>
              <a:rPr lang="pt-BR" sz="2200" dirty="0" smtClean="0"/>
              <a:t> e </a:t>
            </a:r>
            <a:r>
              <a:rPr lang="pt-BR" sz="2200" b="1" dirty="0" smtClean="0"/>
              <a:t>className</a:t>
            </a:r>
            <a:r>
              <a:rPr lang="pt-BR" sz="2200" dirty="0" smtClean="0"/>
              <a:t> pode ser uma opção. </a:t>
            </a:r>
          </a:p>
          <a:p>
            <a:r>
              <a:rPr lang="pt-BR" sz="2200" dirty="0" smtClean="0"/>
              <a:t>Por </a:t>
            </a:r>
            <a:r>
              <a:rPr lang="pt-BR" sz="2200" b="1" dirty="0" smtClean="0"/>
              <a:t>cssSelector</a:t>
            </a:r>
            <a:r>
              <a:rPr lang="pt-BR" sz="2200" dirty="0" smtClean="0"/>
              <a:t> sem bem montada, também é uma boa opção</a:t>
            </a:r>
          </a:p>
          <a:p>
            <a:r>
              <a:rPr lang="pt-BR" sz="2200" dirty="0" smtClean="0"/>
              <a:t>Evite </a:t>
            </a:r>
            <a:r>
              <a:rPr lang="pt-BR" sz="2200" b="1" dirty="0" smtClean="0"/>
              <a:t>xPath</a:t>
            </a:r>
            <a:r>
              <a:rPr lang="pt-BR" sz="2200" dirty="0" smtClean="0"/>
              <a:t>.  </a:t>
            </a:r>
            <a:r>
              <a:rPr lang="pt-BR" sz="22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3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Trabalhando com 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/>
              <a:t>//Busca todos que terminam com Password</a:t>
            </a:r>
            <a:endParaRPr lang="pt-BR" sz="2200" dirty="0" smtClean="0"/>
          </a:p>
          <a:p>
            <a:r>
              <a:rPr lang="pt-BR" sz="2200" dirty="0" smtClean="0"/>
              <a:t>Exemplo id dinâmico: $(‘input[id$=Password]’);</a:t>
            </a:r>
          </a:p>
          <a:p>
            <a:pPr marL="0" indent="0">
              <a:buNone/>
            </a:pPr>
            <a:endParaRPr lang="pt-BR" sz="2200" dirty="0" smtClean="0"/>
          </a:p>
          <a:p>
            <a:pPr marL="0" indent="0">
              <a:buNone/>
            </a:pPr>
            <a:r>
              <a:rPr lang="pt-BR" sz="2200" dirty="0"/>
              <a:t>//Busca id que contém a palavra Password</a:t>
            </a:r>
            <a:endParaRPr lang="pt-BR" sz="2200" dirty="0" smtClean="0"/>
          </a:p>
          <a:p>
            <a:r>
              <a:rPr lang="pt-BR" sz="2200" dirty="0" smtClean="0"/>
              <a:t>Exemplo id dinâmico contém: $(‘input[id*=Password]’)</a:t>
            </a:r>
          </a:p>
          <a:p>
            <a:endParaRPr lang="pt-BR" sz="2200" dirty="0"/>
          </a:p>
          <a:p>
            <a:pPr marL="0" indent="0">
              <a:buNone/>
            </a:pPr>
            <a:r>
              <a:rPr lang="pt-BR" sz="2200" dirty="0"/>
              <a:t>//Busca pelo nome da classe. </a:t>
            </a:r>
            <a:endParaRPr lang="pt-BR" sz="2200" dirty="0" smtClean="0"/>
          </a:p>
          <a:p>
            <a:r>
              <a:rPr lang="pt-BR" sz="2200" dirty="0" smtClean="0"/>
              <a:t>$(‘.btn-primary’)</a:t>
            </a:r>
          </a:p>
          <a:p>
            <a:endParaRPr lang="pt-BR" sz="2200" u="sng" dirty="0" smtClean="0"/>
          </a:p>
          <a:p>
            <a:pPr marL="0" indent="0">
              <a:buNone/>
            </a:pPr>
            <a:r>
              <a:rPr lang="pt-BR" sz="2200" dirty="0"/>
              <a:t>//Button com </a:t>
            </a:r>
            <a:r>
              <a:rPr lang="pt-BR" sz="2200" dirty="0" smtClean="0"/>
              <a:t>link</a:t>
            </a:r>
            <a:endParaRPr lang="pt-BR" sz="2200" dirty="0"/>
          </a:p>
          <a:p>
            <a:r>
              <a:rPr lang="pt-BR" sz="2200" dirty="0" smtClean="0"/>
              <a:t>$(‘a[href=“/logout”]’)</a:t>
            </a:r>
          </a:p>
          <a:p>
            <a:endParaRPr lang="pt-BR" sz="1200" dirty="0" smtClean="0"/>
          </a:p>
          <a:p>
            <a:pPr marL="0" indent="0">
              <a:buNone/>
            </a:pPr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</a:t>
            </a:r>
            <a:r>
              <a:rPr lang="pt-BR" sz="1200" dirty="0" smtClean="0">
                <a:hlinkClick r:id="rId2"/>
              </a:rPr>
              <a:t>medium.com/automa%C3%A7%C3%A3o-com-batista/aprenda-por-definitivo-a-usar-css-selector-adeus-xpath-1f3956763c2</a:t>
            </a:r>
            <a:endParaRPr lang="pt-BR" sz="1200" dirty="0" smtClean="0"/>
          </a:p>
          <a:p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0669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Dropdown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// o primeiro elemento da tela cuja tag seja igual a "select".</a:t>
            </a:r>
          </a:p>
          <a:p>
            <a:pPr>
              <a:buNone/>
            </a:pPr>
            <a:r>
              <a:rPr lang="pt-BR" sz="1800" dirty="0" smtClean="0"/>
              <a:t>Select dropdown = new Select(driver.findElement(By.</a:t>
            </a:r>
            <a:r>
              <a:rPr lang="pt-BR" sz="1800" b="1" dirty="0" smtClean="0"/>
              <a:t>tagName("select</a:t>
            </a:r>
            <a:r>
              <a:rPr lang="pt-BR" sz="1800" dirty="0" smtClean="0"/>
              <a:t>")));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// Seleciona uma opção específica do menu através de um dado índice.</a:t>
            </a:r>
          </a:p>
          <a:p>
            <a:pPr>
              <a:buNone/>
            </a:pPr>
            <a:r>
              <a:rPr lang="pt-BR" sz="1800" dirty="0" smtClean="0"/>
              <a:t>dropdown.selectByIndex(</a:t>
            </a:r>
            <a:r>
              <a:rPr lang="pt-BR" sz="1800" b="1" dirty="0" smtClean="0"/>
              <a:t>int index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tiverem seus atributos "value" iguais ao especificado.</a:t>
            </a:r>
          </a:p>
          <a:p>
            <a:pPr>
              <a:buNone/>
            </a:pPr>
            <a:r>
              <a:rPr lang="pt-BR" sz="1800" dirty="0" smtClean="0"/>
              <a:t>dropdown.selectByValue(</a:t>
            </a:r>
            <a:r>
              <a:rPr lang="pt-BR" sz="1800" b="1" dirty="0" smtClean="0"/>
              <a:t>String value</a:t>
            </a:r>
            <a:r>
              <a:rPr lang="pt-BR" sz="1800" dirty="0" smtClean="0"/>
              <a:t>);</a:t>
            </a:r>
          </a:p>
          <a:p>
            <a:pPr>
              <a:buNone/>
            </a:pPr>
            <a:r>
              <a:rPr lang="pt-BR" sz="1800" dirty="0" smtClean="0"/>
              <a:t> </a:t>
            </a:r>
          </a:p>
          <a:p>
            <a:pPr>
              <a:buNone/>
            </a:pPr>
            <a:r>
              <a:rPr lang="pt-BR" sz="1800" dirty="0" smtClean="0"/>
              <a:t>// Seleciona as opções que forem iguais aos argumentos especificados.</a:t>
            </a:r>
          </a:p>
          <a:p>
            <a:pPr>
              <a:buNone/>
            </a:pPr>
            <a:r>
              <a:rPr lang="pt-BR" sz="1800" dirty="0" smtClean="0"/>
              <a:t>dropdown.selectByVisibleText(</a:t>
            </a:r>
            <a:r>
              <a:rPr lang="pt-BR" sz="1800" b="1" dirty="0" smtClean="0"/>
              <a:t>String text</a:t>
            </a:r>
            <a:r>
              <a:rPr lang="pt-BR" sz="1800" dirty="0" smtClean="0"/>
              <a:t>);</a:t>
            </a:r>
          </a:p>
          <a:p>
            <a:pPr>
              <a:buNone/>
            </a:pPr>
            <a:endParaRPr lang="pt-BR" sz="1800" b="1" dirty="0"/>
          </a:p>
          <a:p>
            <a:pPr>
              <a:buNone/>
            </a:pPr>
            <a:r>
              <a:rPr lang="pt-BR" sz="1800" i="1" u="sng" dirty="0"/>
              <a:t>//o que irá mudar é o que está em negrito, o restante acaba sendo receita de bolo</a:t>
            </a:r>
          </a:p>
          <a:p>
            <a:pPr>
              <a:buNone/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8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Automatizar o Login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>
                <a:hlinkClick r:id="rId2"/>
              </a:rPr>
              <a:t>http://marktasks.herokuapp.com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1 </a:t>
            </a:r>
            <a:r>
              <a:rPr lang="pt-BR" dirty="0">
                <a:solidFill>
                  <a:srgbClr val="FF0000"/>
                </a:solidFill>
              </a:rPr>
              <a:t>– Fazer </a:t>
            </a:r>
            <a:r>
              <a:rPr lang="pt-BR" dirty="0" smtClean="0">
                <a:solidFill>
                  <a:srgbClr val="FF0000"/>
                </a:solidFill>
              </a:rPr>
              <a:t>Login</a:t>
            </a:r>
            <a:endParaRPr lang="pt-BR" dirty="0" smtClean="0"/>
          </a:p>
          <a:p>
            <a:pPr>
              <a:buNone/>
            </a:pPr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 smtClean="0"/>
              <a:t>– Tentativa de </a:t>
            </a:r>
            <a:r>
              <a:rPr lang="pt-BR" dirty="0" smtClean="0"/>
              <a:t>Login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92220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Hooks	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Você faz um Hooks quando precisa executar alguma ação que é independente do teste. </a:t>
            </a:r>
          </a:p>
          <a:p>
            <a:r>
              <a:rPr lang="pt-BR" dirty="0" smtClean="0"/>
              <a:t>Fechar um Browser</a:t>
            </a:r>
          </a:p>
          <a:p>
            <a:r>
              <a:rPr lang="pt-BR" dirty="0" smtClean="0"/>
              <a:t>Deletar um registro criado para o teste e este registro não pode ficar na 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5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PageObjects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dirty="0" smtClean="0"/>
              <a:t>PageObjects são classes que abstraem as informações referente ao negócio de uma página.</a:t>
            </a:r>
          </a:p>
          <a:p>
            <a:pPr>
              <a:buNone/>
            </a:pP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package page</a:t>
            </a:r>
            <a:r>
              <a:rPr lang="pt-BR" dirty="0" smtClean="0"/>
              <a:t>;</a:t>
            </a:r>
            <a:endParaRPr lang="pt-BR" dirty="0"/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</a:t>
            </a:r>
            <a:r>
              <a:rPr lang="pt-BR" dirty="0" smtClean="0"/>
              <a:t>BasePage {</a:t>
            </a:r>
            <a:endParaRPr lang="pt-BR" dirty="0"/>
          </a:p>
          <a:p>
            <a:pPr>
              <a:buNone/>
            </a:pPr>
            <a:r>
              <a:rPr lang="pt-BR" dirty="0"/>
              <a:t>	protected WebDriver 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BasePage</a:t>
            </a:r>
            <a:r>
              <a:rPr lang="pt-BR" dirty="0" smtClean="0"/>
              <a:t>(WebDriver </a:t>
            </a:r>
            <a:r>
              <a:rPr lang="pt-BR" dirty="0"/>
              <a:t>driver) {</a:t>
            </a:r>
          </a:p>
          <a:p>
            <a:pPr>
              <a:buNone/>
            </a:pPr>
            <a:r>
              <a:rPr lang="pt-BR" dirty="0"/>
              <a:t>		this.driver = driver</a:t>
            </a:r>
            <a:r>
              <a:rPr lang="pt-BR" dirty="0" smtClean="0"/>
              <a:t>;</a:t>
            </a:r>
            <a:endParaRPr lang="pt-BR" dirty="0"/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b="1" dirty="0" smtClean="0"/>
              <a:t>//Receita de bolo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68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Calculadora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>
                <a:solidFill>
                  <a:srgbClr val="00B0F0"/>
                </a:solidFill>
              </a:rPr>
              <a:t># </a:t>
            </a:r>
            <a:r>
              <a:rPr lang="pt-BR" dirty="0" err="1">
                <a:solidFill>
                  <a:srgbClr val="00B0F0"/>
                </a:solidFill>
              </a:rPr>
              <a:t>language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err="1">
                <a:solidFill>
                  <a:srgbClr val="00B0F0"/>
                </a:solidFill>
              </a:rPr>
              <a:t>pt</a:t>
            </a:r>
            <a:endParaRPr lang="pt-BR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00B0F0"/>
                </a:solidFill>
              </a:rPr>
              <a:t>Funcionalidade</a:t>
            </a:r>
            <a:r>
              <a:rPr lang="pt-BR" dirty="0"/>
              <a:t>: Calculadora básica</a:t>
            </a:r>
          </a:p>
          <a:p>
            <a:pPr>
              <a:buNone/>
            </a:pPr>
            <a:r>
              <a:rPr lang="pt-BR" dirty="0"/>
              <a:t>Tendo uma calculadora básica</a:t>
            </a:r>
          </a:p>
          <a:p>
            <a:pPr>
              <a:buNone/>
            </a:pPr>
            <a:r>
              <a:rPr lang="pt-BR" dirty="0"/>
              <a:t>quero </a:t>
            </a:r>
            <a:r>
              <a:rPr lang="pt-BR" dirty="0" smtClean="0"/>
              <a:t>efetuar </a:t>
            </a:r>
            <a:r>
              <a:rPr lang="pt-BR" dirty="0"/>
              <a:t>contas simples</a:t>
            </a:r>
          </a:p>
          <a:p>
            <a:pPr>
              <a:buNone/>
            </a:pPr>
            <a:r>
              <a:rPr lang="pt-BR" dirty="0"/>
              <a:t>para treinar meu BDD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  </a:t>
            </a:r>
            <a:r>
              <a:rPr lang="pt-BR" dirty="0">
                <a:solidFill>
                  <a:srgbClr val="00B0F0"/>
                </a:solidFill>
              </a:rPr>
              <a:t>Cenário</a:t>
            </a:r>
            <a:r>
              <a:rPr lang="pt-BR" dirty="0"/>
              <a:t>: Validar Soma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Dado</a:t>
            </a:r>
            <a:r>
              <a:rPr lang="pt-BR" dirty="0"/>
              <a:t> que tenho o número 10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/>
              <a:t> eu adiciono 5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/>
              <a:t> o resultado é igual a 15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da </a:t>
            </a:r>
            <a:r>
              <a:rPr lang="pt-BR" dirty="0" smtClean="0"/>
              <a:t>BasePage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/>
              <a:t>package page;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import org.openqa.selenium.By;</a:t>
            </a:r>
          </a:p>
          <a:p>
            <a:pPr>
              <a:buNone/>
            </a:pPr>
            <a:r>
              <a:rPr lang="pt-BR" dirty="0"/>
              <a:t>import org.openqa.selenium.WebDriver;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public class Login extends BasePage</a:t>
            </a:r>
            <a:r>
              <a:rPr lang="pt-BR" dirty="0" smtClean="0"/>
              <a:t>{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public Login(WebDriver driver) {</a:t>
            </a:r>
          </a:p>
          <a:p>
            <a:pPr>
              <a:buNone/>
            </a:pPr>
            <a:r>
              <a:rPr lang="pt-BR" dirty="0"/>
              <a:t>		super(driver);</a:t>
            </a:r>
          </a:p>
          <a:p>
            <a:pPr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Thread.</a:t>
            </a:r>
            <a:r>
              <a:rPr lang="pt-BR" i="1" dirty="0"/>
              <a:t>sleep(5000</a:t>
            </a:r>
            <a:r>
              <a:rPr lang="pt-BR" i="1" dirty="0" smtClean="0"/>
              <a:t>); //Vai esperar 5 segundos</a:t>
            </a:r>
          </a:p>
          <a:p>
            <a:pPr>
              <a:buNone/>
            </a:pPr>
            <a:endParaRPr lang="pt-BR" sz="22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sz="2200" dirty="0" smtClean="0"/>
              <a:t>WebDriverWait </a:t>
            </a:r>
            <a:r>
              <a:rPr lang="pt-BR" sz="2200" dirty="0"/>
              <a:t>wait = new WebDriverWait(driver, 10);</a:t>
            </a:r>
          </a:p>
          <a:p>
            <a:pPr>
              <a:buNone/>
            </a:pPr>
            <a:r>
              <a:rPr lang="pt-BR" sz="2200" dirty="0"/>
              <a:t>wait.until(ExpectedConditions.presenceOfElementLocatedBy(By.id("password")));</a:t>
            </a:r>
          </a:p>
        </p:txBody>
      </p:sp>
    </p:spTree>
    <p:extLst>
      <p:ext uri="{BB962C8B-B14F-4D97-AF65-F5344CB8AC3E}">
        <p14:creationId xmlns:p14="http://schemas.microsoft.com/office/powerpoint/2010/main" val="2675561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Esperas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aguardar até 30 segundos para os elementos serem carregados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Esperar para elemento ficar visível na página</a:t>
            </a:r>
          </a:p>
          <a:p>
            <a:pPr marL="0" indent="0">
              <a:buNone/>
            </a:pPr>
            <a:r>
              <a:rPr lang="pt-BR" b="1" dirty="0"/>
              <a:t>public void waitFindElement(By elemento) {</a:t>
            </a:r>
          </a:p>
          <a:p>
            <a:pPr marL="0" indent="0">
              <a:buNone/>
            </a:pPr>
            <a:r>
              <a:rPr lang="pt-BR" u="sng" dirty="0"/>
              <a:t>WebDriverWait</a:t>
            </a:r>
            <a:r>
              <a:rPr lang="pt-BR" dirty="0"/>
              <a:t> aguardar = </a:t>
            </a:r>
            <a:r>
              <a:rPr lang="pt-BR" b="1" dirty="0"/>
              <a:t>new WebDriverWait(driver, 30);</a:t>
            </a:r>
          </a:p>
          <a:p>
            <a:pPr marL="0" indent="0">
              <a:buNone/>
            </a:pPr>
            <a:r>
              <a:rPr lang="pt-BR" dirty="0"/>
              <a:t>aguardar.until(ExpectedConditions.</a:t>
            </a:r>
            <a:r>
              <a:rPr lang="pt-BR" i="1" dirty="0"/>
              <a:t>visibilityOfElementLocated(elemento));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Este método visa a ótimizar a funcionalidade findElment, de modo 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carregado, chamando o método acima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Retornar o elemento quando visível na página</a:t>
            </a:r>
          </a:p>
          <a:p>
            <a:pPr marL="0" indent="0">
              <a:buNone/>
            </a:pPr>
            <a:r>
              <a:rPr lang="pt-BR" b="1" dirty="0"/>
              <a:t>public WebElement aguardaCarregarElemento(By elemento) {</a:t>
            </a:r>
          </a:p>
          <a:p>
            <a:pPr marL="0" indent="0">
              <a:buNone/>
            </a:pPr>
            <a:r>
              <a:rPr lang="pt-BR" dirty="0"/>
              <a:t>waitFindElement(elemento);</a:t>
            </a:r>
          </a:p>
          <a:p>
            <a:pPr marL="0" indent="0">
              <a:buNone/>
            </a:pPr>
            <a:r>
              <a:rPr lang="pt-BR" b="1" dirty="0"/>
              <a:t>return this.driver.findElement(elemento);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54422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</a:t>
            </a:r>
            <a:r>
              <a:rPr lang="pt-BR" dirty="0" err="1" smtClean="0"/>
              <a:t>suport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478472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b="1" dirty="0"/>
              <a:t>package </a:t>
            </a:r>
            <a:r>
              <a:rPr lang="pt-BR" b="1" dirty="0" err="1"/>
              <a:t>suport</a:t>
            </a:r>
            <a:r>
              <a:rPr lang="pt-BR" b="1" dirty="0"/>
              <a:t>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</a:t>
            </a:r>
            <a:r>
              <a:rPr lang="pt-BR" b="1" dirty="0"/>
              <a:t>.</a:t>
            </a:r>
            <a:r>
              <a:rPr lang="pt-BR" b="1" dirty="0" err="1"/>
              <a:t>util.concurrent.TimeUnit;</a:t>
            </a:r>
            <a:endParaRPr lang="pt-BR" b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org.openqa.selenium.WebDriver;</a:t>
            </a:r>
            <a:endParaRPr lang="pt-BR" b="1" dirty="0"/>
          </a:p>
          <a:p>
            <a:pPr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org.openqa.selenium.chrome.ChromeDriver;</a:t>
            </a:r>
            <a:endParaRPr lang="pt-BR" b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Web {</a:t>
            </a:r>
          </a:p>
          <a:p>
            <a:pPr>
              <a:buNone/>
            </a:pPr>
            <a:r>
              <a:rPr lang="pt-BR" b="1" dirty="0" err="1"/>
              <a:t>public</a:t>
            </a:r>
            <a:r>
              <a:rPr lang="pt-BR" b="1" dirty="0"/>
              <a:t> static </a:t>
            </a:r>
            <a:r>
              <a:rPr lang="pt-BR" b="1" dirty="0" err="1"/>
              <a:t>WebDriver</a:t>
            </a:r>
            <a:r>
              <a:rPr lang="pt-BR" b="1" dirty="0"/>
              <a:t> </a:t>
            </a:r>
            <a:r>
              <a:rPr lang="pt-BR" b="1" dirty="0" err="1"/>
              <a:t>criaChrome</a:t>
            </a:r>
            <a:r>
              <a:rPr lang="pt-BR" b="1" dirty="0"/>
              <a:t>() {</a:t>
            </a:r>
          </a:p>
          <a:p>
            <a:pPr lvl="1">
              <a:buNone/>
            </a:pPr>
            <a:r>
              <a:rPr lang="pt-BR" dirty="0"/>
              <a:t>System.</a:t>
            </a:r>
            <a:r>
              <a:rPr lang="pt-BR" i="1" dirty="0" err="1"/>
              <a:t>setProperty</a:t>
            </a:r>
            <a:r>
              <a:rPr lang="pt-BR" i="1" dirty="0"/>
              <a:t>("</a:t>
            </a:r>
            <a:r>
              <a:rPr lang="pt-BR" i="1" dirty="0" err="1"/>
              <a:t>webdriver</a:t>
            </a:r>
            <a:r>
              <a:rPr lang="pt-BR" i="1" dirty="0"/>
              <a:t>.</a:t>
            </a:r>
            <a:r>
              <a:rPr lang="pt-BR" i="1" dirty="0" err="1"/>
              <a:t>chrome</a:t>
            </a:r>
            <a:r>
              <a:rPr lang="pt-BR" i="1" dirty="0"/>
              <a:t>.</a:t>
            </a:r>
            <a:r>
              <a:rPr lang="pt-BR" i="1" dirty="0" err="1"/>
              <a:t>driver</a:t>
            </a:r>
            <a:r>
              <a:rPr lang="pt-BR" i="1" dirty="0"/>
              <a:t>", System.</a:t>
            </a:r>
            <a:r>
              <a:rPr lang="pt-BR" i="1" dirty="0" err="1"/>
              <a:t>getProperty</a:t>
            </a:r>
            <a:r>
              <a:rPr lang="pt-BR" i="1" dirty="0"/>
              <a:t>("</a:t>
            </a:r>
            <a:r>
              <a:rPr lang="pt-BR" i="1" dirty="0" err="1"/>
              <a:t>user</a:t>
            </a:r>
            <a:r>
              <a:rPr lang="pt-BR" i="1" dirty="0"/>
              <a:t>.</a:t>
            </a:r>
            <a:r>
              <a:rPr lang="pt-BR" i="1" dirty="0" err="1"/>
              <a:t>dir</a:t>
            </a:r>
            <a:r>
              <a:rPr lang="pt-BR" i="1" dirty="0"/>
              <a:t>")+"\\</a:t>
            </a:r>
            <a:r>
              <a:rPr lang="pt-BR" i="1" dirty="0" err="1"/>
              <a:t>src</a:t>
            </a:r>
            <a:r>
              <a:rPr lang="pt-BR" i="1" dirty="0"/>
              <a:t>\\test\\resources\\chromedriver.exe");</a:t>
            </a:r>
          </a:p>
          <a:p>
            <a:pPr lvl="1">
              <a:buNone/>
            </a:pPr>
            <a:r>
              <a:rPr lang="pt-BR" dirty="0" err="1"/>
              <a:t>WebDriver</a:t>
            </a:r>
            <a:r>
              <a:rPr lang="pt-BR" dirty="0"/>
              <a:t> </a:t>
            </a:r>
            <a:r>
              <a:rPr lang="pt-BR" dirty="0" err="1"/>
              <a:t>driver</a:t>
            </a:r>
            <a:r>
              <a:rPr lang="pt-BR" dirty="0"/>
              <a:t> = </a:t>
            </a:r>
            <a:r>
              <a:rPr lang="pt-BR" b="1" dirty="0" err="1"/>
              <a:t>new</a:t>
            </a:r>
            <a:r>
              <a:rPr lang="pt-BR" b="1" dirty="0"/>
              <a:t> </a:t>
            </a:r>
            <a:r>
              <a:rPr lang="pt-BR" b="1" dirty="0" err="1"/>
              <a:t>ChromeDriver</a:t>
            </a:r>
            <a:r>
              <a:rPr lang="pt-BR" b="1" dirty="0"/>
              <a:t>();</a:t>
            </a:r>
          </a:p>
          <a:p>
            <a:pPr lvl="1">
              <a:buNone/>
            </a:pPr>
            <a:r>
              <a:rPr lang="pt-BR" dirty="0" err="1"/>
              <a:t>driver.get</a:t>
            </a:r>
            <a:r>
              <a:rPr lang="pt-BR" dirty="0"/>
              <a:t>("http</a:t>
            </a:r>
            <a:r>
              <a:rPr lang="pt-BR" dirty="0" smtClean="0"/>
              <a:t>://www.google.com.br/");</a:t>
            </a:r>
            <a:endParaRPr lang="pt-BR" dirty="0"/>
          </a:p>
          <a:p>
            <a:pPr lvl="1">
              <a:buNone/>
            </a:pPr>
            <a:r>
              <a:rPr lang="pt-BR" dirty="0"/>
              <a:t>//</a:t>
            </a:r>
            <a:r>
              <a:rPr lang="pt-BR" u="sng" dirty="0"/>
              <a:t>Aguardar 15 segundos </a:t>
            </a:r>
            <a:r>
              <a:rPr lang="pt-BR" u="sng" dirty="0" smtClean="0"/>
              <a:t>ap</a:t>
            </a:r>
            <a:r>
              <a:rPr lang="pt-BR" u="sng" dirty="0"/>
              <a:t>ó</a:t>
            </a:r>
            <a:r>
              <a:rPr lang="pt-BR" u="sng" dirty="0" smtClean="0"/>
              <a:t>s </a:t>
            </a:r>
            <a:r>
              <a:rPr lang="pt-BR" u="sng" dirty="0"/>
              <a:t>acessar a url</a:t>
            </a:r>
          </a:p>
          <a:p>
            <a:pPr lvl="1">
              <a:buNone/>
            </a:pPr>
            <a:r>
              <a:rPr lang="pt-BR" dirty="0" err="1"/>
              <a:t>driver</a:t>
            </a:r>
            <a:r>
              <a:rPr lang="pt-BR" dirty="0"/>
              <a:t>.</a:t>
            </a:r>
            <a:r>
              <a:rPr lang="pt-BR" dirty="0" err="1"/>
              <a:t>manage</a:t>
            </a:r>
            <a:r>
              <a:rPr lang="pt-BR" dirty="0"/>
              <a:t>().timeouts().</a:t>
            </a:r>
            <a:r>
              <a:rPr lang="pt-BR" dirty="0" err="1"/>
              <a:t>pageLoadTimeout</a:t>
            </a:r>
            <a:r>
              <a:rPr lang="pt-BR" dirty="0"/>
              <a:t>(15, </a:t>
            </a:r>
            <a:r>
              <a:rPr lang="pt-BR" dirty="0" err="1"/>
              <a:t>TimeUnit</a:t>
            </a:r>
            <a:r>
              <a:rPr lang="pt-BR" dirty="0"/>
              <a:t>.</a:t>
            </a:r>
            <a:r>
              <a:rPr lang="pt-BR" b="1" i="1" dirty="0"/>
              <a:t>SECONDS);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driver</a:t>
            </a:r>
            <a:r>
              <a:rPr lang="pt-BR" b="1" dirty="0"/>
              <a:t>;</a:t>
            </a:r>
          </a:p>
          <a:p>
            <a:pPr lvl="1"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}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Exemple</a:t>
            </a:r>
          </a:p>
          <a:p>
            <a:r>
              <a:rPr lang="pt-BR" dirty="0" smtClean="0">
                <a:hlinkClick r:id="rId2"/>
              </a:rPr>
              <a:t>https://jex.im/regulex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https://regex101.com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https://www.devmedia.com.br/desenvolvimento-orientado-por-comportamento-bdd/21127</a:t>
            </a:r>
            <a:endParaRPr lang="pt-BR" dirty="0" smtClean="0"/>
          </a:p>
          <a:p>
            <a:r>
              <a:rPr lang="pt-BR" dirty="0" err="1" smtClean="0"/>
              <a:t>Cucumber</a:t>
            </a:r>
            <a:r>
              <a:rPr lang="pt-BR" dirty="0" smtClean="0"/>
              <a:t> (</a:t>
            </a:r>
            <a:r>
              <a:rPr lang="pt-BR" dirty="0" err="1" smtClean="0"/>
              <a:t>ebook</a:t>
            </a:r>
            <a:r>
              <a:rPr lang="pt-BR" dirty="0" smtClean="0"/>
              <a:t>)</a:t>
            </a:r>
          </a:p>
          <a:p>
            <a:r>
              <a:rPr lang="pt-BR" dirty="0" smtClean="0"/>
              <a:t>Cucumber e rspec (Hugo)</a:t>
            </a:r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github.com/edimilsonestevam/labsweb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https://medium.com/automa%C3%A7%C3%A3o-com-batista/aprenda-por-definitivo-a-usar-css-selector-adeus-xpath-1f3956763c2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47664" y="4827107"/>
            <a:ext cx="57606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63688" y="4063082"/>
            <a:ext cx="374441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err="1" smtClean="0"/>
              <a:t>Runner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432"/>
            <a:ext cx="8651304" cy="3773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b="1" dirty="0"/>
              <a:t>package calculadora;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org.junit.runner.RunWith;</a:t>
            </a:r>
            <a:endParaRPr lang="pt-BR" sz="1400" b="1" dirty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b="1" dirty="0" err="1" smtClean="0"/>
              <a:t>import</a:t>
            </a:r>
            <a:r>
              <a:rPr lang="pt-BR" sz="1400" b="1" dirty="0" smtClean="0"/>
              <a:t> </a:t>
            </a:r>
            <a:r>
              <a:rPr lang="pt-BR" sz="1400" b="1" dirty="0" err="1"/>
              <a:t>cucumber.api.CucumberOptions</a:t>
            </a:r>
            <a:r>
              <a:rPr lang="pt-BR" sz="1400" b="1" dirty="0"/>
              <a:t>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cucumber</a:t>
            </a:r>
            <a:r>
              <a:rPr lang="pt-BR" sz="1400" b="1" dirty="0"/>
              <a:t>.</a:t>
            </a:r>
            <a:r>
              <a:rPr lang="pt-BR" sz="1400" b="1" dirty="0" err="1"/>
              <a:t>api</a:t>
            </a:r>
            <a:r>
              <a:rPr lang="pt-BR" sz="1400" b="1" dirty="0"/>
              <a:t>.</a:t>
            </a:r>
            <a:r>
              <a:rPr lang="pt-BR" sz="1400" b="1" dirty="0" err="1"/>
              <a:t>SnippetType</a:t>
            </a:r>
            <a:r>
              <a:rPr lang="pt-BR" sz="1400" b="1" dirty="0"/>
              <a:t>;</a:t>
            </a:r>
          </a:p>
          <a:p>
            <a:pPr>
              <a:buNone/>
            </a:pPr>
            <a:r>
              <a:rPr lang="pt-BR" sz="1400" b="1" dirty="0" err="1"/>
              <a:t>import</a:t>
            </a:r>
            <a:r>
              <a:rPr lang="pt-BR" sz="1400" b="1" dirty="0"/>
              <a:t> </a:t>
            </a:r>
            <a:r>
              <a:rPr lang="pt-BR" sz="1400" b="1" dirty="0" err="1"/>
              <a:t>cucumber</a:t>
            </a:r>
            <a:r>
              <a:rPr lang="pt-BR" sz="1400" b="1" dirty="0"/>
              <a:t>.</a:t>
            </a:r>
            <a:r>
              <a:rPr lang="pt-BR" sz="1400" b="1" dirty="0" err="1"/>
              <a:t>api</a:t>
            </a:r>
            <a:r>
              <a:rPr lang="pt-BR" sz="1400" b="1" dirty="0"/>
              <a:t>.</a:t>
            </a:r>
            <a:r>
              <a:rPr lang="pt-BR" sz="1400" b="1" dirty="0" err="1"/>
              <a:t>junit</a:t>
            </a:r>
            <a:r>
              <a:rPr lang="pt-BR" sz="1400" b="1" dirty="0"/>
              <a:t>.</a:t>
            </a:r>
            <a:r>
              <a:rPr lang="pt-BR" sz="1400" b="1" dirty="0" err="1"/>
              <a:t>Cucumber</a:t>
            </a:r>
            <a:r>
              <a:rPr lang="pt-BR" sz="1400" b="1" dirty="0"/>
              <a:t>;</a:t>
            </a:r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1400" dirty="0"/>
              <a:t>@</a:t>
            </a:r>
            <a:r>
              <a:rPr lang="pt-BR" sz="1400" dirty="0" err="1"/>
              <a:t>RunWith</a:t>
            </a:r>
            <a:r>
              <a:rPr lang="pt-BR" sz="1400" dirty="0"/>
              <a:t>(</a:t>
            </a:r>
            <a:r>
              <a:rPr lang="pt-BR" sz="1400" dirty="0" err="1"/>
              <a:t>Cucumber</a:t>
            </a:r>
            <a:r>
              <a:rPr lang="pt-BR" sz="1400" dirty="0"/>
              <a:t>.</a:t>
            </a:r>
            <a:r>
              <a:rPr lang="pt-BR" sz="1400" b="1" dirty="0" err="1"/>
              <a:t>class</a:t>
            </a:r>
            <a:r>
              <a:rPr lang="pt-BR" sz="1400" b="1" dirty="0"/>
              <a:t>)</a:t>
            </a:r>
          </a:p>
          <a:p>
            <a:pPr>
              <a:buNone/>
            </a:pPr>
            <a:r>
              <a:rPr lang="pt-BR" sz="1400" dirty="0"/>
              <a:t>@</a:t>
            </a:r>
            <a:r>
              <a:rPr lang="pt-BR" sz="1400" dirty="0" err="1"/>
              <a:t>CucumberOptions</a:t>
            </a:r>
            <a:r>
              <a:rPr lang="pt-BR" sz="1400" dirty="0" smtClean="0"/>
              <a:t>(</a:t>
            </a:r>
          </a:p>
          <a:p>
            <a:pPr marL="400050" lvl="1" indent="0">
              <a:buNone/>
            </a:pPr>
            <a:r>
              <a:rPr lang="pt-BR" sz="1400" dirty="0" err="1" smtClean="0"/>
              <a:t>plugin</a:t>
            </a:r>
            <a:r>
              <a:rPr lang="pt-BR" sz="1400" dirty="0" smtClean="0"/>
              <a:t> </a:t>
            </a:r>
            <a:r>
              <a:rPr lang="pt-BR" sz="1400" dirty="0"/>
              <a:t>= { "</a:t>
            </a:r>
            <a:r>
              <a:rPr lang="pt-BR" sz="1400" dirty="0" err="1"/>
              <a:t>pretty</a:t>
            </a:r>
            <a:r>
              <a:rPr lang="pt-BR" sz="1400" dirty="0"/>
              <a:t>", "</a:t>
            </a:r>
            <a:r>
              <a:rPr lang="pt-BR" sz="1400" dirty="0" err="1"/>
              <a:t>html:src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",</a:t>
            </a:r>
          </a:p>
          <a:p>
            <a:pPr marL="400050" lvl="1" indent="0">
              <a:buNone/>
            </a:pPr>
            <a:r>
              <a:rPr lang="pt-BR" sz="1400" dirty="0"/>
              <a:t>/*"</a:t>
            </a:r>
            <a:r>
              <a:rPr lang="pt-BR" sz="1400" dirty="0" err="1"/>
              <a:t>json:src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/</a:t>
            </a:r>
            <a:r>
              <a:rPr lang="pt-BR" sz="1400" dirty="0" err="1"/>
              <a:t>cucumber.json</a:t>
            </a:r>
            <a:r>
              <a:rPr lang="pt-BR" sz="1400" dirty="0"/>
              <a:t>"</a:t>
            </a:r>
            <a:r>
              <a:rPr lang="pt-BR" sz="1400" u="sng" dirty="0"/>
              <a:t>,</a:t>
            </a:r>
          </a:p>
          <a:p>
            <a:pPr marL="400050" lvl="1" indent="0">
              <a:buNone/>
            </a:pPr>
            <a:r>
              <a:rPr lang="pt-BR" sz="1400" dirty="0"/>
              <a:t>"</a:t>
            </a:r>
            <a:r>
              <a:rPr lang="pt-BR" sz="1400" dirty="0" err="1"/>
              <a:t>junit:src</a:t>
            </a:r>
            <a:r>
              <a:rPr lang="pt-BR" sz="1400" dirty="0"/>
              <a:t>/</a:t>
            </a:r>
            <a:r>
              <a:rPr lang="pt-BR" sz="1400" dirty="0" err="1"/>
              <a:t>test</a:t>
            </a:r>
            <a:r>
              <a:rPr lang="pt-BR" sz="1400" dirty="0"/>
              <a:t>/</a:t>
            </a:r>
            <a:r>
              <a:rPr lang="pt-BR" sz="1400" dirty="0" err="1"/>
              <a:t>resources</a:t>
            </a:r>
            <a:r>
              <a:rPr lang="pt-BR" sz="1400" dirty="0"/>
              <a:t>/</a:t>
            </a:r>
            <a:r>
              <a:rPr lang="pt-BR" sz="1400" dirty="0" err="1"/>
              <a:t>relatorios</a:t>
            </a:r>
            <a:r>
              <a:rPr lang="pt-BR" sz="1400" dirty="0"/>
              <a:t>/cucumber.xml" */},</a:t>
            </a:r>
            <a:r>
              <a:rPr lang="pt-BR" sz="1400" dirty="0" smtClean="0"/>
              <a:t>             </a:t>
            </a:r>
            <a:r>
              <a:rPr lang="pt-BR" sz="1400" b="1" dirty="0" smtClean="0"/>
              <a:t>//Relatórios</a:t>
            </a:r>
            <a:endParaRPr lang="pt-BR" sz="1400" b="1" dirty="0"/>
          </a:p>
          <a:p>
            <a:pPr lvl="1">
              <a:buNone/>
            </a:pPr>
            <a:r>
              <a:rPr lang="pt-BR" sz="1400" dirty="0" err="1"/>
              <a:t>f</a:t>
            </a:r>
            <a:r>
              <a:rPr lang="pt-BR" sz="1400" dirty="0" err="1" smtClean="0"/>
              <a:t>eatures</a:t>
            </a:r>
            <a:r>
              <a:rPr lang="pt-BR" sz="1400" dirty="0" smtClean="0"/>
              <a:t> = {</a:t>
            </a:r>
            <a:r>
              <a:rPr lang="pt-BR" sz="1400" dirty="0"/>
              <a:t>"</a:t>
            </a:r>
            <a:r>
              <a:rPr lang="pt-BR" sz="1400" b="1" u="sng" dirty="0" err="1">
                <a:solidFill>
                  <a:srgbClr val="C00000"/>
                </a:solidFill>
              </a:rPr>
              <a:t>src</a:t>
            </a:r>
            <a:r>
              <a:rPr lang="pt-BR" sz="1400" b="1" u="sng" dirty="0">
                <a:solidFill>
                  <a:srgbClr val="C00000"/>
                </a:solidFill>
              </a:rPr>
              <a:t>/</a:t>
            </a:r>
            <a:r>
              <a:rPr lang="pt-BR" sz="1400" b="1" u="sng" dirty="0" err="1">
                <a:solidFill>
                  <a:srgbClr val="C00000"/>
                </a:solidFill>
              </a:rPr>
              <a:t>test</a:t>
            </a:r>
            <a:r>
              <a:rPr lang="pt-BR" sz="1400" b="1" u="sng" dirty="0">
                <a:solidFill>
                  <a:srgbClr val="C00000"/>
                </a:solidFill>
              </a:rPr>
              <a:t>/</a:t>
            </a:r>
            <a:r>
              <a:rPr lang="pt-BR" sz="1400" b="1" u="sng" dirty="0" err="1">
                <a:solidFill>
                  <a:srgbClr val="C00000"/>
                </a:solidFill>
              </a:rPr>
              <a:t>resources</a:t>
            </a:r>
            <a:r>
              <a:rPr lang="pt-BR" sz="1400" b="1" u="sng" dirty="0">
                <a:solidFill>
                  <a:srgbClr val="C00000"/>
                </a:solidFill>
              </a:rPr>
              <a:t>/</a:t>
            </a:r>
            <a:r>
              <a:rPr lang="pt-BR" sz="1400" b="1" u="sng" dirty="0" err="1">
                <a:solidFill>
                  <a:srgbClr val="C00000"/>
                </a:solidFill>
              </a:rPr>
              <a:t>features</a:t>
            </a:r>
            <a:r>
              <a:rPr lang="pt-BR" sz="1400" b="1" u="sng" dirty="0">
                <a:solidFill>
                  <a:srgbClr val="C00000"/>
                </a:solidFill>
              </a:rPr>
              <a:t>/</a:t>
            </a:r>
            <a:r>
              <a:rPr lang="pt-BR" sz="1400" b="1" u="sng" dirty="0" err="1">
                <a:solidFill>
                  <a:srgbClr val="C00000"/>
                </a:solidFill>
              </a:rPr>
              <a:t>calculadora.feature</a:t>
            </a:r>
            <a:r>
              <a:rPr lang="pt-BR" sz="1400" dirty="0"/>
              <a:t>" </a:t>
            </a:r>
            <a:r>
              <a:rPr lang="pt-BR" sz="1400" dirty="0" smtClean="0"/>
              <a:t>},   </a:t>
            </a:r>
            <a:r>
              <a:rPr lang="pt-BR" sz="1400" b="1" dirty="0" smtClean="0"/>
              <a:t>// Informar a especificação com o caminho</a:t>
            </a:r>
            <a:r>
              <a:rPr lang="pt-BR" sz="1400" dirty="0" smtClean="0"/>
              <a:t> </a:t>
            </a:r>
          </a:p>
          <a:p>
            <a:pPr lvl="1">
              <a:buNone/>
            </a:pPr>
            <a:r>
              <a:rPr lang="pt-BR" sz="1400" dirty="0" smtClean="0"/>
              <a:t>//</a:t>
            </a:r>
            <a:r>
              <a:rPr lang="pt-BR" sz="1400" dirty="0" err="1" smtClean="0"/>
              <a:t>tags</a:t>
            </a:r>
            <a:r>
              <a:rPr lang="pt-BR" sz="1400" dirty="0" smtClean="0"/>
              <a:t> = {“@</a:t>
            </a:r>
            <a:r>
              <a:rPr lang="pt-BR" sz="1400" dirty="0" err="1" smtClean="0"/>
              <a:t>smoke</a:t>
            </a:r>
            <a:r>
              <a:rPr lang="pt-BR" sz="1400" dirty="0" smtClean="0"/>
              <a:t>”},           </a:t>
            </a:r>
            <a:r>
              <a:rPr lang="pt-BR" sz="1400" b="1" dirty="0" smtClean="0"/>
              <a:t>//Utilizado para execução de um teste específico assinalado na </a:t>
            </a:r>
            <a:r>
              <a:rPr lang="pt-BR" sz="1400" b="1" dirty="0" err="1" smtClean="0"/>
              <a:t>feature</a:t>
            </a:r>
            <a:endParaRPr lang="pt-BR" sz="1400" b="1" dirty="0" smtClean="0"/>
          </a:p>
          <a:p>
            <a:pPr lvl="1">
              <a:buNone/>
            </a:pPr>
            <a:r>
              <a:rPr lang="pt-BR" sz="1400" dirty="0" err="1" smtClean="0"/>
              <a:t>monochrome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true</a:t>
            </a:r>
            <a:r>
              <a:rPr lang="pt-BR" sz="1400" b="1" dirty="0"/>
              <a:t>, </a:t>
            </a:r>
            <a:r>
              <a:rPr lang="pt-BR" sz="1400" b="1" dirty="0" smtClean="0"/>
              <a:t>      //</a:t>
            </a:r>
            <a:r>
              <a:rPr lang="pt-BR" sz="1400" b="1" dirty="0"/>
              <a:t>Retira os caracteres estranhos da saída do console do passo </a:t>
            </a:r>
            <a:r>
              <a:rPr lang="pt-BR" sz="1400" b="1" dirty="0" smtClean="0"/>
              <a:t>acima</a:t>
            </a:r>
          </a:p>
          <a:p>
            <a:pPr lvl="1">
              <a:buNone/>
            </a:pPr>
            <a:r>
              <a:rPr lang="pt-BR" sz="1400" dirty="0" err="1"/>
              <a:t>glue</a:t>
            </a:r>
            <a:r>
              <a:rPr lang="pt-BR" sz="1400" dirty="0"/>
              <a:t> = { "</a:t>
            </a:r>
            <a:r>
              <a:rPr lang="pt-BR" sz="1400" b="1" u="sng" dirty="0" err="1">
                <a:solidFill>
                  <a:srgbClr val="C00000"/>
                </a:solidFill>
              </a:rPr>
              <a:t>steps</a:t>
            </a:r>
            <a:r>
              <a:rPr lang="pt-BR" sz="1400" dirty="0"/>
              <a:t>" </a:t>
            </a:r>
            <a:r>
              <a:rPr lang="pt-BR" sz="1400" dirty="0" smtClean="0"/>
              <a:t>},             </a:t>
            </a:r>
            <a:r>
              <a:rPr lang="pt-BR" sz="1400" b="1" dirty="0" smtClean="0"/>
              <a:t>//Nome do pacote que está o teste a ser executado</a:t>
            </a:r>
            <a:endParaRPr lang="pt-BR" sz="1400" b="1" u="sng" dirty="0"/>
          </a:p>
          <a:p>
            <a:pPr lvl="1">
              <a:buNone/>
            </a:pPr>
            <a:r>
              <a:rPr lang="pt-BR" sz="1400" dirty="0" err="1"/>
              <a:t>snippets</a:t>
            </a:r>
            <a:r>
              <a:rPr lang="pt-BR" sz="1400" dirty="0"/>
              <a:t> = </a:t>
            </a:r>
            <a:r>
              <a:rPr lang="pt-BR" sz="1400" dirty="0" err="1"/>
              <a:t>SnippetType.</a:t>
            </a:r>
            <a:r>
              <a:rPr lang="pt-BR" sz="1400" b="1" i="1" dirty="0" err="1"/>
              <a:t>CAMELCASE</a:t>
            </a:r>
            <a:r>
              <a:rPr lang="pt-BR" sz="1400" b="1" i="1" dirty="0"/>
              <a:t>, </a:t>
            </a:r>
            <a:r>
              <a:rPr lang="pt-BR" sz="1400" b="1" i="1" dirty="0" smtClean="0"/>
              <a:t>            //</a:t>
            </a:r>
            <a:r>
              <a:rPr lang="pt-BR" sz="1400" b="1" i="1" dirty="0"/>
              <a:t>Cria a assinatura dos métodos sem underline</a:t>
            </a:r>
          </a:p>
          <a:p>
            <a:pPr lvl="1">
              <a:buNone/>
            </a:pPr>
            <a:r>
              <a:rPr lang="pt-BR" sz="1400" dirty="0" err="1"/>
              <a:t>dryRun</a:t>
            </a:r>
            <a:r>
              <a:rPr lang="pt-BR" sz="1400" dirty="0"/>
              <a:t> = false</a:t>
            </a:r>
            <a:r>
              <a:rPr lang="pt-BR" sz="1400" b="1" dirty="0"/>
              <a:t>,   </a:t>
            </a:r>
            <a:r>
              <a:rPr lang="pt-BR" sz="1400" b="1" dirty="0" smtClean="0"/>
              <a:t>             //</a:t>
            </a:r>
            <a:r>
              <a:rPr lang="pt-BR" sz="1400" b="1" dirty="0"/>
              <a:t>Valida o mapeamento, sem executar o teste</a:t>
            </a:r>
          </a:p>
          <a:p>
            <a:pPr lvl="1">
              <a:buNone/>
            </a:pPr>
            <a:r>
              <a:rPr lang="pt-BR" sz="1400" dirty="0" err="1"/>
              <a:t>strict</a:t>
            </a:r>
            <a:r>
              <a:rPr lang="pt-BR" sz="1400" dirty="0"/>
              <a:t> = false</a:t>
            </a:r>
            <a:r>
              <a:rPr lang="pt-BR" sz="1400" b="1" dirty="0"/>
              <a:t>  </a:t>
            </a:r>
            <a:r>
              <a:rPr lang="pt-BR" sz="1400" b="1" dirty="0" smtClean="0"/>
              <a:t>                  //</a:t>
            </a:r>
            <a:r>
              <a:rPr lang="pt-BR" sz="1400" b="1" dirty="0"/>
              <a:t>Falha se um passo estiver indefinido. </a:t>
            </a:r>
          </a:p>
          <a:p>
            <a:pPr>
              <a:buNone/>
            </a:pPr>
            <a:r>
              <a:rPr lang="pt-BR" sz="1400" dirty="0"/>
              <a:t>)</a:t>
            </a:r>
          </a:p>
          <a:p>
            <a:pPr>
              <a:buNone/>
            </a:pPr>
            <a:r>
              <a:rPr lang="pt-BR" sz="1400" b="1" dirty="0" err="1" smtClean="0"/>
              <a:t>public</a:t>
            </a:r>
            <a:r>
              <a:rPr lang="pt-BR" sz="1400" b="1" dirty="0" smtClean="0"/>
              <a:t> </a:t>
            </a:r>
            <a:r>
              <a:rPr lang="pt-BR" sz="1400" b="1" dirty="0" err="1"/>
              <a:t>class</a:t>
            </a:r>
            <a:r>
              <a:rPr lang="pt-BR" sz="1400" b="1" dirty="0"/>
              <a:t> </a:t>
            </a:r>
            <a:r>
              <a:rPr lang="pt-BR" sz="1400" b="1" dirty="0" err="1"/>
              <a:t>Runner</a:t>
            </a:r>
            <a:r>
              <a:rPr lang="pt-BR" sz="1400" b="1" dirty="0"/>
              <a:t> </a:t>
            </a:r>
            <a:r>
              <a:rPr lang="pt-BR" sz="1400" b="1" dirty="0" smtClean="0"/>
              <a:t>{</a:t>
            </a:r>
            <a:endParaRPr lang="pt-BR" sz="1400" b="1" dirty="0"/>
          </a:p>
          <a:p>
            <a:pPr>
              <a:buNone/>
            </a:pPr>
            <a:endParaRPr lang="pt-BR" sz="1400" dirty="0"/>
          </a:p>
          <a:p>
            <a:pPr>
              <a:buNone/>
            </a:pPr>
            <a:r>
              <a:rPr lang="pt-BR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433996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6" y="1556792"/>
            <a:ext cx="832809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2920" y="4221088"/>
            <a:ext cx="8229600" cy="254888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676410" cy="35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CalculadoraStep.java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54888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Após executar o </a:t>
            </a:r>
            <a:r>
              <a:rPr lang="pt-BR" sz="1800" b="1" dirty="0"/>
              <a:t>Runner.java</a:t>
            </a:r>
            <a:r>
              <a:rPr lang="pt-BR" sz="1800" dirty="0"/>
              <a:t>, copio o código gerado no console e colo dentro </a:t>
            </a:r>
            <a:r>
              <a:rPr lang="pt-BR" sz="1800" dirty="0" smtClean="0"/>
              <a:t>da classe </a:t>
            </a:r>
            <a:r>
              <a:rPr lang="pt-BR" sz="1800" b="1" dirty="0"/>
              <a:t>CalculadoraStep.java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8185929" cy="42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Asserts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54888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1800" dirty="0" smtClean="0"/>
              <a:t>//A automação precisa testar, caso contrário não é um teste automatizado</a:t>
            </a:r>
            <a:endParaRPr lang="pt-BR" sz="1800" b="1" dirty="0"/>
          </a:p>
          <a:p>
            <a:pPr>
              <a:buNone/>
            </a:pPr>
            <a:r>
              <a:rPr lang="pt-BR" sz="1800" b="1" dirty="0" smtClean="0"/>
              <a:t>      // import </a:t>
            </a:r>
            <a:r>
              <a:rPr lang="pt-BR" sz="1800" b="1" dirty="0"/>
              <a:t>org.junit.Assert</a:t>
            </a: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</a:t>
            </a:r>
            <a:r>
              <a:rPr lang="pt-BR" sz="1800" b="1" i="1" dirty="0" smtClean="0"/>
              <a:t>expectativa, resultado esperado</a:t>
            </a:r>
            <a:r>
              <a:rPr lang="pt-BR" sz="1800" i="1" dirty="0" smtClean="0"/>
              <a:t>)</a:t>
            </a:r>
            <a:r>
              <a:rPr lang="pt-BR" sz="1800" b="1" i="1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Assert.</a:t>
            </a:r>
            <a:r>
              <a:rPr lang="pt-BR" sz="1800" i="1" dirty="0" smtClean="0"/>
              <a:t>assertEquals(“O teste falho =</a:t>
            </a:r>
            <a:r>
              <a:rPr lang="pt-BR" sz="1800" i="1" dirty="0" smtClean="0">
                <a:sym typeface="Wingdings" panose="05000000000000000000" pitchFamily="2" charset="2"/>
              </a:rPr>
              <a:t>&gt;&gt;</a:t>
            </a:r>
            <a:r>
              <a:rPr lang="pt-BR" sz="1800" i="1" dirty="0" smtClean="0"/>
              <a:t>”,</a:t>
            </a:r>
            <a:r>
              <a:rPr lang="pt-BR" sz="1800" b="1" i="1" dirty="0" smtClean="0"/>
              <a:t>expectativa</a:t>
            </a:r>
            <a:r>
              <a:rPr lang="pt-BR" sz="1800" b="1" i="1" dirty="0"/>
              <a:t>, resultado esperado</a:t>
            </a:r>
            <a:r>
              <a:rPr lang="pt-BR" sz="1800" i="1" dirty="0"/>
              <a:t>)</a:t>
            </a:r>
            <a:r>
              <a:rPr lang="pt-BR" sz="1800" b="1" i="1" dirty="0"/>
              <a:t>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173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1486</Words>
  <Application>Microsoft Office PowerPoint</Application>
  <PresentationFormat>Apresentação na tela (4:3)</PresentationFormat>
  <Paragraphs>306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do Office</vt:lpstr>
      <vt:lpstr>Personalizar design</vt:lpstr>
      <vt:lpstr>Configurando Ambiente</vt:lpstr>
      <vt:lpstr>Estrutura de projeto</vt:lpstr>
      <vt:lpstr>Funcionalidade Calculadora</vt:lpstr>
      <vt:lpstr>Runner.java</vt:lpstr>
      <vt:lpstr>CalculadoraStep.java</vt:lpstr>
      <vt:lpstr>CalculadoraStep.java</vt:lpstr>
      <vt:lpstr>CalculadoraStep.java</vt:lpstr>
      <vt:lpstr>CalculadoraStep.java</vt:lpstr>
      <vt:lpstr>Asserts</vt:lpstr>
      <vt:lpstr>Reutilização de código</vt:lpstr>
      <vt:lpstr>Reutilização de código</vt:lpstr>
      <vt:lpstr>Tags</vt:lpstr>
      <vt:lpstr>Tags</vt:lpstr>
      <vt:lpstr>Tags</vt:lpstr>
      <vt:lpstr>Esquema do Cenário</vt:lpstr>
      <vt:lpstr>Configurando Ambiente</vt:lpstr>
      <vt:lpstr>Selenium WebDriver</vt:lpstr>
      <vt:lpstr>Configurando Ambiente</vt:lpstr>
      <vt:lpstr>Configurando Ambiente</vt:lpstr>
      <vt:lpstr>Métodos</vt:lpstr>
      <vt:lpstr>Métodos – Encontra Elemento</vt:lpstr>
      <vt:lpstr>Métodos – O que fazer com elemento?</vt:lpstr>
      <vt:lpstr>Qual identificador usar?</vt:lpstr>
      <vt:lpstr>Trabalhando com JQuery</vt:lpstr>
      <vt:lpstr>Capturando Dropdown</vt:lpstr>
      <vt:lpstr>Automatizar o Login </vt:lpstr>
      <vt:lpstr>Hooks </vt:lpstr>
      <vt:lpstr>PageObjects</vt:lpstr>
      <vt:lpstr>BasePage</vt:lpstr>
      <vt:lpstr>Extensão da BasePage</vt:lpstr>
      <vt:lpstr>Esperas</vt:lpstr>
      <vt:lpstr>Esperas</vt:lpstr>
      <vt:lpstr>Pacote suport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Nina</dc:creator>
  <cp:lastModifiedBy>Paulo Junior</cp:lastModifiedBy>
  <cp:revision>53</cp:revision>
  <dcterms:created xsi:type="dcterms:W3CDTF">2018-06-23T16:03:34Z</dcterms:created>
  <dcterms:modified xsi:type="dcterms:W3CDTF">2018-10-02T01:40:16Z</dcterms:modified>
</cp:coreProperties>
</file>