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5" r:id="rId2"/>
    <p:sldId id="306" r:id="rId3"/>
    <p:sldId id="333" r:id="rId4"/>
    <p:sldId id="285" r:id="rId5"/>
    <p:sldId id="308" r:id="rId6"/>
    <p:sldId id="315" r:id="rId7"/>
    <p:sldId id="316" r:id="rId8"/>
    <p:sldId id="289" r:id="rId9"/>
    <p:sldId id="311" r:id="rId10"/>
    <p:sldId id="310" r:id="rId11"/>
    <p:sldId id="330" r:id="rId12"/>
    <p:sldId id="304" r:id="rId13"/>
    <p:sldId id="332" r:id="rId14"/>
    <p:sldId id="302" r:id="rId15"/>
    <p:sldId id="303" r:id="rId16"/>
    <p:sldId id="297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258" r:id="rId28"/>
    <p:sldId id="309" r:id="rId29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94707" autoAdjust="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A043D-2922-47B0-B765-64E8C446247A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28E4D-AD8E-4211-9B57-FC102A8A3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5965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74D25DE-6D80-4E7D-A0C1-67DA88064B3E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364F7F1-939E-4FB0-A2CC-403FF9BB16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32042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74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424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5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9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92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1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71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47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3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4F7F1-939E-4FB0-A2CC-403FF9BB169C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5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55D1-435E-4F04-9EC5-919A1B57088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5D8E-6F8B-4994-BA58-42BDEF595F0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8640"/>
            <a:ext cx="1539522" cy="1693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rete.com.br/2016/05/25/o-que-e-especificacao-por-exemplo/" TargetMode="External"/><Relationship Id="rId2" Type="http://schemas.openxmlformats.org/officeDocument/2006/relationships/hyperlink" Target="https://www.devmedia.com.br/desenvolvimento-orientado-por-comportamento-bdd/211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likeagirl.io/especifica%C3%A7%C3%A3o-por-exemplo-e-qualidade-de-produto-4ff5b57a1674" TargetMode="External"/><Relationship Id="rId5" Type="http://schemas.openxmlformats.org/officeDocument/2006/relationships/hyperlink" Target="https://cucumber.io/blog/2014/03/03/the-worlds-most-misunderstood-collaboration-tool" TargetMode="External"/><Relationship Id="rId4" Type="http://schemas.openxmlformats.org/officeDocument/2006/relationships/hyperlink" Target="https://www.linkedin.com/pulse/gherkin-comunica%C3%A7%C3%A3o-atrav%C3%A9s-de-um-vocabul%C3%A1rio-e-o-marcus-vin%C3%ADciu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osajunior" TargetMode="External"/><Relationship Id="rId2" Type="http://schemas.openxmlformats.org/officeDocument/2006/relationships/hyperlink" Target="https://www.linkedin.com/in/paulosajuni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medium.com/@paulosajuni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92696"/>
            <a:ext cx="1008112" cy="96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39552" y="5805264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Setembro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2018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3568" y="2564904"/>
            <a:ext cx="799288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Treinamento</a:t>
            </a:r>
            <a:r>
              <a:rPr kumimoji="0" lang="pt-BR" sz="5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BR" sz="5900" dirty="0">
                <a:latin typeface="+mj-lt"/>
                <a:ea typeface="+mj-ea"/>
                <a:cs typeface="+mj-cs"/>
              </a:rPr>
              <a:t>em </a:t>
            </a:r>
            <a:r>
              <a:rPr lang="pt-BR" sz="5900" dirty="0">
                <a:latin typeface="+mj-lt"/>
                <a:ea typeface="+mj-ea"/>
                <a:cs typeface="+mj-cs"/>
              </a:rPr>
              <a:t>BDD - Especificando e Automatizando sua WebApp com Java Selenium e Cucumber</a:t>
            </a:r>
            <a:endParaRPr lang="pt-BR" sz="5900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CUCUMBER</a:t>
            </a:r>
            <a:endParaRPr lang="pt-BR" sz="1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755576" y="2060848"/>
            <a:ext cx="7848872" cy="3168352"/>
          </a:xfrm>
        </p:spPr>
        <p:txBody>
          <a:bodyPr>
            <a:noAutofit/>
          </a:bodyPr>
          <a:lstStyle/>
          <a:p>
            <a:pPr algn="just"/>
            <a:r>
              <a:rPr lang="pt-BR" sz="3400" dirty="0" smtClean="0">
                <a:solidFill>
                  <a:schemeClr val="tx1"/>
                </a:solidFill>
              </a:rPr>
              <a:t>Suporta </a:t>
            </a:r>
            <a:r>
              <a:rPr lang="pt-BR" sz="3400" dirty="0" err="1" smtClean="0">
                <a:solidFill>
                  <a:schemeClr val="tx1"/>
                </a:solidFill>
              </a:rPr>
              <a:t>Gherkin</a:t>
            </a:r>
            <a:r>
              <a:rPr lang="pt-BR" sz="3400" dirty="0" smtClean="0">
                <a:solidFill>
                  <a:schemeClr val="tx1"/>
                </a:solidFill>
              </a:rPr>
              <a:t> para descrever o comportamento do negócio em uma linguagem natural.</a:t>
            </a:r>
            <a:endParaRPr lang="pt-BR" sz="3400" dirty="0">
              <a:solidFill>
                <a:schemeClr val="tx1"/>
              </a:solidFill>
            </a:endParaRPr>
          </a:p>
        </p:txBody>
      </p:sp>
      <p:sp>
        <p:nvSpPr>
          <p:cNvPr id="7" name="Subtítulo 3"/>
          <p:cNvSpPr txBox="1">
            <a:spLocks/>
          </p:cNvSpPr>
          <p:nvPr/>
        </p:nvSpPr>
        <p:spPr>
          <a:xfrm>
            <a:off x="899592" y="5733256"/>
            <a:ext cx="784887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5612" y="4089232"/>
            <a:ext cx="2808312" cy="161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Gherkin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844824"/>
            <a:ext cx="8136904" cy="367240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É uma linguagem que foi criada especialmente para </a:t>
            </a:r>
            <a:r>
              <a:rPr lang="pt-BR" b="1" i="1" u="sng" dirty="0" smtClean="0">
                <a:solidFill>
                  <a:schemeClr val="tx1"/>
                </a:solidFill>
              </a:rPr>
              <a:t>descrições de comportamento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 sua documentação deve ser entendida por todos os integrantes</a:t>
            </a:r>
          </a:p>
          <a:p>
            <a:pPr algn="just">
              <a:buFont typeface="Arial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Foco no negócio</a:t>
            </a:r>
          </a:p>
          <a:p>
            <a:pPr algn="just"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869160"/>
            <a:ext cx="1443244" cy="124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43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578144"/>
            <a:ext cx="7772400" cy="936104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Gherkin</a:t>
            </a:r>
            <a:r>
              <a:rPr lang="pt-BR" sz="3600" dirty="0" smtClean="0"/>
              <a:t> x BDD x CUCUMBER</a:t>
            </a:r>
            <a:endParaRPr lang="pt-BR" sz="36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07096" y="2255600"/>
            <a:ext cx="7848872" cy="1872208"/>
          </a:xfrm>
        </p:spPr>
        <p:txBody>
          <a:bodyPr>
            <a:normAutofit/>
          </a:bodyPr>
          <a:lstStyle/>
          <a:p>
            <a:pPr algn="just"/>
            <a:r>
              <a:rPr lang="pt-BR" i="1" dirty="0" smtClean="0">
                <a:solidFill>
                  <a:schemeClr val="tx1"/>
                </a:solidFill>
              </a:rPr>
              <a:t>“Não é só baixar o </a:t>
            </a:r>
            <a:r>
              <a:rPr lang="pt-BR" i="1" dirty="0" err="1" smtClean="0">
                <a:solidFill>
                  <a:schemeClr val="tx1"/>
                </a:solidFill>
              </a:rPr>
              <a:t>plugin</a:t>
            </a:r>
            <a:r>
              <a:rPr lang="pt-BR" i="1" dirty="0" smtClean="0">
                <a:solidFill>
                  <a:schemeClr val="tx1"/>
                </a:solidFill>
              </a:rPr>
              <a:t> e automatizar, existe um processo é este processo se chama BDD.”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7" name="Subtítulo 3"/>
          <p:cNvSpPr txBox="1">
            <a:spLocks/>
          </p:cNvSpPr>
          <p:nvPr/>
        </p:nvSpPr>
        <p:spPr>
          <a:xfrm>
            <a:off x="899592" y="5733256"/>
            <a:ext cx="784887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27584" y="580526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Fonte: https://cucumber.io/blog/2014/03/03/the-worlds-most-misunderstood-collaboration-tool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732240" y="3203684"/>
            <a:ext cx="166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(</a:t>
            </a:r>
            <a:r>
              <a:rPr lang="pt-BR" dirty="0" err="1" smtClean="0"/>
              <a:t>Aslak</a:t>
            </a:r>
            <a:r>
              <a:rPr lang="pt-BR" dirty="0" smtClean="0"/>
              <a:t> </a:t>
            </a:r>
            <a:r>
              <a:rPr lang="pt-BR" dirty="0" err="1" smtClean="0"/>
              <a:t>Hellesøy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831585"/>
            <a:ext cx="2808312" cy="161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Automação</a:t>
            </a:r>
            <a:endParaRPr lang="pt-BR" sz="1400" dirty="0"/>
          </a:p>
        </p:txBody>
      </p:sp>
      <p:sp>
        <p:nvSpPr>
          <p:cNvPr id="25" name="Elipse 24"/>
          <p:cNvSpPr/>
          <p:nvPr/>
        </p:nvSpPr>
        <p:spPr>
          <a:xfrm>
            <a:off x="683568" y="1916832"/>
            <a:ext cx="7776864" cy="4104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1043608" y="3717032"/>
            <a:ext cx="158417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Software Desenvolvido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635896" y="3212976"/>
            <a:ext cx="158417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Especificação Executável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228184" y="3717032"/>
            <a:ext cx="158417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Automação</a:t>
            </a:r>
            <a:endParaRPr lang="pt-BR" dirty="0"/>
          </a:p>
        </p:txBody>
      </p:sp>
      <p:sp>
        <p:nvSpPr>
          <p:cNvPr id="32" name="Seta para a direita 31"/>
          <p:cNvSpPr/>
          <p:nvPr/>
        </p:nvSpPr>
        <p:spPr>
          <a:xfrm>
            <a:off x="2627784" y="400506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10800000">
            <a:off x="5220072" y="400506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221088"/>
            <a:ext cx="857449" cy="73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4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6624736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Dica: Para quem já automatiza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1988840"/>
            <a:ext cx="7776864" cy="1152128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Tentar deixar os cenários mais independentes possíveis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1115616" y="3140968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3707904" y="3933056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6156176" y="4941168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3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2843808" y="3789040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6" idx="1"/>
          </p:cNvCxnSpPr>
          <p:nvPr/>
        </p:nvCxnSpPr>
        <p:spPr>
          <a:xfrm>
            <a:off x="5436096" y="4653136"/>
            <a:ext cx="983713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 rot="1052215">
            <a:off x="880762" y="3147705"/>
            <a:ext cx="5112568" cy="186946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 rot="1052215">
            <a:off x="3401042" y="4001069"/>
            <a:ext cx="5112568" cy="186946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6552728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Dica: Para quem já automatiza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1988840"/>
            <a:ext cx="7776864" cy="1152128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Tentar deixar os cenários mais independentes possíveis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1115616" y="3140968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3707904" y="3933056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6156176" y="4941168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Cenário 3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2843808" y="3789040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6" idx="1"/>
          </p:cNvCxnSpPr>
          <p:nvPr/>
        </p:nvCxnSpPr>
        <p:spPr>
          <a:xfrm>
            <a:off x="5436096" y="4653136"/>
            <a:ext cx="983713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r 10"/>
          <p:cNvSpPr/>
          <p:nvPr/>
        </p:nvSpPr>
        <p:spPr>
          <a:xfrm>
            <a:off x="1691680" y="3284984"/>
            <a:ext cx="504056" cy="6480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 rot="1052215">
            <a:off x="3401042" y="4001069"/>
            <a:ext cx="5112568" cy="186946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932841" y="2998693"/>
            <a:ext cx="52395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rgbClr val="C00000"/>
                </a:solidFill>
              </a:rPr>
              <a:t>Se o primeiro falhou, a dependência está condenada a falhar.</a:t>
            </a:r>
            <a:endParaRPr lang="pt-BR" sz="25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Gherkin</a:t>
            </a:r>
            <a:r>
              <a:rPr lang="pt-BR" sz="3600" dirty="0" smtClean="0"/>
              <a:t> com </a:t>
            </a:r>
            <a:r>
              <a:rPr lang="pt-BR" sz="3600" dirty="0" err="1" smtClean="0"/>
              <a:t>Cucumber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7320" y="1268760"/>
            <a:ext cx="8208912" cy="532859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b="1" dirty="0" smtClean="0">
                <a:solidFill>
                  <a:schemeClr val="tx1"/>
                </a:solidFill>
              </a:rPr>
              <a:t># </a:t>
            </a:r>
            <a:r>
              <a:rPr lang="pt-BR" b="1" dirty="0" err="1" smtClean="0">
                <a:solidFill>
                  <a:schemeClr val="tx1"/>
                </a:solidFill>
              </a:rPr>
              <a:t>language</a:t>
            </a:r>
            <a:r>
              <a:rPr lang="pt-BR" b="1" dirty="0" smtClean="0">
                <a:solidFill>
                  <a:schemeClr val="tx1"/>
                </a:solidFill>
              </a:rPr>
              <a:t>: </a:t>
            </a:r>
            <a:r>
              <a:rPr lang="pt-BR" b="1" dirty="0" err="1" smtClean="0">
                <a:solidFill>
                  <a:schemeClr val="tx1"/>
                </a:solidFill>
              </a:rPr>
              <a:t>pt</a:t>
            </a:r>
            <a:endParaRPr lang="pt-BR" b="1" dirty="0" smtClean="0">
              <a:solidFill>
                <a:schemeClr val="tx1"/>
              </a:solidFill>
            </a:endParaRP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Funcionalidade</a:t>
            </a:r>
            <a:r>
              <a:rPr lang="pt-BR" dirty="0" smtClean="0">
                <a:solidFill>
                  <a:schemeClr val="tx1"/>
                </a:solidFill>
              </a:rPr>
              <a:t>: Para descrever a narrativa de uma história;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Contexto</a:t>
            </a:r>
            <a:r>
              <a:rPr lang="pt-BR" dirty="0" smtClean="0">
                <a:solidFill>
                  <a:schemeClr val="tx1"/>
                </a:solidFill>
              </a:rPr>
              <a:t>: Para definições de pré-condições que se repetem para todos os cenários de uma história (</a:t>
            </a:r>
            <a:r>
              <a:rPr lang="pt-BR" b="1" dirty="0" smtClean="0">
                <a:solidFill>
                  <a:schemeClr val="tx1"/>
                </a:solidFill>
              </a:rPr>
              <a:t>Background </a:t>
            </a:r>
            <a:r>
              <a:rPr lang="pt-BR" dirty="0" smtClean="0">
                <a:solidFill>
                  <a:schemeClr val="tx1"/>
                </a:solidFill>
              </a:rPr>
              <a:t>em inglês);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Cenário</a:t>
            </a:r>
            <a:r>
              <a:rPr lang="pt-BR" dirty="0" smtClean="0">
                <a:solidFill>
                  <a:schemeClr val="tx1"/>
                </a:solidFill>
              </a:rPr>
              <a:t>: Para definição de cenários que não possuem parâmetros (</a:t>
            </a:r>
            <a:r>
              <a:rPr lang="pt-BR" b="1" dirty="0" err="1" smtClean="0">
                <a:solidFill>
                  <a:schemeClr val="tx1"/>
                </a:solidFill>
              </a:rPr>
              <a:t>Scenario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em inglês</a:t>
            </a:r>
            <a:r>
              <a:rPr lang="pt-BR" b="1" dirty="0" smtClean="0">
                <a:solidFill>
                  <a:schemeClr val="tx1"/>
                </a:solidFill>
              </a:rPr>
              <a:t>)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Esquema de cenário</a:t>
            </a:r>
            <a:r>
              <a:rPr lang="pt-BR" dirty="0" smtClean="0">
                <a:solidFill>
                  <a:schemeClr val="tx1"/>
                </a:solidFill>
              </a:rPr>
              <a:t>: Para definição de cenários que contém parâmetros (</a:t>
            </a:r>
            <a:r>
              <a:rPr lang="pt-BR" b="1" dirty="0" err="1" smtClean="0">
                <a:solidFill>
                  <a:schemeClr val="tx1"/>
                </a:solidFill>
              </a:rPr>
              <a:t>Scenario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Outline</a:t>
            </a:r>
            <a:r>
              <a:rPr lang="pt-BR" dirty="0" smtClean="0">
                <a:solidFill>
                  <a:schemeClr val="tx1"/>
                </a:solidFill>
              </a:rPr>
              <a:t> em inglês);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Dado, Quando, Então, E, Mas</a:t>
            </a:r>
            <a:r>
              <a:rPr lang="pt-BR" dirty="0" smtClean="0">
                <a:solidFill>
                  <a:schemeClr val="tx1"/>
                </a:solidFill>
              </a:rPr>
              <a:t>: Para construção dos passos do cenário;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Exemplos</a:t>
            </a:r>
            <a:r>
              <a:rPr lang="pt-BR" dirty="0" smtClean="0">
                <a:solidFill>
                  <a:schemeClr val="tx1"/>
                </a:solidFill>
              </a:rPr>
              <a:t>: Tabela de massa de dados para execução dos cenários parametrizados. Onde: " " (Delimitação de textos de múltiplas linhas), | (Separação de valores nas tabelas de massa de dados ou exemplos)</a:t>
            </a:r>
            <a:r>
              <a:rPr lang="pt-BR" b="1" dirty="0" smtClean="0">
                <a:solidFill>
                  <a:schemeClr val="tx1"/>
                </a:solidFill>
              </a:rPr>
              <a:t> (</a:t>
            </a:r>
            <a:r>
              <a:rPr lang="pt-BR" b="1" dirty="0" err="1" smtClean="0">
                <a:solidFill>
                  <a:schemeClr val="tx1"/>
                </a:solidFill>
              </a:rPr>
              <a:t>Examples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em inglês);</a:t>
            </a:r>
          </a:p>
          <a:p>
            <a:pPr algn="l" fontAlgn="base">
              <a:lnSpc>
                <a:spcPct val="17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 @ </a:t>
            </a:r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dirty="0" err="1" smtClean="0">
                <a:solidFill>
                  <a:schemeClr val="tx1"/>
                </a:solidFill>
              </a:rPr>
              <a:t>Tags</a:t>
            </a:r>
            <a:r>
              <a:rPr lang="pt-BR" dirty="0" smtClean="0">
                <a:solidFill>
                  <a:schemeClr val="tx1"/>
                </a:solidFill>
              </a:rPr>
              <a:t>) </a:t>
            </a:r>
          </a:p>
          <a:p>
            <a:pPr algn="l" fontAlgn="base">
              <a:lnSpc>
                <a:spcPct val="170000"/>
              </a:lnSpc>
            </a:pP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#</a:t>
            </a:r>
            <a:r>
              <a:rPr lang="pt-BR" dirty="0" smtClean="0">
                <a:solidFill>
                  <a:schemeClr val="tx1"/>
                </a:solidFill>
              </a:rPr>
              <a:t> (Comentário)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1470025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Gherkin</a:t>
            </a:r>
            <a:r>
              <a:rPr lang="pt-BR" sz="3600" dirty="0" smtClean="0"/>
              <a:t> com </a:t>
            </a:r>
            <a:r>
              <a:rPr lang="pt-BR" sz="3600" dirty="0" err="1" smtClean="0"/>
              <a:t>Cucumber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30243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Dado... (</a:t>
            </a:r>
            <a:r>
              <a:rPr lang="pt-BR" dirty="0" err="1" smtClean="0">
                <a:solidFill>
                  <a:srgbClr val="00B0F0"/>
                </a:solidFill>
              </a:rPr>
              <a:t>Given</a:t>
            </a:r>
            <a:r>
              <a:rPr lang="pt-BR" dirty="0" smtClean="0">
                <a:solidFill>
                  <a:srgbClr val="00B0F0"/>
                </a:solidFill>
              </a:rPr>
              <a:t>)</a:t>
            </a:r>
            <a:endParaRPr lang="pt-BR" dirty="0" smtClean="0"/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Quando... (</a:t>
            </a:r>
            <a:r>
              <a:rPr lang="pt-BR" dirty="0" err="1" smtClean="0">
                <a:solidFill>
                  <a:srgbClr val="00B0F0"/>
                </a:solidFill>
              </a:rPr>
              <a:t>When</a:t>
            </a:r>
            <a:r>
              <a:rPr lang="pt-BR" dirty="0" smtClean="0">
                <a:solidFill>
                  <a:srgbClr val="00B0F0"/>
                </a:solidFill>
              </a:rPr>
              <a:t>)</a:t>
            </a:r>
            <a:endParaRPr lang="pt-BR" dirty="0" smtClean="0"/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Então... (</a:t>
            </a:r>
            <a:r>
              <a:rPr lang="pt-BR" dirty="0" err="1" smtClean="0">
                <a:solidFill>
                  <a:srgbClr val="00B0F0"/>
                </a:solidFill>
              </a:rPr>
              <a:t>Then</a:t>
            </a:r>
            <a:r>
              <a:rPr lang="pt-BR" dirty="0" smtClean="0">
                <a:solidFill>
                  <a:srgbClr val="00B0F0"/>
                </a:solidFill>
              </a:rPr>
              <a:t>)</a:t>
            </a:r>
          </a:p>
          <a:p>
            <a:pPr algn="l"/>
            <a:endParaRPr lang="pt-BR" dirty="0">
              <a:solidFill>
                <a:srgbClr val="00B0F0"/>
              </a:solidFill>
            </a:endParaRPr>
          </a:p>
          <a:p>
            <a:pPr algn="l"/>
            <a:r>
              <a:rPr lang="pt-BR" dirty="0" err="1" smtClean="0">
                <a:solidFill>
                  <a:srgbClr val="FF0000"/>
                </a:solidFill>
              </a:rPr>
              <a:t>E.</a:t>
            </a:r>
            <a:r>
              <a:rPr lang="pt-BR" dirty="0" smtClean="0">
                <a:solidFill>
                  <a:srgbClr val="FF0000"/>
                </a:solidFill>
              </a:rPr>
              <a:t>.. (</a:t>
            </a:r>
            <a:r>
              <a:rPr lang="pt-BR" dirty="0" err="1" smtClean="0">
                <a:solidFill>
                  <a:srgbClr val="FF0000"/>
                </a:solidFill>
              </a:rPr>
              <a:t>And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</a:p>
          <a:p>
            <a:pPr algn="l"/>
            <a:r>
              <a:rPr lang="pt-BR" dirty="0" smtClean="0">
                <a:solidFill>
                  <a:srgbClr val="FF0000"/>
                </a:solidFill>
              </a:rPr>
              <a:t>Mas... (</a:t>
            </a:r>
            <a:r>
              <a:rPr lang="pt-BR" dirty="0" err="1" smtClean="0">
                <a:solidFill>
                  <a:srgbClr val="FF0000"/>
                </a:solidFill>
              </a:rPr>
              <a:t>But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7526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que está chovendo</a:t>
            </a:r>
          </a:p>
          <a:p>
            <a:pPr algn="l"/>
            <a:r>
              <a:rPr lang="pt-BR" dirty="0">
                <a:solidFill>
                  <a:srgbClr val="00B0F0"/>
                </a:solidFill>
              </a:rPr>
              <a:t>Quando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andar na rua</a:t>
            </a:r>
          </a:p>
          <a:p>
            <a:pPr algn="l"/>
            <a:r>
              <a:rPr lang="pt-BR" dirty="0">
                <a:solidFill>
                  <a:srgbClr val="00B0F0"/>
                </a:solidFill>
              </a:rPr>
              <a:t>Então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 camisa fica molhada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698" name="AutoShape 2" descr="Resultado de imagem para chuva matr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0" name="AutoShape 4" descr="Resultado de imagem para chuva matr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4" name="AutoShape 8" descr="Resultado de imagem para desenho de homem na chu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9706" name="AutoShape 10" descr="Resultado de imagem para desenho de homem na chu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9708" name="Picture 12" descr="Imagem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844824"/>
            <a:ext cx="1468878" cy="2664296"/>
          </a:xfrm>
          <a:prstGeom prst="rect">
            <a:avLst/>
          </a:prstGeom>
          <a:noFill/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39552" y="7647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Gherkin com Cucumber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173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7526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que está chovendo</a:t>
            </a:r>
          </a:p>
          <a:p>
            <a:pPr algn="l"/>
            <a:r>
              <a:rPr lang="pt-BR" strike="sngStrike" dirty="0">
                <a:solidFill>
                  <a:schemeClr val="bg1">
                    <a:lumMod val="85000"/>
                  </a:schemeClr>
                </a:solidFill>
              </a:rPr>
              <a:t>Quando</a:t>
            </a:r>
            <a:r>
              <a:rPr lang="pt-BR" strike="sngStrike" dirty="0" smtClean="0">
                <a:solidFill>
                  <a:schemeClr val="bg1">
                    <a:lumMod val="85000"/>
                  </a:schemeClr>
                </a:solidFill>
              </a:rPr>
              <a:t> andar na rua</a:t>
            </a:r>
          </a:p>
          <a:p>
            <a:pPr algn="l"/>
            <a:r>
              <a:rPr lang="pt-BR" dirty="0">
                <a:solidFill>
                  <a:srgbClr val="00B0F0"/>
                </a:solidFill>
              </a:rPr>
              <a:t>Então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 camisa fica molhada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482" name="Picture 2" descr="Resultado de imagem para desenho de homem vendo chuva pela janel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7358" y="2636912"/>
            <a:ext cx="1928766" cy="1740794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39552" y="7647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Gherkin com Cucumber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855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244623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347864" y="1340768"/>
            <a:ext cx="5544616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Paulo Júnior</a:t>
            </a:r>
          </a:p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500" noProof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Graduado em Análises e Desenvolvimento de Sistema  e Especializado </a:t>
            </a: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 Teste de Software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Trabalho com análises e automação de testes na Visual Sistemas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pt-BR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Paraense, gosto de cozinhar, dançar forró, adoro uma picanha, mas não sou muito fã de cerveja.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83768" y="476672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Quem sou eu?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752600"/>
          </a:xfrm>
        </p:spPr>
        <p:txBody>
          <a:bodyPr/>
          <a:lstStyle/>
          <a:p>
            <a:pPr algn="l"/>
            <a:r>
              <a:rPr lang="pt-BR" strike="sngStrike" dirty="0" smtClean="0">
                <a:solidFill>
                  <a:schemeClr val="bg1">
                    <a:lumMod val="85000"/>
                  </a:schemeClr>
                </a:solidFill>
              </a:rPr>
              <a:t>Dado que está chovendo</a:t>
            </a:r>
          </a:p>
          <a:p>
            <a:pPr algn="l"/>
            <a:r>
              <a:rPr lang="pt-BR" dirty="0">
                <a:solidFill>
                  <a:srgbClr val="00B0F0"/>
                </a:solidFill>
              </a:rPr>
              <a:t>Quando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andar na rua</a:t>
            </a:r>
          </a:p>
          <a:p>
            <a:pPr algn="l"/>
            <a:r>
              <a:rPr lang="pt-BR" dirty="0">
                <a:solidFill>
                  <a:srgbClr val="00B0F0"/>
                </a:solidFill>
              </a:rPr>
              <a:t>Então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 camisa fica molhada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2420888"/>
            <a:ext cx="1506555" cy="157924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39552" y="7647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Gherkin com Cucumber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620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que está chovendo</a:t>
            </a:r>
            <a:endParaRPr lang="pt-BR" strike="sngStrike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pt-BR" dirty="0">
                <a:solidFill>
                  <a:srgbClr val="00B0F0"/>
                </a:solidFill>
              </a:rPr>
              <a:t>Quando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andar na rua</a:t>
            </a:r>
          </a:p>
          <a:p>
            <a:pPr algn="l"/>
            <a:r>
              <a:rPr lang="pt-BR" strike="sngStrike" dirty="0">
                <a:solidFill>
                  <a:schemeClr val="bg1">
                    <a:lumMod val="95000"/>
                  </a:schemeClr>
                </a:solidFill>
              </a:rPr>
              <a:t>Então</a:t>
            </a:r>
            <a:r>
              <a:rPr lang="pt-BR" strike="sngStrike" dirty="0" smtClean="0">
                <a:solidFill>
                  <a:schemeClr val="bg1">
                    <a:lumMod val="95000"/>
                  </a:schemeClr>
                </a:solidFill>
              </a:rPr>
              <a:t> a camisa fica molhada</a:t>
            </a:r>
            <a:endParaRPr lang="pt-BR" strike="sngStrik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331640" y="5085184"/>
            <a:ext cx="6840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 smtClean="0">
                <a:solidFill>
                  <a:srgbClr val="C00000"/>
                </a:solidFill>
              </a:rPr>
              <a:t>#Para finalizar a especificação </a:t>
            </a:r>
            <a:r>
              <a:rPr lang="pt-BR" sz="3200" i="1" dirty="0" err="1" smtClean="0">
                <a:solidFill>
                  <a:srgbClr val="C00000"/>
                </a:solidFill>
              </a:rPr>
              <a:t>Gherkin</a:t>
            </a:r>
            <a:r>
              <a:rPr lang="pt-BR" sz="3200" i="1" dirty="0" smtClean="0">
                <a:solidFill>
                  <a:srgbClr val="C00000"/>
                </a:solidFill>
              </a:rPr>
              <a:t>, eu preciso de um resultado esperado. </a:t>
            </a:r>
            <a:endParaRPr lang="pt-BR" sz="3200" i="1" dirty="0">
              <a:solidFill>
                <a:srgbClr val="C0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9552" y="7647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/>
              <a:t>Gherkin com Cucumber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259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764704"/>
            <a:ext cx="6264696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Dica: Reaproveitar sentenças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704856" cy="2304256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strike="sngStrike" dirty="0" smtClean="0">
                <a:solidFill>
                  <a:schemeClr val="tx1"/>
                </a:solidFill>
              </a:rPr>
              <a:t>que está chovendo e estou sem guarda-chuva</a:t>
            </a:r>
          </a:p>
          <a:p>
            <a:pPr algn="l"/>
            <a:endParaRPr lang="pt-BR" strike="sngStrike" dirty="0" smtClean="0">
              <a:solidFill>
                <a:schemeClr val="tx1"/>
              </a:solidFill>
            </a:endParaRPr>
          </a:p>
          <a:p>
            <a:pPr algn="l"/>
            <a:r>
              <a:rPr lang="pt-BR" i="1" dirty="0" smtClean="0">
                <a:solidFill>
                  <a:schemeClr val="tx1"/>
                </a:solidFill>
              </a:rPr>
              <a:t>#Separar a sentença para reaproveitá-las</a:t>
            </a:r>
            <a:endParaRPr lang="pt-BR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6264696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Dica: Reaproveitar sentenças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420888"/>
            <a:ext cx="7128792" cy="288032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que está chovendo </a:t>
            </a:r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E</a:t>
            </a:r>
            <a:r>
              <a:rPr lang="pt-BR" dirty="0" smtClean="0">
                <a:solidFill>
                  <a:schemeClr val="tx1"/>
                </a:solidFill>
              </a:rPr>
              <a:t> estou sem guarda-chuva</a:t>
            </a:r>
          </a:p>
          <a:p>
            <a:pPr algn="l"/>
            <a:endParaRPr lang="pt-BR" strike="sngStrike" dirty="0" smtClean="0">
              <a:solidFill>
                <a:schemeClr val="tx1"/>
              </a:solidFill>
            </a:endParaRPr>
          </a:p>
          <a:p>
            <a:pPr algn="l"/>
            <a:r>
              <a:rPr lang="pt-BR" i="1" dirty="0" smtClean="0">
                <a:solidFill>
                  <a:schemeClr val="tx1"/>
                </a:solidFill>
              </a:rPr>
              <a:t>#Separar a sentença para reaproveitá-las</a:t>
            </a:r>
            <a:endParaRPr lang="pt-BR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pt-BR" strike="sngStrik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764704"/>
            <a:ext cx="5616624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Dica: Especificar o que for relevante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3672408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 smtClean="0">
                <a:solidFill>
                  <a:srgbClr val="00B0F0"/>
                </a:solidFill>
              </a:rPr>
              <a:t>Dado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que está chovendo</a:t>
            </a:r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strike="sngStrike" dirty="0" smtClean="0">
                <a:solidFill>
                  <a:schemeClr val="tx1"/>
                </a:solidFill>
              </a:rPr>
              <a:t>está de noite</a:t>
            </a:r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Quando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andar na rua</a:t>
            </a:r>
          </a:p>
          <a:p>
            <a:pPr algn="l"/>
            <a:r>
              <a:rPr lang="pt-BR" dirty="0" smtClean="0">
                <a:solidFill>
                  <a:srgbClr val="00B0F0"/>
                </a:solidFill>
              </a:rPr>
              <a:t>Então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tx1"/>
                </a:solidFill>
              </a:rPr>
              <a:t>a camisa fica molhada</a:t>
            </a:r>
          </a:p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i="1" dirty="0" smtClean="0">
                <a:solidFill>
                  <a:schemeClr val="tx1"/>
                </a:solidFill>
              </a:rPr>
              <a:t>#O fato de está de noite não tem relevância no resultado do meu teste</a:t>
            </a:r>
            <a:endParaRPr lang="pt-BR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6336704" cy="1470025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Erros ao especificar com </a:t>
            </a:r>
            <a:r>
              <a:rPr lang="pt-BR" sz="3600" dirty="0" err="1" smtClean="0"/>
              <a:t>Gherkin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2420888"/>
            <a:ext cx="7632848" cy="40324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3700" dirty="0" smtClean="0">
                <a:solidFill>
                  <a:srgbClr val="00B0F0"/>
                </a:solidFill>
              </a:rPr>
              <a:t>Dado</a:t>
            </a:r>
            <a:r>
              <a:rPr lang="pt-BR" sz="3700" dirty="0" smtClean="0"/>
              <a:t> </a:t>
            </a:r>
            <a:r>
              <a:rPr lang="pt-BR" sz="3700" dirty="0" smtClean="0">
                <a:solidFill>
                  <a:schemeClr val="tx1"/>
                </a:solidFill>
              </a:rPr>
              <a:t>que eu preencho o campo nome</a:t>
            </a:r>
          </a:p>
          <a:p>
            <a:pPr algn="l"/>
            <a:r>
              <a:rPr lang="pt-BR" sz="3700" dirty="0" smtClean="0">
                <a:solidFill>
                  <a:srgbClr val="00B0F0"/>
                </a:solidFill>
              </a:rPr>
              <a:t>E </a:t>
            </a:r>
            <a:r>
              <a:rPr lang="pt-BR" sz="3700" dirty="0">
                <a:solidFill>
                  <a:schemeClr val="tx1"/>
                </a:solidFill>
              </a:rPr>
              <a:t>preencho o campo senha</a:t>
            </a:r>
          </a:p>
          <a:p>
            <a:pPr algn="l"/>
            <a:r>
              <a:rPr lang="pt-BR" sz="3700" dirty="0" smtClean="0">
                <a:solidFill>
                  <a:srgbClr val="00B0F0"/>
                </a:solidFill>
              </a:rPr>
              <a:t>Quando</a:t>
            </a:r>
            <a:r>
              <a:rPr lang="pt-BR" sz="3700" dirty="0" smtClean="0"/>
              <a:t> </a:t>
            </a:r>
            <a:r>
              <a:rPr lang="pt-BR" sz="3700" dirty="0" smtClean="0">
                <a:solidFill>
                  <a:schemeClr val="tx1"/>
                </a:solidFill>
              </a:rPr>
              <a:t>clico no botão Entrar</a:t>
            </a:r>
          </a:p>
          <a:p>
            <a:pPr algn="l"/>
            <a:r>
              <a:rPr lang="pt-BR" sz="3700" dirty="0">
                <a:solidFill>
                  <a:srgbClr val="00B0F0"/>
                </a:solidFill>
              </a:rPr>
              <a:t>Então</a:t>
            </a:r>
            <a:r>
              <a:rPr lang="pt-BR" sz="3700" dirty="0" smtClean="0"/>
              <a:t> </a:t>
            </a:r>
            <a:r>
              <a:rPr lang="pt-BR" sz="3700" dirty="0" smtClean="0">
                <a:solidFill>
                  <a:schemeClr val="tx1"/>
                </a:solidFill>
              </a:rPr>
              <a:t>vejo a tela principal</a:t>
            </a:r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r>
              <a:rPr lang="pt-BR" dirty="0" smtClean="0">
                <a:solidFill>
                  <a:srgbClr val="FF0000"/>
                </a:solidFill>
              </a:rPr>
              <a:t>#A especificação foca no que </a:t>
            </a:r>
            <a:r>
              <a:rPr lang="pt-BR" b="1" dirty="0" smtClean="0">
                <a:solidFill>
                  <a:srgbClr val="FF0000"/>
                </a:solidFill>
              </a:rPr>
              <a:t>DEVE SER FEITO</a:t>
            </a:r>
            <a:r>
              <a:rPr lang="pt-BR" dirty="0" smtClean="0">
                <a:solidFill>
                  <a:srgbClr val="FF0000"/>
                </a:solidFill>
              </a:rPr>
              <a:t>, e </a:t>
            </a:r>
            <a:r>
              <a:rPr lang="pt-BR" b="1" dirty="0" smtClean="0">
                <a:solidFill>
                  <a:srgbClr val="FF0000"/>
                </a:solidFill>
              </a:rPr>
              <a:t>NÃO</a:t>
            </a:r>
            <a:r>
              <a:rPr lang="pt-BR" dirty="0" smtClean="0">
                <a:solidFill>
                  <a:srgbClr val="FF0000"/>
                </a:solidFill>
              </a:rPr>
              <a:t> em </a:t>
            </a:r>
            <a:r>
              <a:rPr lang="pt-BR" b="1" dirty="0" smtClean="0">
                <a:solidFill>
                  <a:srgbClr val="FF0000"/>
                </a:solidFill>
              </a:rPr>
              <a:t>COMO DEVE SER FEITO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1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pt-BR" dirty="0" smtClean="0"/>
              <a:t>Como deveria ser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920880" cy="3096344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chemeClr val="tx1"/>
                </a:solidFill>
              </a:rPr>
              <a:t>Dado</a:t>
            </a:r>
            <a:r>
              <a:rPr lang="pt-BR" dirty="0" smtClean="0">
                <a:solidFill>
                  <a:schemeClr val="tx1"/>
                </a:solidFill>
              </a:rPr>
              <a:t> que eu tenho o usuário e a senha válidos</a:t>
            </a:r>
          </a:p>
          <a:p>
            <a:pPr algn="l"/>
            <a:r>
              <a:rPr lang="pt-BR" b="1" dirty="0" smtClean="0">
                <a:solidFill>
                  <a:schemeClr val="tx1"/>
                </a:solidFill>
              </a:rPr>
              <a:t>Quando</a:t>
            </a:r>
            <a:r>
              <a:rPr lang="pt-BR" dirty="0" smtClean="0">
                <a:solidFill>
                  <a:schemeClr val="tx1"/>
                </a:solidFill>
              </a:rPr>
              <a:t> faço </a:t>
            </a:r>
            <a:r>
              <a:rPr lang="pt-BR" dirty="0" err="1" smtClean="0">
                <a:solidFill>
                  <a:schemeClr val="tx1"/>
                </a:solidFill>
              </a:rPr>
              <a:t>login</a:t>
            </a:r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Então</a:t>
            </a:r>
            <a:r>
              <a:rPr lang="pt-BR" dirty="0" smtClean="0">
                <a:solidFill>
                  <a:schemeClr val="tx1"/>
                </a:solidFill>
              </a:rPr>
              <a:t> vejo a mensagem “Seja bem vindo”</a:t>
            </a:r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>
                <a:hlinkClick r:id="rId2"/>
              </a:rPr>
              <a:t>https://www.devmedia.com.br/desenvolvimento-orientado-por-comportamento-bdd/21127</a:t>
            </a:r>
            <a:endParaRPr lang="pt-BR" dirty="0" smtClean="0"/>
          </a:p>
          <a:p>
            <a:r>
              <a:rPr lang="pt-BR" dirty="0" err="1" smtClean="0"/>
              <a:t>Cucumber</a:t>
            </a:r>
            <a:r>
              <a:rPr lang="pt-BR" dirty="0" smtClean="0"/>
              <a:t> e </a:t>
            </a:r>
            <a:r>
              <a:rPr lang="pt-BR" dirty="0" err="1" smtClean="0"/>
              <a:t>rspec</a:t>
            </a:r>
            <a:r>
              <a:rPr lang="pt-BR" dirty="0" smtClean="0"/>
              <a:t> (Hugo Baraúna)</a:t>
            </a:r>
          </a:p>
          <a:p>
            <a:r>
              <a:rPr lang="pt-BR" dirty="0" smtClean="0">
                <a:hlinkClick r:id="rId3"/>
              </a:rPr>
              <a:t>https://www.concrete.com.br/2016/05/25/o-que-e-especificacao-por-exemplo/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https://www.linkedin.com/pulse/gherkin-comunica%C3%A7%C3%A3o-atrav%C3%A9s-de-um-vocabul%C3%A1rio-e-o-marcus-vin%C3%ADcius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https://cucumber.io/blog/2014/03/03/the-worlds-most-misunderstood-collaboration-tool</a:t>
            </a:r>
            <a:endParaRPr lang="pt-BR" dirty="0" smtClean="0"/>
          </a:p>
          <a:p>
            <a:r>
              <a:rPr lang="pt-BR" dirty="0" smtClean="0">
                <a:hlinkClick r:id="rId6"/>
              </a:rPr>
              <a:t>https://code.likeagirl.io/especifica%C3%A7%C3%A3o-por-exemplo-e-qualidade-de-produto-4ff5b57a1674</a:t>
            </a:r>
            <a:endParaRPr lang="pt-BR" dirty="0" smtClean="0"/>
          </a:p>
          <a:p>
            <a:r>
              <a:rPr lang="pt-BR" dirty="0" err="1" smtClean="0"/>
              <a:t>Specification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Example</a:t>
            </a:r>
            <a:r>
              <a:rPr lang="pt-BR" dirty="0" smtClean="0"/>
              <a:t> (</a:t>
            </a:r>
            <a:r>
              <a:rPr lang="pt-BR" dirty="0" err="1" smtClean="0"/>
              <a:t>Gojko</a:t>
            </a:r>
            <a:r>
              <a:rPr lang="pt-BR" dirty="0" smtClean="0"/>
              <a:t> </a:t>
            </a:r>
            <a:r>
              <a:rPr lang="pt-BR" dirty="0" err="1" smtClean="0"/>
              <a:t>Adzic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Meus contatos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35039" y="1196752"/>
            <a:ext cx="655272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Nome: Paulo Santos Amaral Júnior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dirty="0" err="1" smtClean="0">
                <a:latin typeface="Arial" pitchFamily="34" charset="0"/>
                <a:ea typeface="+mj-ea"/>
                <a:cs typeface="Arial" pitchFamily="34" charset="0"/>
              </a:rPr>
              <a:t>Linkedin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  <a:hlinkClick r:id="rId2"/>
              </a:rPr>
              <a:t>https://www.linkedin.com/in/paulosajunior</a:t>
            </a:r>
            <a:endParaRPr lang="pt-BR" sz="22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t-BR" sz="2200" dirty="0" smtClean="0">
                <a:latin typeface="Arial" pitchFamily="34" charset="0"/>
                <a:cs typeface="Arial" pitchFamily="34" charset="0"/>
                <a:hlinkClick r:id="rId3"/>
              </a:rPr>
              <a:t>https://github.com/paulosajunior</a:t>
            </a: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pt-B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Medium</a:t>
            </a:r>
            <a:r>
              <a:rPr lang="pt-BR" sz="2200" dirty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pt-BR" sz="2200" dirty="0">
                <a:latin typeface="Arial" pitchFamily="34" charset="0"/>
                <a:ea typeface="+mj-ea"/>
                <a:cs typeface="Arial" pitchFamily="34" charset="0"/>
                <a:hlinkClick r:id="rId4"/>
              </a:rPr>
              <a:t>https://medium.com/@</a:t>
            </a:r>
            <a:r>
              <a:rPr lang="pt-BR" sz="2200" dirty="0" smtClean="0">
                <a:latin typeface="Arial" pitchFamily="34" charset="0"/>
                <a:ea typeface="+mj-ea"/>
                <a:cs typeface="Arial" pitchFamily="34" charset="0"/>
                <a:hlinkClick r:id="rId4"/>
              </a:rPr>
              <a:t>paulosajunior</a:t>
            </a:r>
            <a:endParaRPr lang="pt-BR" sz="22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562" y="1340768"/>
            <a:ext cx="122311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47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Automação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136904" cy="316835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O que é Automação de Testes ou </a:t>
            </a:r>
            <a:r>
              <a:rPr lang="pt-BR" smtClean="0">
                <a:solidFill>
                  <a:schemeClr val="tx1"/>
                </a:solidFill>
              </a:rPr>
              <a:t>Testes Automatizados?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BDD 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b="1" dirty="0" err="1" smtClean="0"/>
              <a:t>Behavior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Driven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Development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772816"/>
            <a:ext cx="8136904" cy="3168352"/>
          </a:xfrm>
        </p:spPr>
        <p:txBody>
          <a:bodyPr>
            <a:normAutofit/>
          </a:bodyPr>
          <a:lstStyle/>
          <a:p>
            <a:pPr algn="l"/>
            <a:r>
              <a:rPr lang="pt-BR" sz="5000" b="1" dirty="0" smtClean="0">
                <a:solidFill>
                  <a:schemeClr val="tx1"/>
                </a:solidFill>
              </a:rPr>
              <a:t>D</a:t>
            </a:r>
            <a:r>
              <a:rPr lang="pt-BR" b="1" dirty="0" smtClean="0">
                <a:solidFill>
                  <a:schemeClr val="tx1"/>
                </a:solidFill>
              </a:rPr>
              <a:t>esenvolvimento </a:t>
            </a:r>
            <a:r>
              <a:rPr lang="pt-BR" b="1" dirty="0">
                <a:solidFill>
                  <a:schemeClr val="tx1"/>
                </a:solidFill>
              </a:rPr>
              <a:t>Guiado por </a:t>
            </a:r>
            <a:r>
              <a:rPr lang="pt-BR" b="1" u="sng" dirty="0" smtClean="0">
                <a:solidFill>
                  <a:schemeClr val="tx1"/>
                </a:solidFill>
              </a:rPr>
              <a:t>Comportamento</a:t>
            </a:r>
            <a:endParaRPr lang="pt-BR" u="sng" dirty="0" smtClean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 é uma técnica de desenvolvimento ágil que encoraja </a:t>
            </a: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b="1" u="sng" dirty="0">
                <a:solidFill>
                  <a:schemeClr val="tx1"/>
                </a:solidFill>
              </a:rPr>
              <a:t>colaboração</a:t>
            </a:r>
            <a:r>
              <a:rPr lang="pt-BR" dirty="0">
                <a:solidFill>
                  <a:schemeClr val="tx1"/>
                </a:solidFill>
              </a:rPr>
              <a:t> entre </a:t>
            </a:r>
            <a:r>
              <a:rPr lang="pt-BR" dirty="0" smtClean="0">
                <a:solidFill>
                  <a:schemeClr val="tx1"/>
                </a:solidFill>
              </a:rPr>
              <a:t>todos os envolvidos no projeto.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m para BDD 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157192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BDD </a:t>
            </a:r>
            <a:br>
              <a:rPr lang="pt-BR" dirty="0" smtClean="0"/>
            </a:br>
            <a:r>
              <a:rPr lang="pt-BR" sz="1400" dirty="0" smtClean="0"/>
              <a:t>(</a:t>
            </a:r>
            <a:r>
              <a:rPr lang="pt-BR" sz="1400" b="1" dirty="0" err="1" smtClean="0"/>
              <a:t>Behavior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Driven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Development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136904" cy="3168352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solidFill>
                  <a:schemeClr val="tx1"/>
                </a:solidFill>
              </a:rPr>
              <a:t>Permite uma melhor </a:t>
            </a:r>
            <a:r>
              <a:rPr lang="pt-BR" sz="3600" b="1" u="sng" dirty="0" smtClean="0">
                <a:solidFill>
                  <a:schemeClr val="tx1"/>
                </a:solidFill>
              </a:rPr>
              <a:t>comunicação</a:t>
            </a:r>
            <a:r>
              <a:rPr lang="pt-BR" sz="3600" dirty="0" smtClean="0">
                <a:solidFill>
                  <a:schemeClr val="tx1"/>
                </a:solidFill>
              </a:rPr>
              <a:t> entre todas as pessoas técnicas e não técnicas, durante um projeto.</a:t>
            </a: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m para BDD 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157192"/>
            <a:ext cx="1428750" cy="142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05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6984776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Erros ao falar de BDD </a:t>
            </a:r>
            <a:endParaRPr lang="pt-BR" sz="1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136904" cy="3168352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BDD é uma abordagem só para testes (BDT)</a:t>
            </a:r>
          </a:p>
          <a:p>
            <a:pPr algn="just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Eu automatizo em BDD</a:t>
            </a:r>
          </a:p>
          <a:p>
            <a:pPr algn="just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BDD é automação</a:t>
            </a:r>
          </a:p>
          <a:p>
            <a:pPr algn="just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Vou salvar minha automação com BDD</a:t>
            </a:r>
          </a:p>
          <a:p>
            <a:pPr algn="just">
              <a:buFont typeface="Arial" pitchFamily="34" charset="0"/>
              <a:buChar char="•"/>
            </a:pP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m para BDD 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157192"/>
            <a:ext cx="1428750" cy="142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05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764705"/>
            <a:ext cx="6624736" cy="936104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Desvantagens </a:t>
            </a:r>
            <a:r>
              <a:rPr lang="pt-BR" sz="3600" b="1" dirty="0"/>
              <a:t>em usar BDD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988840"/>
            <a:ext cx="8136904" cy="446449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Quando implementado em sistema muito antigo, pode ser custoso</a:t>
            </a:r>
          </a:p>
          <a:p>
            <a:pPr algn="l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</a:rPr>
              <a:t>Se não escrever uma boa especificação, o seu teste fica ruim</a:t>
            </a: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m para BDD 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157192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CUCUMBER</a:t>
            </a:r>
            <a:endParaRPr lang="pt-BR" sz="1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83568" y="1959330"/>
            <a:ext cx="7848872" cy="3168352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solidFill>
                  <a:schemeClr val="tx1"/>
                </a:solidFill>
              </a:rPr>
              <a:t>É uma ferramenta de colaboração </a:t>
            </a:r>
            <a:r>
              <a:rPr lang="pt-BR" sz="3400" dirty="0" smtClean="0">
                <a:solidFill>
                  <a:schemeClr val="tx1"/>
                </a:solidFill>
              </a:rPr>
              <a:t>que suporta o BDD.</a:t>
            </a:r>
            <a:endParaRPr lang="pt-BR" sz="3400" dirty="0">
              <a:solidFill>
                <a:schemeClr val="tx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501008"/>
            <a:ext cx="2808312" cy="161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936104"/>
          </a:xfrm>
        </p:spPr>
        <p:txBody>
          <a:bodyPr>
            <a:normAutofit/>
          </a:bodyPr>
          <a:lstStyle/>
          <a:p>
            <a:r>
              <a:rPr lang="pt-BR" dirty="0" smtClean="0"/>
              <a:t>CUCUMBER</a:t>
            </a:r>
            <a:endParaRPr lang="pt-BR" sz="1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848872" cy="3168352"/>
          </a:xfrm>
        </p:spPr>
        <p:txBody>
          <a:bodyPr>
            <a:noAutofit/>
          </a:bodyPr>
          <a:lstStyle/>
          <a:p>
            <a:pPr algn="just"/>
            <a:r>
              <a:rPr lang="pt-BR" sz="3400" dirty="0" smtClean="0">
                <a:solidFill>
                  <a:schemeClr val="tx1"/>
                </a:solidFill>
              </a:rPr>
              <a:t>Cria uma ponte entre o Software desenvolvido e automação de testes através das chamadas “</a:t>
            </a:r>
            <a:r>
              <a:rPr lang="pt-BR" sz="3400" i="1" dirty="0" smtClean="0">
                <a:solidFill>
                  <a:schemeClr val="tx1"/>
                </a:solidFill>
              </a:rPr>
              <a:t>Especificações executáveis</a:t>
            </a:r>
            <a:r>
              <a:rPr lang="pt-BR" sz="3400" dirty="0" smtClean="0">
                <a:solidFill>
                  <a:schemeClr val="tx1"/>
                </a:solidFill>
              </a:rPr>
              <a:t>”.</a:t>
            </a:r>
            <a:endParaRPr lang="pt-BR" sz="3400" dirty="0">
              <a:solidFill>
                <a:schemeClr val="tx1"/>
              </a:solidFill>
            </a:endParaRPr>
          </a:p>
        </p:txBody>
      </p:sp>
      <p:sp>
        <p:nvSpPr>
          <p:cNvPr id="7" name="Subtítulo 3"/>
          <p:cNvSpPr txBox="1">
            <a:spLocks/>
          </p:cNvSpPr>
          <p:nvPr/>
        </p:nvSpPr>
        <p:spPr>
          <a:xfrm>
            <a:off x="899592" y="5733256"/>
            <a:ext cx="784887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5612" y="4221088"/>
            <a:ext cx="2808312" cy="161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10846</TotalTime>
  <Words>741</Words>
  <Application>Microsoft Office PowerPoint</Application>
  <PresentationFormat>Apresentação na tela (4:3)</PresentationFormat>
  <Paragraphs>144</Paragraphs>
  <Slides>28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Automação</vt:lpstr>
      <vt:lpstr>BDD  (Behavior Driven Development)</vt:lpstr>
      <vt:lpstr>BDD  (Behavior Driven Development)</vt:lpstr>
      <vt:lpstr>Erros ao falar de BDD </vt:lpstr>
      <vt:lpstr>Desvantagens em usar BDD</vt:lpstr>
      <vt:lpstr>CUCUMBER</vt:lpstr>
      <vt:lpstr>CUCUMBER</vt:lpstr>
      <vt:lpstr>CUCUMBER</vt:lpstr>
      <vt:lpstr>Gherkin </vt:lpstr>
      <vt:lpstr>Gherkin x BDD x CUCUMBER</vt:lpstr>
      <vt:lpstr>Automação</vt:lpstr>
      <vt:lpstr>Dica: Para quem já automatiza</vt:lpstr>
      <vt:lpstr>Dica: Para quem já automatiza</vt:lpstr>
      <vt:lpstr>Gherkin com Cucumber</vt:lpstr>
      <vt:lpstr>Gherkin com Cucumber</vt:lpstr>
      <vt:lpstr>Apresentação do PowerPoint</vt:lpstr>
      <vt:lpstr>Apresentação do PowerPoint</vt:lpstr>
      <vt:lpstr>Apresentação do PowerPoint</vt:lpstr>
      <vt:lpstr>Apresentação do PowerPoint</vt:lpstr>
      <vt:lpstr>Dica: Reaproveitar sentenças</vt:lpstr>
      <vt:lpstr>Dica: Reaproveitar sentenças</vt:lpstr>
      <vt:lpstr>Dica: Especificar o que for relevante</vt:lpstr>
      <vt:lpstr>Erros ao especificar com Gherkin</vt:lpstr>
      <vt:lpstr>Como deveria ser</vt:lpstr>
      <vt:lpstr>Referências</vt:lpstr>
      <vt:lpstr>Meus contatos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Nina</dc:creator>
  <cp:lastModifiedBy>Paulo Junior</cp:lastModifiedBy>
  <cp:revision>52</cp:revision>
  <cp:lastPrinted>2018-08-08T17:45:22Z</cp:lastPrinted>
  <dcterms:created xsi:type="dcterms:W3CDTF">2018-06-23T16:03:34Z</dcterms:created>
  <dcterms:modified xsi:type="dcterms:W3CDTF">2018-10-02T01:45:43Z</dcterms:modified>
</cp:coreProperties>
</file>