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381750" cy="8686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736">
          <p15:clr>
            <a:srgbClr val="A4A3A4"/>
          </p15:clr>
        </p15:guide>
        <p15:guide id="2" pos="201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1" roundtripDataSignature="AMtx7miTCuQ1HuOlEMyvVBE8w9mnDPfk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736" orient="horz"/>
        <p:guide pos="201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765425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00" spcFirstLastPara="1" rIns="91300" wrap="square" tIns="45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614738" y="0"/>
            <a:ext cx="2765425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00" spcFirstLastPara="1" rIns="91300" wrap="square" tIns="456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00" spcFirstLastPara="1" rIns="91300" wrap="square" tIns="456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250238"/>
            <a:ext cx="2765425" cy="434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00" spcFirstLastPara="1" rIns="91300" wrap="square" tIns="45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00" spcFirstLastPara="1" rIns="91300" wrap="square" tIns="45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/>
          <p:nvPr>
            <p:ph idx="2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adf461baa_0_52:notes"/>
          <p:cNvSpPr txBox="1"/>
          <p:nvPr>
            <p:ph idx="1" type="body"/>
          </p:nvPr>
        </p:nvSpPr>
        <p:spPr>
          <a:xfrm>
            <a:off x="638175" y="4125913"/>
            <a:ext cx="5105400" cy="3909900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0434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4" name="Google Shape;84;g6adf461baa_0_52:notes"/>
          <p:cNvSpPr/>
          <p:nvPr>
            <p:ph idx="2" type="sldImg"/>
          </p:nvPr>
        </p:nvSpPr>
        <p:spPr>
          <a:xfrm>
            <a:off x="1019175" y="650875"/>
            <a:ext cx="4343400" cy="32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adf461baa_0_36:notes"/>
          <p:cNvSpPr txBox="1"/>
          <p:nvPr>
            <p:ph idx="1" type="body"/>
          </p:nvPr>
        </p:nvSpPr>
        <p:spPr>
          <a:xfrm>
            <a:off x="638175" y="4125913"/>
            <a:ext cx="5105400" cy="3909900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0434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" name="Google Shape;92;g6adf461baa_0_36:notes"/>
          <p:cNvSpPr/>
          <p:nvPr>
            <p:ph idx="2" type="sldImg"/>
          </p:nvPr>
        </p:nvSpPr>
        <p:spPr>
          <a:xfrm>
            <a:off x="1019175" y="650875"/>
            <a:ext cx="4343400" cy="32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2173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>
                <a:solidFill>
                  <a:srgbClr val="3F3F3F"/>
                </a:solidFill>
              </a:rPr>
              <a:t>Duração: 1’00” </a:t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adf461baa_0_81:notes"/>
          <p:cNvSpPr txBox="1"/>
          <p:nvPr>
            <p:ph idx="1" type="body"/>
          </p:nvPr>
        </p:nvSpPr>
        <p:spPr>
          <a:xfrm>
            <a:off x="638175" y="4125913"/>
            <a:ext cx="5105400" cy="3909900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2173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Google Shape;108;g6adf461baa_0_81:notes"/>
          <p:cNvSpPr/>
          <p:nvPr>
            <p:ph idx="2" type="sldImg"/>
          </p:nvPr>
        </p:nvSpPr>
        <p:spPr>
          <a:xfrm>
            <a:off x="1019175" y="650875"/>
            <a:ext cx="4343400" cy="32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0434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>
                <a:solidFill>
                  <a:srgbClr val="3F3F3F"/>
                </a:solidFill>
              </a:rPr>
              <a:t>Duração: 0’30” </a:t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0434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>
                <a:solidFill>
                  <a:srgbClr val="3F3F3F"/>
                </a:solidFill>
              </a:rPr>
              <a:t>Duração: 1’00” </a:t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adf461baa_0_93:notes"/>
          <p:cNvSpPr txBox="1"/>
          <p:nvPr>
            <p:ph idx="1" type="body"/>
          </p:nvPr>
        </p:nvSpPr>
        <p:spPr>
          <a:xfrm>
            <a:off x="638175" y="4125913"/>
            <a:ext cx="5105400" cy="3909900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0434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" name="Google Shape;132;g6adf461baa_0_93:notes"/>
          <p:cNvSpPr/>
          <p:nvPr>
            <p:ph idx="2" type="sldImg"/>
          </p:nvPr>
        </p:nvSpPr>
        <p:spPr>
          <a:xfrm>
            <a:off x="1019175" y="650875"/>
            <a:ext cx="4343400" cy="32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adf461baa_0_100:notes"/>
          <p:cNvSpPr txBox="1"/>
          <p:nvPr>
            <p:ph idx="1" type="body"/>
          </p:nvPr>
        </p:nvSpPr>
        <p:spPr>
          <a:xfrm>
            <a:off x="638175" y="4125913"/>
            <a:ext cx="5105400" cy="3909900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0434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0" name="Google Shape;140;g6adf461baa_0_100:notes"/>
          <p:cNvSpPr/>
          <p:nvPr>
            <p:ph idx="2" type="sldImg"/>
          </p:nvPr>
        </p:nvSpPr>
        <p:spPr>
          <a:xfrm>
            <a:off x="1019175" y="650875"/>
            <a:ext cx="4343400" cy="32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0434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>
                <a:solidFill>
                  <a:srgbClr val="3F3F3F"/>
                </a:solidFill>
              </a:rPr>
              <a:t>Duração: 1’00” </a:t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0434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>
                <a:solidFill>
                  <a:srgbClr val="3F3F3F"/>
                </a:solidFill>
              </a:rPr>
              <a:t>Duração: 0’30” </a:t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2173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>
                <a:solidFill>
                  <a:srgbClr val="3F3F3F"/>
                </a:solidFill>
              </a:rPr>
              <a:t>Duração: 0’30”</a:t>
            </a:r>
            <a:endParaRPr/>
          </a:p>
        </p:txBody>
      </p:sp>
      <p:sp>
        <p:nvSpPr>
          <p:cNvPr id="20" name="Google Shape;20;p2:notes"/>
          <p:cNvSpPr/>
          <p:nvPr>
            <p:ph idx="2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2173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>
                <a:solidFill>
                  <a:srgbClr val="3F3F3F"/>
                </a:solidFill>
              </a:rPr>
              <a:t>Duração: 2’30” </a:t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2173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>
                <a:solidFill>
                  <a:srgbClr val="3F3F3F"/>
                </a:solidFill>
              </a:rPr>
              <a:t>Duração: 1’30” </a:t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adf461baa_0_165:notes"/>
          <p:cNvSpPr txBox="1"/>
          <p:nvPr>
            <p:ph idx="1" type="body"/>
          </p:nvPr>
        </p:nvSpPr>
        <p:spPr>
          <a:xfrm>
            <a:off x="638175" y="4125913"/>
            <a:ext cx="5105400" cy="3909900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2173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0" name="Google Shape;180;g6adf461baa_0_165:notes"/>
          <p:cNvSpPr/>
          <p:nvPr>
            <p:ph idx="2" type="sldImg"/>
          </p:nvPr>
        </p:nvSpPr>
        <p:spPr>
          <a:xfrm>
            <a:off x="1019175" y="650875"/>
            <a:ext cx="4343400" cy="32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adf461baa_0_154:notes"/>
          <p:cNvSpPr txBox="1"/>
          <p:nvPr>
            <p:ph idx="1" type="body"/>
          </p:nvPr>
        </p:nvSpPr>
        <p:spPr>
          <a:xfrm>
            <a:off x="638175" y="4125913"/>
            <a:ext cx="5105400" cy="3909900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2173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8" name="Google Shape;188;g6adf461baa_0_154:notes"/>
          <p:cNvSpPr/>
          <p:nvPr>
            <p:ph idx="2" type="sldImg"/>
          </p:nvPr>
        </p:nvSpPr>
        <p:spPr>
          <a:xfrm>
            <a:off x="1019175" y="650875"/>
            <a:ext cx="4343400" cy="32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adf461baa_0_172:notes"/>
          <p:cNvSpPr txBox="1"/>
          <p:nvPr>
            <p:ph idx="1" type="body"/>
          </p:nvPr>
        </p:nvSpPr>
        <p:spPr>
          <a:xfrm>
            <a:off x="638175" y="4125913"/>
            <a:ext cx="5105400" cy="3909900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2173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6" name="Google Shape;196;g6adf461baa_0_172:notes"/>
          <p:cNvSpPr/>
          <p:nvPr>
            <p:ph idx="2" type="sldImg"/>
          </p:nvPr>
        </p:nvSpPr>
        <p:spPr>
          <a:xfrm>
            <a:off x="1019175" y="650875"/>
            <a:ext cx="4343400" cy="32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2173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>
                <a:solidFill>
                  <a:srgbClr val="3F3F3F"/>
                </a:solidFill>
              </a:rPr>
              <a:t>Duração: 0’30” </a:t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6adf461baa_0_1:notes"/>
          <p:cNvSpPr txBox="1"/>
          <p:nvPr>
            <p:ph idx="1" type="body"/>
          </p:nvPr>
        </p:nvSpPr>
        <p:spPr>
          <a:xfrm>
            <a:off x="638175" y="4125913"/>
            <a:ext cx="5105400" cy="3909900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2173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" name="Google Shape;28;g6adf461baa_0_1:notes"/>
          <p:cNvSpPr/>
          <p:nvPr>
            <p:ph idx="2" type="sldImg"/>
          </p:nvPr>
        </p:nvSpPr>
        <p:spPr>
          <a:xfrm>
            <a:off x="1019175" y="650875"/>
            <a:ext cx="4343400" cy="32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0434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>
                <a:solidFill>
                  <a:srgbClr val="3F3F3F"/>
                </a:solidFill>
              </a:rPr>
              <a:t>Duração: 1’00” </a:t>
            </a:r>
            <a:endParaRPr/>
          </a:p>
        </p:txBody>
      </p:sp>
      <p:sp>
        <p:nvSpPr>
          <p:cNvPr id="36" name="Google Shape;36;p3:notes"/>
          <p:cNvSpPr/>
          <p:nvPr>
            <p:ph idx="2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adf461baa_0_12:notes"/>
          <p:cNvSpPr txBox="1"/>
          <p:nvPr>
            <p:ph idx="1" type="body"/>
          </p:nvPr>
        </p:nvSpPr>
        <p:spPr>
          <a:xfrm>
            <a:off x="638175" y="4125913"/>
            <a:ext cx="5105400" cy="3909900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0434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" name="Google Shape;44;g6adf461baa_0_12:notes"/>
          <p:cNvSpPr/>
          <p:nvPr>
            <p:ph idx="2" type="sldImg"/>
          </p:nvPr>
        </p:nvSpPr>
        <p:spPr>
          <a:xfrm>
            <a:off x="1019175" y="650875"/>
            <a:ext cx="4343400" cy="32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adf461baa_0_18:notes"/>
          <p:cNvSpPr txBox="1"/>
          <p:nvPr>
            <p:ph idx="1" type="body"/>
          </p:nvPr>
        </p:nvSpPr>
        <p:spPr>
          <a:xfrm>
            <a:off x="638175" y="4125913"/>
            <a:ext cx="5105400" cy="3909900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0434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" name="Google Shape;52;g6adf461baa_0_18:notes"/>
          <p:cNvSpPr/>
          <p:nvPr>
            <p:ph idx="2" type="sldImg"/>
          </p:nvPr>
        </p:nvSpPr>
        <p:spPr>
          <a:xfrm>
            <a:off x="1019175" y="650875"/>
            <a:ext cx="4343400" cy="32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adf461baa_0_24:notes"/>
          <p:cNvSpPr txBox="1"/>
          <p:nvPr>
            <p:ph idx="1" type="body"/>
          </p:nvPr>
        </p:nvSpPr>
        <p:spPr>
          <a:xfrm>
            <a:off x="638175" y="4125913"/>
            <a:ext cx="5105400" cy="3909900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0434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0" name="Google Shape;60;g6adf461baa_0_24:notes"/>
          <p:cNvSpPr/>
          <p:nvPr>
            <p:ph idx="2" type="sldImg"/>
          </p:nvPr>
        </p:nvSpPr>
        <p:spPr>
          <a:xfrm>
            <a:off x="1019175" y="650875"/>
            <a:ext cx="4343400" cy="32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adf461baa_0_30:notes"/>
          <p:cNvSpPr txBox="1"/>
          <p:nvPr>
            <p:ph idx="1" type="body"/>
          </p:nvPr>
        </p:nvSpPr>
        <p:spPr>
          <a:xfrm>
            <a:off x="638175" y="4125913"/>
            <a:ext cx="5105400" cy="3909900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0434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" name="Google Shape;68;g6adf461baa_0_30:notes"/>
          <p:cNvSpPr/>
          <p:nvPr>
            <p:ph idx="2" type="sldImg"/>
          </p:nvPr>
        </p:nvSpPr>
        <p:spPr>
          <a:xfrm>
            <a:off x="1019175" y="650875"/>
            <a:ext cx="4343400" cy="32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adf461baa_0_46:notes"/>
          <p:cNvSpPr txBox="1"/>
          <p:nvPr>
            <p:ph idx="1" type="body"/>
          </p:nvPr>
        </p:nvSpPr>
        <p:spPr>
          <a:xfrm>
            <a:off x="638175" y="4125913"/>
            <a:ext cx="5105400" cy="3909900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lnSpc>
                <a:spcPct val="10434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g6adf461baa_0_46:notes"/>
          <p:cNvSpPr/>
          <p:nvPr>
            <p:ph idx="2" type="sldImg"/>
          </p:nvPr>
        </p:nvSpPr>
        <p:spPr>
          <a:xfrm>
            <a:off x="1019175" y="650875"/>
            <a:ext cx="4343400" cy="32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ítulo e conteúdo">
  <p:cSld name="3_Título e conteúd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ítulo e conteúdo">
  <p:cSld name="2_Título e conteúd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youtube.com/watch?v=1qKBHZLM3TE" TargetMode="External"/><Relationship Id="rId4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 txBox="1"/>
          <p:nvPr/>
        </p:nvSpPr>
        <p:spPr>
          <a:xfrm>
            <a:off x="0" y="4598988"/>
            <a:ext cx="91440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314B4D"/>
                </a:solidFill>
                <a:latin typeface="Calibri"/>
                <a:ea typeface="Calibri"/>
                <a:cs typeface="Calibri"/>
                <a:sym typeface="Calibri"/>
              </a:rPr>
              <a:t>Paulo José de Oliveira Salgado </a:t>
            </a:r>
            <a:r>
              <a:rPr b="1" i="0" lang="pt-BR" sz="2500" u="none" cap="none" strike="noStrike">
                <a:solidFill>
                  <a:srgbClr val="314B4D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b="1" lang="pt-BR" sz="2500">
                <a:solidFill>
                  <a:srgbClr val="314B4D"/>
                </a:solidFill>
                <a:latin typeface="Calibri"/>
                <a:ea typeface="Calibri"/>
                <a:cs typeface="Calibri"/>
                <a:sym typeface="Calibri"/>
              </a:rPr>
              <a:t>Prof. Dr. Pedro Alves de Oliveira</a:t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997528" y="1805049"/>
            <a:ext cx="7065818" cy="258882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A8284"/>
              </a:gs>
              <a:gs pos="9000">
                <a:srgbClr val="99BDBF"/>
              </a:gs>
              <a:gs pos="100000">
                <a:srgbClr val="B8E2E5"/>
              </a:gs>
            </a:gsLst>
            <a:lin ang="16200000" scaled="0"/>
          </a:gradFill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314B4D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adf461baa_0_52"/>
          <p:cNvSpPr/>
          <p:nvPr/>
        </p:nvSpPr>
        <p:spPr>
          <a:xfrm>
            <a:off x="0" y="1001713"/>
            <a:ext cx="9144000" cy="6651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6adf461baa_0_52"/>
          <p:cNvSpPr txBox="1"/>
          <p:nvPr/>
        </p:nvSpPr>
        <p:spPr>
          <a:xfrm>
            <a:off x="206375" y="1100138"/>
            <a:ext cx="873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Funcionais - Diagrama de casos de uso ou tabela</a:t>
            </a:r>
            <a:endParaRPr/>
          </a:p>
        </p:txBody>
      </p:sp>
      <p:sp>
        <p:nvSpPr>
          <p:cNvPr id="88" name="Google Shape;88;g6adf461baa_0_52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  <p:pic>
        <p:nvPicPr>
          <p:cNvPr id="89" name="Google Shape;89;g6adf461baa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762" y="1804975"/>
            <a:ext cx="6280475" cy="40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adf461baa_0_36"/>
          <p:cNvSpPr/>
          <p:nvPr/>
        </p:nvSpPr>
        <p:spPr>
          <a:xfrm>
            <a:off x="0" y="1001713"/>
            <a:ext cx="9144000" cy="6651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6adf461baa_0_36"/>
          <p:cNvSpPr txBox="1"/>
          <p:nvPr/>
        </p:nvSpPr>
        <p:spPr>
          <a:xfrm>
            <a:off x="206375" y="1100138"/>
            <a:ext cx="873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Funcionais - Diagrama de casos de uso ou tabela</a:t>
            </a:r>
            <a:endParaRPr/>
          </a:p>
        </p:txBody>
      </p:sp>
      <p:sp>
        <p:nvSpPr>
          <p:cNvPr id="96" name="Google Shape;96;g6adf461baa_0_36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  <p:pic>
        <p:nvPicPr>
          <p:cNvPr id="97" name="Google Shape;97;g6adf461baa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450" y="1741750"/>
            <a:ext cx="3835100" cy="41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Não Funcionais </a:t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>
            <a:off x="179388" y="1770063"/>
            <a:ext cx="8828100" cy="4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Acessibilidade - Suportar ambientes web e móveis.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b="1"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Usabilidade - Ser de fácil utilização.</a:t>
            </a:r>
            <a:endParaRPr b="1"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Desempenho - Possuir bom desempenho.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Manutenibilidade - Ser de fácil manutenção.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Testabilidade - Ser passível de ser testado em todas as funcionalidades.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Disponibilidade - Ser confiável e robusto, se recuperando no caso da ocorrência de erro.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adf461baa_0_81"/>
          <p:cNvSpPr/>
          <p:nvPr/>
        </p:nvSpPr>
        <p:spPr>
          <a:xfrm>
            <a:off x="0" y="1001713"/>
            <a:ext cx="9144000" cy="6651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6adf461baa_0_81"/>
          <p:cNvSpPr txBox="1"/>
          <p:nvPr/>
        </p:nvSpPr>
        <p:spPr>
          <a:xfrm>
            <a:off x="206375" y="1100138"/>
            <a:ext cx="8736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Não Funcionais </a:t>
            </a:r>
            <a:endParaRPr/>
          </a:p>
        </p:txBody>
      </p:sp>
      <p:sp>
        <p:nvSpPr>
          <p:cNvPr id="112" name="Google Shape;112;g6adf461baa_0_81"/>
          <p:cNvSpPr/>
          <p:nvPr/>
        </p:nvSpPr>
        <p:spPr>
          <a:xfrm>
            <a:off x="179388" y="1770063"/>
            <a:ext cx="8828100" cy="4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b="1"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Disponibilidade - Estar disponível 24 horas por dia nos sete dias da semana.</a:t>
            </a:r>
            <a:endParaRPr b="1"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b="1"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Interoperabilidade - Se comunicar com sistemas externos via APIs de integração.</a:t>
            </a:r>
            <a:endParaRPr b="1"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b="1"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Segurança - Apresentar segurança adequada à atividade, que é de alto risco.</a:t>
            </a:r>
            <a:endParaRPr b="1"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Construtibilidade - Ser desenvolvido utilizando recursos de integração contínua.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6adf461baa_0_81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Restrições de projeto</a:t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 sistema deve apresentar características de aplicações distribuídas tais como abertura, portabilidade e uso extensivo de recursos de rede.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 sistema deve ser hospedado em nuvem e/ou no data center da empresa.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 sistema deve ser modular e implantável por módulos, de acordo com a prioridade e necessidade da empresa.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 sistema deve utilizar arquitetura baseada em serviços.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Mecanismos arquiteturais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  <p:pic>
        <p:nvPicPr>
          <p:cNvPr id="129" name="Google Shape;12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25" y="1734725"/>
            <a:ext cx="5876925" cy="42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adf461baa_0_93"/>
          <p:cNvSpPr/>
          <p:nvPr/>
        </p:nvSpPr>
        <p:spPr>
          <a:xfrm>
            <a:off x="0" y="1001713"/>
            <a:ext cx="9144000" cy="6651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6adf461baa_0_93"/>
          <p:cNvSpPr txBox="1"/>
          <p:nvPr/>
        </p:nvSpPr>
        <p:spPr>
          <a:xfrm>
            <a:off x="206375" y="1100138"/>
            <a:ext cx="8736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Mecanismos arquiteturais</a:t>
            </a:r>
            <a:endParaRPr/>
          </a:p>
        </p:txBody>
      </p:sp>
      <p:sp>
        <p:nvSpPr>
          <p:cNvPr id="136" name="Google Shape;136;g6adf461baa_0_93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  <p:pic>
        <p:nvPicPr>
          <p:cNvPr id="137" name="Google Shape;137;g6adf461baa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00" y="1715274"/>
            <a:ext cx="5895975" cy="42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adf461baa_0_100"/>
          <p:cNvSpPr/>
          <p:nvPr/>
        </p:nvSpPr>
        <p:spPr>
          <a:xfrm>
            <a:off x="0" y="1001713"/>
            <a:ext cx="9144000" cy="6651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6adf461baa_0_100"/>
          <p:cNvSpPr txBox="1"/>
          <p:nvPr/>
        </p:nvSpPr>
        <p:spPr>
          <a:xfrm>
            <a:off x="206375" y="1100138"/>
            <a:ext cx="8736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Mecanismos arquiteturais</a:t>
            </a:r>
            <a:endParaRPr/>
          </a:p>
        </p:txBody>
      </p:sp>
      <p:sp>
        <p:nvSpPr>
          <p:cNvPr id="144" name="Google Shape;144;g6adf461baa_0_100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  <p:pic>
        <p:nvPicPr>
          <p:cNvPr id="145" name="Google Shape;145;g6adf461baa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38" y="1838563"/>
            <a:ext cx="587692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Componentes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  <p:pic>
        <p:nvPicPr>
          <p:cNvPr id="153" name="Google Shape;15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25" y="1780525"/>
            <a:ext cx="8604152" cy="413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Implantação</a:t>
            </a:r>
            <a:endParaRPr/>
          </a:p>
        </p:txBody>
      </p:sp>
      <p:sp>
        <p:nvSpPr>
          <p:cNvPr id="160" name="Google Shape;160;p8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  <p:pic>
        <p:nvPicPr>
          <p:cNvPr id="161" name="Google Shape;16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25" y="1770850"/>
            <a:ext cx="8245752" cy="415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/>
          <p:nvPr/>
        </p:nvSpPr>
        <p:spPr>
          <a:xfrm>
            <a:off x="0" y="1001713"/>
            <a:ext cx="9144000" cy="6651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Proposta</a:t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 objetivo geral deste trabalho é apresentar a descrição do projeto arquitetural de uma aplicação para gerenciar as atividades de negócio e do meio-ambiente de uma empresa mineradora, aplicação essa citada neste projeto como Sistema de Controle Ambiental (SCA).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Apresentação do Protótipo Arquitetural</a:t>
            </a:r>
            <a:endParaRPr/>
          </a:p>
        </p:txBody>
      </p:sp>
      <p:sp>
        <p:nvSpPr>
          <p:cNvPr id="168" name="Google Shape;168;p9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  <p:pic>
        <p:nvPicPr>
          <p:cNvPr descr="Repositório com o código fonte da POC e diversos outros arquivos utilizados para a elaboração do projeto: https://gitlab.com/paulosalgado/puc-tcc-pos-arqsoftdistrib." id="169" name="Google Shape;169;p9" title="PUC Minas: Esp. em Arquitetura de Software Distribuído - Apresentação da POC do projeto de TCC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738" y="1786925"/>
            <a:ext cx="5476325" cy="41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 txBox="1"/>
          <p:nvPr/>
        </p:nvSpPr>
        <p:spPr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 da Arquitetura</a:t>
            </a:r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Usabilidade - </a:t>
            </a: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Cenário 1: Garantir boa usabilidade ao visualizar as atividades do wokflow no módulo de Controle de Processos Minerários.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Preocupação: Possibilitar ao usuário que realize as operações que necessitar no sistema sem dificuldades e em tempo hábil.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Trade-off: Para garantir que o módulo de workflow fosse construído utilizando uma base de BPM sólida e reconhecida pelo mercado, foi selecionado o framework Flowable.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adf461baa_0_165"/>
          <p:cNvSpPr/>
          <p:nvPr/>
        </p:nvSpPr>
        <p:spPr>
          <a:xfrm>
            <a:off x="0" y="1001713"/>
            <a:ext cx="9144000" cy="6651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6adf461baa_0_165"/>
          <p:cNvSpPr txBox="1"/>
          <p:nvPr/>
        </p:nvSpPr>
        <p:spPr>
          <a:xfrm>
            <a:off x="206375" y="1100138"/>
            <a:ext cx="8736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 da Arquitetura</a:t>
            </a:r>
            <a:endParaRPr/>
          </a:p>
        </p:txBody>
      </p:sp>
      <p:sp>
        <p:nvSpPr>
          <p:cNvPr id="184" name="Google Shape;184;g6adf461baa_0_165"/>
          <p:cNvSpPr/>
          <p:nvPr/>
        </p:nvSpPr>
        <p:spPr>
          <a:xfrm>
            <a:off x="179388" y="1770063"/>
            <a:ext cx="8828100" cy="4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Disponibilidade - Cenário 2: Garantir que as notificações de risco ou rompimento de barragens sempre sejam enviadas, independente do dia ou horário em que foi feita a solicitação de envio.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Preocupação: Permitir que o sistema possa, o mais rápido e confiavelmente possível, enviar notificações a qualquer momento à interessados alertando que há risco ou rompimento de barragens.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Pontos de Sensibilidade: SLA da Amazon AWS.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6adf461baa_0_165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adf461baa_0_154"/>
          <p:cNvSpPr/>
          <p:nvPr/>
        </p:nvSpPr>
        <p:spPr>
          <a:xfrm>
            <a:off x="0" y="1001713"/>
            <a:ext cx="9144000" cy="6651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6adf461baa_0_154"/>
          <p:cNvSpPr txBox="1"/>
          <p:nvPr/>
        </p:nvSpPr>
        <p:spPr>
          <a:xfrm>
            <a:off x="206375" y="1100138"/>
            <a:ext cx="8736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 da Arquitetura</a:t>
            </a:r>
            <a:endParaRPr/>
          </a:p>
        </p:txBody>
      </p:sp>
      <p:sp>
        <p:nvSpPr>
          <p:cNvPr id="192" name="Google Shape;192;g6adf461baa_0_154"/>
          <p:cNvSpPr/>
          <p:nvPr/>
        </p:nvSpPr>
        <p:spPr>
          <a:xfrm>
            <a:off x="179388" y="1770063"/>
            <a:ext cx="8828100" cy="4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Interoperabilidade - </a:t>
            </a: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Cenário 3: Garantir que o módulo de Compliance se comunique com um sistema externo para obter as Normas Ambientais mais recentes.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Preocupação: Permitir que o sistema possa se comunicar com outros sistemas externos, independente das tecnologias utilizadas por eles.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Riscos: Como o módulo irá se comunicar com um sistema externo, que não é de controle da própria equipe, não há garantia de que este sistema esteja em operação a todo momento.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6adf461baa_0_154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adf461baa_0_172"/>
          <p:cNvSpPr/>
          <p:nvPr/>
        </p:nvSpPr>
        <p:spPr>
          <a:xfrm>
            <a:off x="0" y="1001713"/>
            <a:ext cx="9144000" cy="6651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6adf461baa_0_172"/>
          <p:cNvSpPr txBox="1"/>
          <p:nvPr/>
        </p:nvSpPr>
        <p:spPr>
          <a:xfrm>
            <a:off x="206375" y="1100138"/>
            <a:ext cx="8736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 da Arquitetura</a:t>
            </a:r>
            <a:endParaRPr/>
          </a:p>
        </p:txBody>
      </p:sp>
      <p:sp>
        <p:nvSpPr>
          <p:cNvPr id="200" name="Google Shape;200;g6adf461baa_0_172"/>
          <p:cNvSpPr/>
          <p:nvPr/>
        </p:nvSpPr>
        <p:spPr>
          <a:xfrm>
            <a:off x="179388" y="1770063"/>
            <a:ext cx="8828100" cy="4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Segurança - Cenário 4: Garantir que, ao informar corretamente suas credenciais, um usuário se autentique no sistema e que visualize apenas as atividades que possa executar no módulo de Controle de Processos Minerários.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Preocupação: Permitir que o sistema garanta a segurança dos usuários e das informações armazenadas, autorizando apenas os usuários que possam se autenticar no sistema e disponibilizando à eles apenas as informações que possam visualizar.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6adf461baa_0_172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Conclusões</a:t>
            </a:r>
            <a:endParaRPr/>
          </a:p>
        </p:txBody>
      </p:sp>
      <p:sp>
        <p:nvSpPr>
          <p:cNvPr id="208" name="Google Shape;208;p11"/>
          <p:cNvSpPr/>
          <p:nvPr/>
        </p:nvSpPr>
        <p:spPr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 decorrer do trabalho foi apresentado o entendimento funcional do sistema, a partir de Casos de Uso. Baseado nos Requisitos Não Funcionais e nas Restrições impostas, foi definida sua arquitetura; foram especificadas tecnologias de diferentes objetivos para uso no sistema e também foi definido o uso de provedora/serviços em nuvem para a implantação. Foi implementada uma POC para avaliar parte da arquitetura proposta e os resultados foram documentados, sendo satisfatórios mas com algumas ressalvas. Entende-se que os objetivos deste trabalho foram atingidos.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6adf461baa_0_1"/>
          <p:cNvSpPr/>
          <p:nvPr/>
        </p:nvSpPr>
        <p:spPr>
          <a:xfrm>
            <a:off x="0" y="1001713"/>
            <a:ext cx="9144000" cy="6651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6adf461baa_0_1"/>
          <p:cNvSpPr txBox="1"/>
          <p:nvPr/>
        </p:nvSpPr>
        <p:spPr>
          <a:xfrm>
            <a:off x="206375" y="1100138"/>
            <a:ext cx="8736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Proposta</a:t>
            </a:r>
            <a:endParaRPr/>
          </a:p>
        </p:txBody>
      </p:sp>
      <p:sp>
        <p:nvSpPr>
          <p:cNvPr id="32" name="Google Shape;32;g6adf461baa_0_1"/>
          <p:cNvSpPr/>
          <p:nvPr/>
        </p:nvSpPr>
        <p:spPr>
          <a:xfrm>
            <a:off x="179388" y="1770063"/>
            <a:ext cx="8828100" cy="4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Os objetivos específicos são: 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Criar modelo de workflow para gerenciamento das atividades diárias de exploração de minas.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Criar mecanismo de notificação de risco ou de rompimento de barragem.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Criar a integração com o sistema externo que fornece as Normas Ambientais mais recentes.</a:t>
            </a:r>
            <a:endParaRPr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g6adf461baa_0_1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206375" y="1100138"/>
            <a:ext cx="8736013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Funcionais - Diagrama de casos de uso ou tabela</a:t>
            </a:r>
            <a:endParaRPr/>
          </a:p>
        </p:txBody>
      </p:sp>
      <p:sp>
        <p:nvSpPr>
          <p:cNvPr id="40" name="Google Shape;40;p3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  <p:pic>
        <p:nvPicPr>
          <p:cNvPr id="41" name="Google Shape;4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9275"/>
            <a:ext cx="8839202" cy="388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6adf461baa_0_12"/>
          <p:cNvSpPr/>
          <p:nvPr/>
        </p:nvSpPr>
        <p:spPr>
          <a:xfrm>
            <a:off x="0" y="1001713"/>
            <a:ext cx="9144000" cy="6651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6adf461baa_0_12"/>
          <p:cNvSpPr txBox="1"/>
          <p:nvPr/>
        </p:nvSpPr>
        <p:spPr>
          <a:xfrm>
            <a:off x="206375" y="1100138"/>
            <a:ext cx="873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Funcionais - Diagrama de casos de uso ou tabela</a:t>
            </a:r>
            <a:endParaRPr/>
          </a:p>
        </p:txBody>
      </p:sp>
      <p:sp>
        <p:nvSpPr>
          <p:cNvPr id="48" name="Google Shape;48;g6adf461baa_0_12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  <p:pic>
        <p:nvPicPr>
          <p:cNvPr id="49" name="Google Shape;49;g6adf461baa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300" y="1780475"/>
            <a:ext cx="5125401" cy="41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6adf461baa_0_18"/>
          <p:cNvSpPr/>
          <p:nvPr/>
        </p:nvSpPr>
        <p:spPr>
          <a:xfrm>
            <a:off x="0" y="1001713"/>
            <a:ext cx="9144000" cy="6651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6adf461baa_0_18"/>
          <p:cNvSpPr txBox="1"/>
          <p:nvPr/>
        </p:nvSpPr>
        <p:spPr>
          <a:xfrm>
            <a:off x="206375" y="1100138"/>
            <a:ext cx="873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Funcionais - Diagrama de casos de uso ou tabela</a:t>
            </a:r>
            <a:endParaRPr/>
          </a:p>
        </p:txBody>
      </p:sp>
      <p:sp>
        <p:nvSpPr>
          <p:cNvPr id="56" name="Google Shape;56;g6adf461baa_0_18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  <p:pic>
        <p:nvPicPr>
          <p:cNvPr id="57" name="Google Shape;57;g6adf461baa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762" y="1791450"/>
            <a:ext cx="6544476" cy="412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adf461baa_0_24"/>
          <p:cNvSpPr/>
          <p:nvPr/>
        </p:nvSpPr>
        <p:spPr>
          <a:xfrm>
            <a:off x="0" y="1001713"/>
            <a:ext cx="9144000" cy="6651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6adf461baa_0_24"/>
          <p:cNvSpPr txBox="1"/>
          <p:nvPr/>
        </p:nvSpPr>
        <p:spPr>
          <a:xfrm>
            <a:off x="206375" y="1100138"/>
            <a:ext cx="873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Funcionais - Diagrama de casos de uso ou tabela</a:t>
            </a:r>
            <a:endParaRPr/>
          </a:p>
        </p:txBody>
      </p:sp>
      <p:sp>
        <p:nvSpPr>
          <p:cNvPr id="64" name="Google Shape;64;g6adf461baa_0_24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  <p:pic>
        <p:nvPicPr>
          <p:cNvPr id="65" name="Google Shape;65;g6adf461baa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413" y="1780500"/>
            <a:ext cx="7089174" cy="41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adf461baa_0_30"/>
          <p:cNvSpPr/>
          <p:nvPr/>
        </p:nvSpPr>
        <p:spPr>
          <a:xfrm>
            <a:off x="0" y="1001713"/>
            <a:ext cx="9144000" cy="6651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6adf461baa_0_30"/>
          <p:cNvSpPr txBox="1"/>
          <p:nvPr/>
        </p:nvSpPr>
        <p:spPr>
          <a:xfrm>
            <a:off x="206375" y="1100138"/>
            <a:ext cx="873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Funcionais - Diagrama de casos de uso ou tabela</a:t>
            </a:r>
            <a:endParaRPr/>
          </a:p>
        </p:txBody>
      </p:sp>
      <p:sp>
        <p:nvSpPr>
          <p:cNvPr id="72" name="Google Shape;72;g6adf461baa_0_30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  <p:pic>
        <p:nvPicPr>
          <p:cNvPr id="73" name="Google Shape;73;g6adf461baa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325" y="1799875"/>
            <a:ext cx="7313148" cy="407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adf461baa_0_46"/>
          <p:cNvSpPr/>
          <p:nvPr/>
        </p:nvSpPr>
        <p:spPr>
          <a:xfrm>
            <a:off x="0" y="1001713"/>
            <a:ext cx="9144000" cy="6651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6adf461baa_0_46"/>
          <p:cNvSpPr txBox="1"/>
          <p:nvPr/>
        </p:nvSpPr>
        <p:spPr>
          <a:xfrm>
            <a:off x="206375" y="1100138"/>
            <a:ext cx="873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Funcionais - Diagrama de casos de uso ou tabela</a:t>
            </a:r>
            <a:endParaRPr/>
          </a:p>
        </p:txBody>
      </p:sp>
      <p:sp>
        <p:nvSpPr>
          <p:cNvPr id="80" name="Google Shape;80;g6adf461baa_0_46"/>
          <p:cNvSpPr txBox="1"/>
          <p:nvPr/>
        </p:nvSpPr>
        <p:spPr>
          <a:xfrm>
            <a:off x="228600" y="80988"/>
            <a:ext cx="882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arquitetural de um sistema de controle e gestão ambiental para empresas mineradoras</a:t>
            </a:r>
            <a:endParaRPr/>
          </a:p>
        </p:txBody>
      </p:sp>
      <p:pic>
        <p:nvPicPr>
          <p:cNvPr id="81" name="Google Shape;81;g6adf461baa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525" y="1819248"/>
            <a:ext cx="7528948" cy="403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2015-09-11T18:04:53Z</dcterms:created>
  <dc:creator>Marcos Kutova</dc:creator>
</cp:coreProperties>
</file>