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71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27" autoAdjust="0"/>
    <p:restoredTop sz="94660"/>
  </p:normalViewPr>
  <p:slideViewPr>
    <p:cSldViewPr snapToGrid="0">
      <p:cViewPr varScale="1">
        <p:scale>
          <a:sx n="51" d="100"/>
          <a:sy n="51" d="100"/>
        </p:scale>
        <p:origin x="11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D443F-D600-1A97-93A2-74AC8FB66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9A95A8-86BA-53EE-5799-B2A567451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B2C825-05C9-B3F8-4152-42642664B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97F1-1EB7-4182-AB3A-67EAA46C70A4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96F582-BD14-2E71-71A5-BB89A2A2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E20FF1-79F5-BB3A-4CAD-D649C5CA7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2E33-D711-48D9-9496-86683D80F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74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6F7FF-2DEB-FFF8-AB43-ADCFC237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D6F605-C837-6C44-E8C2-76BB1D6AA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0F8D00-10E4-4108-4F40-26F7ED8E7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97F1-1EB7-4182-AB3A-67EAA46C70A4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8518F3-49F2-353E-B333-7FAFA5E0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840342-B7DE-90AD-A8F3-CDD14FD5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2E33-D711-48D9-9496-86683D80F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47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092193-658F-4C76-3FDE-5059F7686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176F45-BD92-7E2F-9CAC-489163C3B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672AB7-EBBE-520C-A109-265A9A7B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97F1-1EB7-4182-AB3A-67EAA46C70A4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E34F21-CC8E-F3A8-0E4E-1B53DD069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C56D9E-2395-EE39-5895-7413FD36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2E33-D711-48D9-9496-86683D80F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51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8D43D-CA24-6EA5-596F-D7ACB496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E002ED-F94A-3D56-3173-26938CE6F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84F3C6-BD5A-4A9B-FB25-643753E2D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97F1-1EB7-4182-AB3A-67EAA46C70A4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897251-72D3-1FE4-C847-47804B923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7DF941-C5C4-00F8-9E2E-C077F508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2E33-D711-48D9-9496-86683D80F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50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51A33-DC64-D2A6-935F-91446F41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C47988-A3C4-2F36-82C0-56FE5240E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751BB0-B64D-12FF-B9B6-FB989507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97F1-1EB7-4182-AB3A-67EAA46C70A4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E6BFA8-1E5D-90C6-E6FB-465855F8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EF26C2-FB5C-F0D0-DF88-F4948851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2E33-D711-48D9-9496-86683D80F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02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B3B60-DDB6-55FB-986F-1D0CF781F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25B00B-8876-7CA7-70CA-5AC9EAD87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2FB05D-957F-3AAD-53C9-516D647DF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0754A0-A628-9EFB-54A0-01DA0A30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97F1-1EB7-4182-AB3A-67EAA46C70A4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5D974F-8E3E-17ED-08DB-480E25E56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0CADA9-A1AB-A272-CC1F-DC85E8C0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2E33-D711-48D9-9496-86683D80F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47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5E304-B9D4-5A5B-16DA-A44720F25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59F0CB-EAE2-3849-B08E-409D265B0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DC9952-1A28-E7FB-C761-5746B045C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01C6E91-C6A4-6EF3-47EE-99E3E8E27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418A531-FBC3-6981-A016-88AD44F0F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105ADB9-99B3-7D1B-178D-F7231096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97F1-1EB7-4182-AB3A-67EAA46C70A4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5C3E5EC-1423-BC7E-0F0E-3D863CB70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959873F-41CB-EEEC-1956-AC8EC2ED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2E33-D711-48D9-9496-86683D80F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01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38D85-E137-E640-FEF7-54D97D7B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3220F7-4F50-9D86-C0D3-4D5D752BE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97F1-1EB7-4182-AB3A-67EAA46C70A4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DF2416-7BF1-278A-690F-80C87D028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09CFBA-740E-F5E4-55BF-F27C7970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2E33-D711-48D9-9496-86683D80F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13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7C5885B-D529-E9B0-E179-74FC1AEF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97F1-1EB7-4182-AB3A-67EAA46C70A4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E770D7B-22E7-C0DF-D301-BBC707CF9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F35345-3755-8102-13D2-CF4B9844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2E33-D711-48D9-9496-86683D80F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6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106D4-48C9-C6D3-ACA2-8F1D7B379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989D6B-283D-4E4E-FB93-E34C610BB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D2EA11-7D85-80B6-59DB-7C43E1EC8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EF72C2-A824-19E3-B6A1-C3049F25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97F1-1EB7-4182-AB3A-67EAA46C70A4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3B5A3F-65F0-73D9-27DF-4909F818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B19453-B745-E2D4-8FBD-C95AD406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2E33-D711-48D9-9496-86683D80F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96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4973E-0943-F962-1B34-9BB771A44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9A45B56-2295-632D-DFCF-8F9D8E53B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D17ED9-194F-8444-49B0-7B8000576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5C9A77-009B-C6D5-3B20-58E331C38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97F1-1EB7-4182-AB3A-67EAA46C70A4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937FFC-CAE6-D895-C670-AD4DB4F7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CC77F7-A746-CCA6-2B02-86A06E550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2E33-D711-48D9-9496-86683D80F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49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17EC99D-DE16-2D2A-175F-89FB8BA54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0F66C4-A05F-C811-2F76-4AD4BEA4D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49D316-0694-944A-1131-D0FACD35E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297F1-1EB7-4182-AB3A-67EAA46C70A4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26D8CE-F8E0-EDC2-ED10-3C694971E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5F6F11-7C75-4F5F-E92C-350F0697A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D2E33-D711-48D9-9496-86683D80F4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31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BDDE-F598-0316-FADC-CA2E52C53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4066" y="2338466"/>
            <a:ext cx="7375160" cy="2158583"/>
          </a:xfrm>
        </p:spPr>
        <p:txBody>
          <a:bodyPr>
            <a:noAutofit/>
          </a:bodyPr>
          <a:lstStyle/>
          <a:p>
            <a:br>
              <a:rPr lang="pt-BR" sz="6600" b="1" dirty="0">
                <a:latin typeface="Arial Black" panose="020B0A04020102020204" pitchFamily="34" charset="0"/>
              </a:rPr>
            </a:br>
            <a:br>
              <a:rPr lang="pt-BR" sz="6600" b="1" dirty="0">
                <a:latin typeface="Arial Black" panose="020B0A04020102020204" pitchFamily="34" charset="0"/>
              </a:rPr>
            </a:br>
            <a:br>
              <a:rPr lang="pt-BR" sz="6600" b="1" dirty="0">
                <a:latin typeface="Arial Black" panose="020B0A04020102020204" pitchFamily="34" charset="0"/>
              </a:rPr>
            </a:br>
            <a:br>
              <a:rPr lang="pt-BR" sz="6600" b="1" dirty="0">
                <a:latin typeface="Arial Black" panose="020B0A04020102020204" pitchFamily="34" charset="0"/>
              </a:rPr>
            </a:br>
            <a:br>
              <a:rPr lang="pt-BR" sz="6600" b="1" dirty="0">
                <a:latin typeface="Arial Black" panose="020B0A04020102020204" pitchFamily="34" charset="0"/>
              </a:rPr>
            </a:br>
            <a:r>
              <a:rPr lang="pt-BR" sz="8800" b="1" dirty="0">
                <a:latin typeface="Arial Black" panose="020B0A04020102020204" pitchFamily="34" charset="0"/>
              </a:rPr>
              <a:t>CARTUM </a:t>
            </a:r>
            <a:br>
              <a:rPr lang="pt-BR" sz="8800" b="1" dirty="0">
                <a:latin typeface="Arial Black" panose="020B0A04020102020204" pitchFamily="34" charset="0"/>
              </a:rPr>
            </a:br>
            <a:r>
              <a:rPr lang="pt-BR" sz="8800" b="1" dirty="0">
                <a:latin typeface="Arial Black" panose="020B0A04020102020204" pitchFamily="34" charset="0"/>
              </a:rPr>
              <a:t>CHARGE</a:t>
            </a:r>
            <a:br>
              <a:rPr lang="pt-BR" sz="8800" b="1" dirty="0">
                <a:latin typeface="Arial Black" panose="020B0A04020102020204" pitchFamily="34" charset="0"/>
              </a:rPr>
            </a:br>
            <a:r>
              <a:rPr lang="pt-BR" sz="8800" b="1" dirty="0">
                <a:latin typeface="Arial Black" panose="020B0A04020102020204" pitchFamily="34" charset="0"/>
              </a:rPr>
              <a:t>MEME</a:t>
            </a:r>
          </a:p>
        </p:txBody>
      </p:sp>
    </p:spTree>
    <p:extLst>
      <p:ext uri="{BB962C8B-B14F-4D97-AF65-F5344CB8AC3E}">
        <p14:creationId xmlns:p14="http://schemas.microsoft.com/office/powerpoint/2010/main" val="3038563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harge Aquecimento Global | ritarizzoc. Aquecimento Global">
            <a:extLst>
              <a:ext uri="{FF2B5EF4-FFF2-40B4-BE49-F238E27FC236}">
                <a16:creationId xmlns:a16="http://schemas.microsoft.com/office/drawing/2014/main" id="{AA46A3F0-8C91-2D6C-3BA1-4AC73DC692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95" y="689548"/>
            <a:ext cx="11227633" cy="577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41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IÊNCIAS DA NATUREZA MATEMÁTICA E SUAS TECNOLOGIAS: Meio Ambiente: Água">
            <a:extLst>
              <a:ext uri="{FF2B5EF4-FFF2-40B4-BE49-F238E27FC236}">
                <a16:creationId xmlns:a16="http://schemas.microsoft.com/office/drawing/2014/main" id="{D37D6AA2-E2EC-B896-BC3B-70066D9F04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399" y="284813"/>
            <a:ext cx="9582362" cy="589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763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ntrevista Carlos Takahashi | Um Brasil">
            <a:extLst>
              <a:ext uri="{FF2B5EF4-FFF2-40B4-BE49-F238E27FC236}">
                <a16:creationId xmlns:a16="http://schemas.microsoft.com/office/drawing/2014/main" id="{16F69FE5-9CDF-65DD-69BD-0F63621302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244" y="629587"/>
            <a:ext cx="10322064" cy="545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631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Sorriso Pensante-Ivan Cabral - charges e cartuns: Charge do dia: Consumismo">
            <a:extLst>
              <a:ext uri="{FF2B5EF4-FFF2-40B4-BE49-F238E27FC236}">
                <a16:creationId xmlns:a16="http://schemas.microsoft.com/office/drawing/2014/main" id="{E2D69616-19F2-A04B-ABC2-69D70C10A9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56" y="463615"/>
            <a:ext cx="11167672" cy="586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195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harge: Maioria dos brasileiros cortou o consumo de carne vermelha -">
            <a:extLst>
              <a:ext uri="{FF2B5EF4-FFF2-40B4-BE49-F238E27FC236}">
                <a16:creationId xmlns:a16="http://schemas.microsoft.com/office/drawing/2014/main" id="{BD2CF0D6-D07E-F860-FF12-2C84048FB2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57" y="539647"/>
            <a:ext cx="11107712" cy="581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452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Sorriso Pensante-Ivan Cabral - charges e cartuns: Charge: Liberdades">
            <a:extLst>
              <a:ext uri="{FF2B5EF4-FFF2-40B4-BE49-F238E27FC236}">
                <a16:creationId xmlns:a16="http://schemas.microsoft.com/office/drawing/2014/main" id="{B4D49197-091F-3E48-7A8E-98BF9F6F81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85" y="513563"/>
            <a:ext cx="11137692" cy="581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075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A6DC6-C957-24FE-7A2B-0D556290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 Black" panose="020B0A04020102020204" pitchFamily="34" charset="0"/>
              </a:rPr>
              <a:t>DIFERENÇA ENTRE CHARGE E CARTUM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F23737-1946-39CA-ABA6-7E67504C0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4800" b="1" dirty="0">
                <a:solidFill>
                  <a:srgbClr val="0070C0"/>
                </a:solidFill>
              </a:rPr>
              <a:t>CHARGE: </a:t>
            </a:r>
            <a:r>
              <a:rPr lang="pt-BR" sz="4800" b="1" i="0" dirty="0">
                <a:solidFill>
                  <a:srgbClr val="0070C0"/>
                </a:solidFill>
                <a:effectLst/>
                <a:latin typeface="Source Sans Pro" panose="020B0604020202020204" pitchFamily="34" charset="0"/>
              </a:rPr>
              <a:t>Críticas a acontecimentos recentes, envolvendo, às vezes,   figuras públicas.</a:t>
            </a:r>
          </a:p>
          <a:p>
            <a:pPr marL="0" indent="0">
              <a:buNone/>
            </a:pPr>
            <a:endParaRPr lang="pt-BR" sz="4800" b="1" dirty="0">
              <a:solidFill>
                <a:srgbClr val="0070C0"/>
              </a:solidFill>
              <a:latin typeface="Source Sans Pro" panose="020B0604020202020204" pitchFamily="34" charset="0"/>
            </a:endParaRPr>
          </a:p>
          <a:p>
            <a:pPr marL="0" indent="0">
              <a:buNone/>
            </a:pPr>
            <a:r>
              <a:rPr lang="pt-BR" sz="4800" b="1" dirty="0">
                <a:solidFill>
                  <a:srgbClr val="0070C0"/>
                </a:solidFill>
                <a:latin typeface="Source Sans Pro" panose="020B0604020202020204" pitchFamily="34" charset="0"/>
              </a:rPr>
              <a:t>CARTUM: </a:t>
            </a:r>
            <a:r>
              <a:rPr lang="pt-BR" sz="4800" b="1" i="0" dirty="0"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Sátiras a questões sociais, de forma atemporal e universal</a:t>
            </a:r>
            <a:r>
              <a:rPr lang="pt-BR" sz="4800" b="0" i="0" dirty="0"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.</a:t>
            </a:r>
            <a:endParaRPr lang="pt-BR" sz="4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509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41B6D-C879-5EAC-7EDF-2CC589A50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072" y="1253331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16600" b="1" dirty="0"/>
              <a:t>MEME:</a:t>
            </a:r>
          </a:p>
          <a:p>
            <a:pPr marL="0" indent="0">
              <a:buNone/>
            </a:pPr>
            <a:endParaRPr lang="pt-BR" sz="16600" b="1" dirty="0"/>
          </a:p>
          <a:p>
            <a:pPr marL="0" indent="0" algn="just">
              <a:buNone/>
            </a:pPr>
            <a:r>
              <a:rPr lang="pt-BR" sz="16600" b="1" dirty="0"/>
              <a:t> </a:t>
            </a:r>
            <a:r>
              <a:rPr lang="pt-BR" sz="16600" b="1" dirty="0">
                <a:solidFill>
                  <a:srgbClr val="0070C0"/>
                </a:solidFill>
                <a:latin typeface="Arial"/>
                <a:cs typeface="Arial"/>
              </a:rPr>
              <a:t>Gênero</a:t>
            </a:r>
            <a:r>
              <a:rPr lang="pt-BR" sz="16600" b="1" spc="-3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6600" b="1" spc="-25" dirty="0">
                <a:solidFill>
                  <a:srgbClr val="0070C0"/>
                </a:solidFill>
                <a:latin typeface="Arial"/>
                <a:cs typeface="Arial"/>
              </a:rPr>
              <a:t>que envolve várias linguagens, </a:t>
            </a:r>
            <a:r>
              <a:rPr lang="pt-BR" sz="16600" b="1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6600" b="1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6600" b="1" dirty="0">
                <a:solidFill>
                  <a:srgbClr val="0070C0"/>
                </a:solidFill>
                <a:latin typeface="Arial"/>
                <a:cs typeface="Arial"/>
              </a:rPr>
              <a:t>marcado</a:t>
            </a:r>
            <a:r>
              <a:rPr lang="pt-BR" sz="16600" b="1" spc="-3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6600" b="1" dirty="0">
                <a:solidFill>
                  <a:srgbClr val="0070C0"/>
                </a:solidFill>
                <a:latin typeface="Arial"/>
                <a:cs typeface="Arial"/>
              </a:rPr>
              <a:t>pelo</a:t>
            </a:r>
            <a:r>
              <a:rPr lang="pt-BR" sz="16600" b="1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6600" b="1" dirty="0">
                <a:solidFill>
                  <a:srgbClr val="0070C0"/>
                </a:solidFill>
                <a:latin typeface="Arial"/>
                <a:cs typeface="Arial"/>
              </a:rPr>
              <a:t>humor</a:t>
            </a:r>
            <a:r>
              <a:rPr lang="pt-BR" sz="16600" b="1" spc="-7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6600" b="1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lang="pt-BR" sz="16600" b="1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6600" b="1" dirty="0">
                <a:solidFill>
                  <a:srgbClr val="0070C0"/>
                </a:solidFill>
                <a:latin typeface="Arial"/>
                <a:cs typeface="Arial"/>
              </a:rPr>
              <a:t>crítica.</a:t>
            </a:r>
            <a:r>
              <a:rPr lang="pt-BR" sz="16600" b="1" spc="-3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6600" b="1" dirty="0">
                <a:solidFill>
                  <a:srgbClr val="0070C0"/>
                </a:solidFill>
                <a:latin typeface="Arial"/>
                <a:cs typeface="Arial"/>
              </a:rPr>
              <a:t>É</a:t>
            </a:r>
            <a:r>
              <a:rPr lang="pt-BR" sz="16600" b="1" spc="-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6600" b="1" spc="-10" dirty="0">
                <a:solidFill>
                  <a:srgbClr val="0070C0"/>
                </a:solidFill>
                <a:latin typeface="Arial"/>
                <a:cs typeface="Arial"/>
              </a:rPr>
              <a:t>considerado </a:t>
            </a:r>
            <a:r>
              <a:rPr lang="pt-BR" sz="16600" b="1" dirty="0">
                <a:solidFill>
                  <a:srgbClr val="0070C0"/>
                </a:solidFill>
                <a:latin typeface="Arial"/>
                <a:cs typeface="Arial"/>
              </a:rPr>
              <a:t>uma</a:t>
            </a:r>
            <a:r>
              <a:rPr lang="pt-BR" sz="16600" b="1" spc="-7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6600" b="1" dirty="0">
                <a:solidFill>
                  <a:srgbClr val="0070C0"/>
                </a:solidFill>
                <a:latin typeface="Arial"/>
                <a:cs typeface="Arial"/>
              </a:rPr>
              <a:t>expressão</a:t>
            </a:r>
            <a:r>
              <a:rPr lang="pt-BR" sz="16600" b="1" spc="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6600" b="1" dirty="0">
                <a:solidFill>
                  <a:srgbClr val="0070C0"/>
                </a:solidFill>
                <a:latin typeface="Arial"/>
                <a:cs typeface="Arial"/>
              </a:rPr>
              <a:t>cultural</a:t>
            </a:r>
            <a:r>
              <a:rPr lang="pt-BR" sz="16600" b="1" spc="-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6600" b="1" dirty="0">
                <a:solidFill>
                  <a:srgbClr val="0070C0"/>
                </a:solidFill>
                <a:latin typeface="Arial"/>
                <a:cs typeface="Arial"/>
              </a:rPr>
              <a:t>de</a:t>
            </a:r>
            <a:r>
              <a:rPr lang="pt-BR" sz="16600" b="1" spc="-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6600" b="1" dirty="0">
                <a:solidFill>
                  <a:srgbClr val="0070C0"/>
                </a:solidFill>
                <a:latin typeface="Arial"/>
                <a:cs typeface="Arial"/>
              </a:rPr>
              <a:t>ideia,</a:t>
            </a:r>
            <a:r>
              <a:rPr lang="pt-BR" sz="16600" b="1" spc="-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6600" b="1" spc="-10" dirty="0">
                <a:solidFill>
                  <a:srgbClr val="0070C0"/>
                </a:solidFill>
                <a:latin typeface="Arial"/>
                <a:cs typeface="Arial"/>
              </a:rPr>
              <a:t>comportamento</a:t>
            </a:r>
            <a:r>
              <a:rPr lang="pt-BR" sz="16600" b="1" spc="-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6600" b="1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lang="pt-BR" sz="16600" b="1" spc="-6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6600" b="1" dirty="0">
                <a:solidFill>
                  <a:srgbClr val="0070C0"/>
                </a:solidFill>
                <a:latin typeface="Arial"/>
                <a:cs typeface="Arial"/>
              </a:rPr>
              <a:t>estilo</a:t>
            </a:r>
            <a:r>
              <a:rPr lang="pt-BR" sz="16600" b="1" spc="-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6600" b="1" dirty="0">
                <a:solidFill>
                  <a:srgbClr val="0070C0"/>
                </a:solidFill>
                <a:latin typeface="Arial"/>
                <a:cs typeface="Arial"/>
              </a:rPr>
              <a:t>que</a:t>
            </a:r>
            <a:r>
              <a:rPr lang="pt-BR" sz="16600" b="1" spc="-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6600" b="1" dirty="0">
                <a:solidFill>
                  <a:srgbClr val="0070C0"/>
                </a:solidFill>
                <a:latin typeface="Arial"/>
                <a:cs typeface="Arial"/>
              </a:rPr>
              <a:t>é</a:t>
            </a:r>
            <a:r>
              <a:rPr lang="pt-BR" sz="16600" b="1" spc="-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6600" b="1" dirty="0">
                <a:solidFill>
                  <a:srgbClr val="0070C0"/>
                </a:solidFill>
                <a:latin typeface="Arial"/>
                <a:cs typeface="Arial"/>
              </a:rPr>
              <a:t>propagado </a:t>
            </a:r>
            <a:r>
              <a:rPr lang="pt-BR" sz="16600" b="1" spc="-25" dirty="0">
                <a:solidFill>
                  <a:srgbClr val="0070C0"/>
                </a:solidFill>
                <a:latin typeface="Arial"/>
                <a:cs typeface="Arial"/>
              </a:rPr>
              <a:t>de </a:t>
            </a:r>
            <a:r>
              <a:rPr lang="pt-BR" sz="16600" b="1" dirty="0">
                <a:solidFill>
                  <a:srgbClr val="0070C0"/>
                </a:solidFill>
                <a:latin typeface="Arial"/>
                <a:cs typeface="Arial"/>
              </a:rPr>
              <a:t>uma</a:t>
            </a:r>
            <a:r>
              <a:rPr lang="pt-BR" sz="16600" b="1" spc="-6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6600" b="1" dirty="0">
                <a:solidFill>
                  <a:srgbClr val="0070C0"/>
                </a:solidFill>
                <a:latin typeface="Arial"/>
                <a:cs typeface="Arial"/>
              </a:rPr>
              <a:t>pessoa</a:t>
            </a:r>
            <a:r>
              <a:rPr lang="pt-BR" sz="16600" b="1" spc="-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6600" b="1" dirty="0">
                <a:solidFill>
                  <a:srgbClr val="0070C0"/>
                </a:solidFill>
                <a:latin typeface="Arial"/>
                <a:cs typeface="Arial"/>
              </a:rPr>
              <a:t>ou</a:t>
            </a:r>
            <a:r>
              <a:rPr lang="pt-BR" sz="16600" b="1" spc="-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6600" b="1" dirty="0">
                <a:solidFill>
                  <a:srgbClr val="0070C0"/>
                </a:solidFill>
                <a:latin typeface="Arial"/>
                <a:cs typeface="Arial"/>
              </a:rPr>
              <a:t>grupo</a:t>
            </a:r>
            <a:r>
              <a:rPr lang="pt-BR" sz="16600" b="1" spc="-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6600" b="1" dirty="0">
                <a:solidFill>
                  <a:srgbClr val="0070C0"/>
                </a:solidFill>
                <a:latin typeface="Arial"/>
                <a:cs typeface="Arial"/>
              </a:rPr>
              <a:t>para</a:t>
            </a:r>
            <a:r>
              <a:rPr lang="pt-BR" sz="16600" b="1" spc="-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6600" b="1" dirty="0">
                <a:solidFill>
                  <a:srgbClr val="0070C0"/>
                </a:solidFill>
                <a:latin typeface="Arial"/>
                <a:cs typeface="Arial"/>
              </a:rPr>
              <a:t>outra</a:t>
            </a:r>
            <a:r>
              <a:rPr lang="pt-BR" sz="16600" b="1" spc="-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6600" b="1" dirty="0">
                <a:solidFill>
                  <a:srgbClr val="0070C0"/>
                </a:solidFill>
                <a:latin typeface="Arial"/>
                <a:cs typeface="Arial"/>
              </a:rPr>
              <a:t>pessoa</a:t>
            </a:r>
            <a:r>
              <a:rPr lang="pt-BR" sz="16600" b="1" spc="-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6600" b="1" dirty="0">
                <a:solidFill>
                  <a:srgbClr val="0070C0"/>
                </a:solidFill>
                <a:latin typeface="Arial"/>
                <a:cs typeface="Arial"/>
              </a:rPr>
              <a:t>ou</a:t>
            </a:r>
            <a:r>
              <a:rPr lang="pt-BR" sz="16600" b="1" spc="-6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6600" b="1" spc="-10" dirty="0">
                <a:solidFill>
                  <a:srgbClr val="0070C0"/>
                </a:solidFill>
                <a:latin typeface="Arial"/>
                <a:cs typeface="Arial"/>
              </a:rPr>
              <a:t>grupo.</a:t>
            </a:r>
            <a:endParaRPr lang="pt-BR" sz="16600" b="1" dirty="0">
              <a:solidFill>
                <a:srgbClr val="0070C0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4145932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Artes Depressão - Adotando medidas extremas de... | Facebook">
            <a:extLst>
              <a:ext uri="{FF2B5EF4-FFF2-40B4-BE49-F238E27FC236}">
                <a16:creationId xmlns:a16="http://schemas.microsoft.com/office/drawing/2014/main" id="{9BFC27FB-2215-DBB5-70E3-8B3A190D95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929" y="1019330"/>
            <a:ext cx="9099028" cy="503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623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EBA36-8FBB-639F-B795-DF4F26B3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18029A-26A4-ED64-216F-FE9F119FB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8434" name="Picture 2" descr="Os 8 memes mais engraçados dos funcionários da TOPdesk para o departamento  de TI – Blog TOPdesk Brasil">
            <a:extLst>
              <a:ext uri="{FF2B5EF4-FFF2-40B4-BE49-F238E27FC236}">
                <a16:creationId xmlns:a16="http://schemas.microsoft.com/office/drawing/2014/main" id="{2FC27AED-30A2-DFEC-5C37-B3AD064BD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0188"/>
            <a:ext cx="10515600" cy="612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40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8A08490-1B8F-E853-EC27-7B3C29516992}"/>
              </a:ext>
            </a:extLst>
          </p:cNvPr>
          <p:cNvSpPr txBox="1"/>
          <p:nvPr/>
        </p:nvSpPr>
        <p:spPr>
          <a:xfrm>
            <a:off x="884420" y="944380"/>
            <a:ext cx="9488773" cy="5091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just">
              <a:spcBef>
                <a:spcPts val="90"/>
              </a:spcBef>
            </a:pP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lang="pt-BR" sz="3600" b="1" spc="-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palavra</a:t>
            </a:r>
            <a:r>
              <a:rPr lang="pt-BR" sz="3600" b="1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Cartum</a:t>
            </a:r>
            <a:r>
              <a:rPr lang="pt-BR" sz="3600" b="1" spc="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tem</a:t>
            </a:r>
            <a:r>
              <a:rPr lang="pt-BR" sz="3600" b="1" spc="-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origem</a:t>
            </a:r>
            <a:r>
              <a:rPr lang="pt-BR" sz="3600" b="1" spc="-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no</a:t>
            </a:r>
            <a:r>
              <a:rPr lang="pt-BR" sz="3600" b="1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inglês</a:t>
            </a:r>
            <a:r>
              <a:rPr lang="pt-BR" sz="3600" b="1" spc="-5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i="1" dirty="0">
                <a:solidFill>
                  <a:srgbClr val="FF0000"/>
                </a:solidFill>
                <a:latin typeface="Arial"/>
                <a:cs typeface="Arial"/>
              </a:rPr>
              <a:t>cartoon</a:t>
            </a:r>
            <a:r>
              <a:rPr lang="pt-BR" sz="3600" b="1" i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lang="pt-BR" sz="36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FF0000"/>
                </a:solidFill>
                <a:latin typeface="Arial"/>
                <a:cs typeface="Arial"/>
              </a:rPr>
              <a:t>significa</a:t>
            </a:r>
            <a:r>
              <a:rPr lang="pt-BR" sz="36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FF0000"/>
                </a:solidFill>
                <a:latin typeface="Arial"/>
                <a:cs typeface="Arial"/>
              </a:rPr>
              <a:t>“esboço</a:t>
            </a:r>
            <a:r>
              <a:rPr lang="pt-BR" sz="36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lang="pt-BR" sz="36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FF0000"/>
                </a:solidFill>
                <a:latin typeface="Arial"/>
                <a:cs typeface="Arial"/>
              </a:rPr>
              <a:t>modelo</a:t>
            </a:r>
            <a:r>
              <a:rPr lang="pt-BR" sz="36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3600" b="1" spc="-10" dirty="0">
                <a:solidFill>
                  <a:srgbClr val="FF0000"/>
                </a:solidFill>
                <a:latin typeface="Arial"/>
                <a:cs typeface="Arial"/>
              </a:rPr>
              <a:t>desenhado </a:t>
            </a:r>
            <a:r>
              <a:rPr lang="pt-BR" sz="3600" b="1" dirty="0">
                <a:solidFill>
                  <a:srgbClr val="FF0000"/>
                </a:solidFill>
                <a:latin typeface="Arial"/>
                <a:cs typeface="Arial"/>
              </a:rPr>
              <a:t>em</a:t>
            </a:r>
            <a:r>
              <a:rPr lang="pt-BR" sz="36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3600" b="1" spc="-10" dirty="0">
                <a:solidFill>
                  <a:srgbClr val="FF0000"/>
                </a:solidFill>
                <a:latin typeface="Arial"/>
                <a:cs typeface="Arial"/>
              </a:rPr>
              <a:t>cartão”</a:t>
            </a:r>
            <a:r>
              <a:rPr lang="pt-BR" sz="3600" b="1" spc="-10" dirty="0">
                <a:solidFill>
                  <a:srgbClr val="0070C0"/>
                </a:solidFill>
                <a:latin typeface="Arial"/>
                <a:cs typeface="Arial"/>
              </a:rPr>
              <a:t>.</a:t>
            </a:r>
            <a:endParaRPr lang="pt-BR" sz="3600" b="1" dirty="0">
              <a:solidFill>
                <a:srgbClr val="0070C0"/>
              </a:solidFill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Um</a:t>
            </a:r>
            <a:r>
              <a:rPr lang="pt-BR" sz="3600" b="1" spc="-5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cartoon</a:t>
            </a:r>
            <a:r>
              <a:rPr lang="pt-BR" sz="3600" b="1" spc="-3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é</a:t>
            </a:r>
            <a:r>
              <a:rPr lang="pt-BR" sz="3600" b="1" spc="-7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um</a:t>
            </a:r>
            <a:r>
              <a:rPr lang="pt-BR" sz="3600" b="1" spc="-5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desenho</a:t>
            </a:r>
            <a:r>
              <a:rPr lang="pt-BR" sz="3600" b="1" spc="-3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humorístico</a:t>
            </a:r>
            <a:r>
              <a:rPr lang="pt-BR" sz="3600" b="1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ou</a:t>
            </a:r>
            <a:r>
              <a:rPr lang="pt-BR" sz="3600" b="1" spc="-7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caricatural,</a:t>
            </a:r>
            <a:r>
              <a:rPr lang="pt-BR" sz="3600" b="1" spc="-10" dirty="0">
                <a:solidFill>
                  <a:srgbClr val="0070C0"/>
                </a:solidFill>
                <a:latin typeface="Arial"/>
                <a:cs typeface="Arial"/>
              </a:rPr>
              <a:t> acompanhado</a:t>
            </a:r>
            <a:r>
              <a:rPr lang="pt-BR" sz="3600" b="1" spc="-3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ou</a:t>
            </a:r>
            <a:r>
              <a:rPr lang="pt-BR" sz="3600" b="1" spc="-5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spc="-25" dirty="0">
                <a:solidFill>
                  <a:srgbClr val="0070C0"/>
                </a:solidFill>
                <a:latin typeface="Arial"/>
                <a:cs typeface="Arial"/>
              </a:rPr>
              <a:t>não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de</a:t>
            </a:r>
            <a:r>
              <a:rPr lang="pt-BR" sz="3600" b="1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legenda,</a:t>
            </a:r>
            <a:r>
              <a:rPr lang="pt-BR" sz="3600" b="1" spc="-3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de</a:t>
            </a:r>
            <a:r>
              <a:rPr lang="pt-BR" sz="3600" b="1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caráter</a:t>
            </a:r>
            <a:r>
              <a:rPr lang="pt-BR" sz="3600" b="1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extremamente</a:t>
            </a:r>
            <a:r>
              <a:rPr lang="pt-BR" sz="3600" b="1" spc="-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crítico,</a:t>
            </a:r>
            <a:r>
              <a:rPr lang="pt-BR" sz="3600" b="1" spc="-3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spc="-10" dirty="0">
                <a:solidFill>
                  <a:srgbClr val="0070C0"/>
                </a:solidFill>
                <a:latin typeface="Arial"/>
                <a:cs typeface="Arial"/>
              </a:rPr>
              <a:t>retratando,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de</a:t>
            </a:r>
            <a:r>
              <a:rPr lang="pt-BR" sz="3600" b="1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uma</a:t>
            </a:r>
            <a:r>
              <a:rPr lang="pt-BR" sz="3600" b="1" spc="-7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spc="-10" dirty="0">
                <a:solidFill>
                  <a:srgbClr val="0070C0"/>
                </a:solidFill>
                <a:latin typeface="Arial"/>
                <a:cs typeface="Arial"/>
              </a:rPr>
              <a:t>forma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bastante</a:t>
            </a:r>
            <a:r>
              <a:rPr lang="pt-BR" sz="3600" b="1" spc="-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sintetizada,</a:t>
            </a:r>
            <a:r>
              <a:rPr lang="pt-BR" sz="3600" b="1" spc="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algo</a:t>
            </a:r>
            <a:r>
              <a:rPr lang="pt-BR" sz="3600" b="1" spc="-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que</a:t>
            </a:r>
            <a:r>
              <a:rPr lang="pt-BR" sz="3600" b="1" spc="-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envolve</a:t>
            </a:r>
            <a:r>
              <a:rPr lang="pt-BR" sz="3600" b="1" spc="-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lang="pt-BR" sz="3600" b="1" spc="-3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dia</a:t>
            </a:r>
            <a:r>
              <a:rPr lang="pt-BR" sz="3600" b="1" spc="-6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lang="pt-BR" sz="3600" b="1" spc="-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dia</a:t>
            </a:r>
            <a:r>
              <a:rPr lang="pt-BR" sz="3600" b="1" spc="-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de</a:t>
            </a:r>
            <a:r>
              <a:rPr lang="pt-BR" sz="3600" b="1" spc="-6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uma</a:t>
            </a:r>
            <a:r>
              <a:rPr lang="pt-BR" sz="3600" b="1" spc="-6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spc="-10" dirty="0">
                <a:solidFill>
                  <a:srgbClr val="0070C0"/>
                </a:solidFill>
                <a:latin typeface="Arial"/>
                <a:cs typeface="Arial"/>
              </a:rPr>
              <a:t>sociedade.</a:t>
            </a:r>
            <a:endParaRPr lang="pt-BR" sz="3600" b="1" dirty="0">
              <a:solidFill>
                <a:srgbClr val="0070C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213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21697-49DC-0C00-0027-3B63E7018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9458" name="Picture 2" descr="Memes sobre greve e falta de combustíveis tomam conta da internet | Tribuna  PR">
            <a:extLst>
              <a:ext uri="{FF2B5EF4-FFF2-40B4-BE49-F238E27FC236}">
                <a16:creationId xmlns:a16="http://schemas.microsoft.com/office/drawing/2014/main" id="{7FE51024-8858-62C6-0C5B-6492D665F2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07" y="138828"/>
            <a:ext cx="11182662" cy="603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213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9">
            <a:extLst>
              <a:ext uri="{FF2B5EF4-FFF2-40B4-BE49-F238E27FC236}">
                <a16:creationId xmlns:a16="http://schemas.microsoft.com/office/drawing/2014/main" id="{29F41C95-4087-CDAF-B989-98DD856BC14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094282"/>
            <a:ext cx="10515600" cy="475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49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FA9FA7-FBE9-B2DF-D18A-86E29806A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8000" b="1" dirty="0">
                <a:solidFill>
                  <a:srgbClr val="FF0000"/>
                </a:solidFill>
              </a:rPr>
              <a:t>CHARGES, MEMES E CARTUNS EM INGLÊS. </a:t>
            </a:r>
          </a:p>
        </p:txBody>
      </p:sp>
    </p:spTree>
    <p:extLst>
      <p:ext uri="{BB962C8B-B14F-4D97-AF65-F5344CB8AC3E}">
        <p14:creationId xmlns:p14="http://schemas.microsoft.com/office/powerpoint/2010/main" val="3535171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2E791-F2A9-C06E-98E3-24E818E7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1506" name="Picture 2" descr="English Activities : Interpretação de cartum em inglês (9º ano) Cartoon  interpretation | Consumerism">
            <a:extLst>
              <a:ext uri="{FF2B5EF4-FFF2-40B4-BE49-F238E27FC236}">
                <a16:creationId xmlns:a16="http://schemas.microsoft.com/office/drawing/2014/main" id="{F5EF487A-0022-335F-6110-12F2ACF1F9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24" y="365126"/>
            <a:ext cx="10701276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675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FF693-49F1-E0A9-BC8E-FB719431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2532" name="Picture 4" descr="Por que devo estudar as charges para o ENEM? - Blog do Stoodi">
            <a:extLst>
              <a:ext uri="{FF2B5EF4-FFF2-40B4-BE49-F238E27FC236}">
                <a16:creationId xmlns:a16="http://schemas.microsoft.com/office/drawing/2014/main" id="{E4866969-E3F5-B39F-C1BD-801D7F3097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7" y="365125"/>
            <a:ext cx="11250849" cy="576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219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10AE9-6F47-755A-45ED-DBFA8F67E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3554" name="Picture 2" descr="Melting ice - Disciplina - Língua Estrangeira Moderna">
            <a:extLst>
              <a:ext uri="{FF2B5EF4-FFF2-40B4-BE49-F238E27FC236}">
                <a16:creationId xmlns:a16="http://schemas.microsoft.com/office/drawing/2014/main" id="{5918DDFC-5850-CAF8-A1FC-B48638B4B4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5788"/>
            <a:ext cx="10515599" cy="574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393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DAC30-BA4A-B553-1ECA-45A41F3F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482" name="Picture 2" descr="Leitura e Interpretação de Cartuns, Tirinhas e Charges | Mais Bolsas">
            <a:extLst>
              <a:ext uri="{FF2B5EF4-FFF2-40B4-BE49-F238E27FC236}">
                <a16:creationId xmlns:a16="http://schemas.microsoft.com/office/drawing/2014/main" id="{DA573141-EDA7-1A1C-2CE4-ABF09E626B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38" y="365124"/>
            <a:ext cx="10649262" cy="551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491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 descr="Memes Dia dos Namorados em Inglês – Valentine's Day - Marilia Britto -  Dicas de Inglês">
            <a:extLst>
              <a:ext uri="{FF2B5EF4-FFF2-40B4-BE49-F238E27FC236}">
                <a16:creationId xmlns:a16="http://schemas.microsoft.com/office/drawing/2014/main" id="{C1C7CB7E-3363-7BB3-4132-F84C9CD030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895350"/>
            <a:ext cx="98298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642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81CEB-89AD-C268-0DEA-23AB2B94F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5604" name="Picture 4" descr="homer simpson nope Memes &amp; GIFs - Imgflip">
            <a:extLst>
              <a:ext uri="{FF2B5EF4-FFF2-40B4-BE49-F238E27FC236}">
                <a16:creationId xmlns:a16="http://schemas.microsoft.com/office/drawing/2014/main" id="{D4A34849-173C-2C2E-162F-48BD5F98E1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7494"/>
            <a:ext cx="10515600" cy="622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950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6B661-58F2-C393-4F1C-DD521E47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6626" name="Picture 2" descr="APRENDA INGLÊS COM MEMES - YouTube">
            <a:extLst>
              <a:ext uri="{FF2B5EF4-FFF2-40B4-BE49-F238E27FC236}">
                <a16:creationId xmlns:a16="http://schemas.microsoft.com/office/drawing/2014/main" id="{ECFD7574-D9FF-100E-8714-6D69D58E28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62" y="209551"/>
            <a:ext cx="10939388" cy="596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06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9">
            <a:extLst>
              <a:ext uri="{FF2B5EF4-FFF2-40B4-BE49-F238E27FC236}">
                <a16:creationId xmlns:a16="http://schemas.microsoft.com/office/drawing/2014/main" id="{D8B97BCA-6666-2859-670C-48A53BA4275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4166" y="509666"/>
            <a:ext cx="10348161" cy="517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0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IONAURO CARTUNS - Blog do Cartunista Arionauro: Cartum O Salvamento">
            <a:extLst>
              <a:ext uri="{FF2B5EF4-FFF2-40B4-BE49-F238E27FC236}">
                <a16:creationId xmlns:a16="http://schemas.microsoft.com/office/drawing/2014/main" id="{72AEAE5E-07A6-7375-2F80-5327D21C7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810" y="239843"/>
            <a:ext cx="8244590" cy="640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497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Garfield e seus prazeres (tiras nostálgicas) | Crazyseawolf's Blog">
            <a:extLst>
              <a:ext uri="{FF2B5EF4-FFF2-40B4-BE49-F238E27FC236}">
                <a16:creationId xmlns:a16="http://schemas.microsoft.com/office/drawing/2014/main" id="{D7B6F1B4-9150-490F-5CE0-65ABDC6C71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251" y="524656"/>
            <a:ext cx="9843497" cy="554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73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log de Céllus traz tiras e cartuns bem humorados - UNIVERSO HQ">
            <a:extLst>
              <a:ext uri="{FF2B5EF4-FFF2-40B4-BE49-F238E27FC236}">
                <a16:creationId xmlns:a16="http://schemas.microsoft.com/office/drawing/2014/main" id="{786F505D-2603-E715-A1A2-DC9FFB8E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046" y="617301"/>
            <a:ext cx="9518754" cy="548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306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RIONAURO CARTUNS - Blog do Cartunista Arionauro: Cartum Olha o Aviãozinho">
            <a:extLst>
              <a:ext uri="{FF2B5EF4-FFF2-40B4-BE49-F238E27FC236}">
                <a16:creationId xmlns:a16="http://schemas.microsoft.com/office/drawing/2014/main" id="{F0A2B097-D7D0-5C4C-BE54-AFC351364A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67" y="944381"/>
            <a:ext cx="11092722" cy="521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80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8F7823C-17B3-0B54-18D4-2290ACD4A42A}"/>
              </a:ext>
            </a:extLst>
          </p:cNvPr>
          <p:cNvSpPr txBox="1"/>
          <p:nvPr/>
        </p:nvSpPr>
        <p:spPr>
          <a:xfrm>
            <a:off x="974360" y="584616"/>
            <a:ext cx="10388183" cy="5155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lang="pt-BR" sz="3600" b="1" spc="-3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palavra</a:t>
            </a:r>
            <a:r>
              <a:rPr lang="pt-BR" sz="3600" b="1" spc="-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charge</a:t>
            </a:r>
            <a:r>
              <a:rPr lang="pt-BR" sz="3600" b="1" spc="-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tem</a:t>
            </a:r>
            <a:r>
              <a:rPr lang="pt-BR" sz="3600" b="1" spc="-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origem</a:t>
            </a:r>
            <a:r>
              <a:rPr lang="pt-BR" sz="3600" b="1" spc="-3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no</a:t>
            </a:r>
            <a:r>
              <a:rPr lang="pt-BR" sz="3600" b="1" spc="-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spc="-10" dirty="0">
                <a:solidFill>
                  <a:srgbClr val="0070C0"/>
                </a:solidFill>
                <a:latin typeface="Arial"/>
                <a:cs typeface="Arial"/>
              </a:rPr>
              <a:t>francês </a:t>
            </a:r>
            <a:r>
              <a:rPr lang="pt-BR" sz="3600" b="1" i="1" dirty="0" err="1">
                <a:solidFill>
                  <a:srgbClr val="FF0000"/>
                </a:solidFill>
                <a:latin typeface="Arial"/>
                <a:cs typeface="Arial"/>
              </a:rPr>
              <a:t>charger</a:t>
            </a:r>
            <a:r>
              <a:rPr lang="pt-BR" sz="3600" b="1" i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lang="pt-BR" sz="36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FF0000"/>
                </a:solidFill>
                <a:latin typeface="Arial"/>
                <a:cs typeface="Arial"/>
              </a:rPr>
              <a:t>significa</a:t>
            </a:r>
            <a:r>
              <a:rPr lang="pt-BR" sz="36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FF0000"/>
                </a:solidFill>
                <a:latin typeface="Arial"/>
                <a:cs typeface="Arial"/>
              </a:rPr>
              <a:t>“carga”. </a:t>
            </a:r>
            <a:r>
              <a:rPr lang="pt-BR" sz="3600" b="1" spc="-10" dirty="0">
                <a:solidFill>
                  <a:srgbClr val="0070C0"/>
                </a:solidFill>
                <a:latin typeface="Arial"/>
                <a:cs typeface="Arial"/>
              </a:rPr>
              <a:t>Provavelmente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foi</a:t>
            </a:r>
            <a:r>
              <a:rPr lang="pt-BR" sz="3600" b="1" spc="-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adotada</a:t>
            </a:r>
            <a:r>
              <a:rPr lang="pt-BR" sz="3600" b="1" spc="-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porque,</a:t>
            </a:r>
            <a:r>
              <a:rPr lang="pt-BR" sz="3600" b="1" spc="-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na</a:t>
            </a:r>
            <a:r>
              <a:rPr lang="pt-BR" sz="3600" b="1" spc="-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charge,</a:t>
            </a:r>
            <a:r>
              <a:rPr lang="pt-BR" sz="3600" b="1" spc="-3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em</a:t>
            </a:r>
            <a:r>
              <a:rPr lang="pt-BR" sz="3600" b="1" spc="-10" dirty="0">
                <a:solidFill>
                  <a:srgbClr val="0070C0"/>
                </a:solidFill>
                <a:latin typeface="Arial"/>
                <a:cs typeface="Arial"/>
              </a:rPr>
              <a:t> geral, </a:t>
            </a:r>
            <a:r>
              <a:rPr lang="pt-BR" sz="3600" b="1" spc="-20" dirty="0">
                <a:solidFill>
                  <a:srgbClr val="0070C0"/>
                </a:solidFill>
                <a:latin typeface="Arial"/>
                <a:cs typeface="Arial"/>
              </a:rPr>
              <a:t>exagera-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se</a:t>
            </a:r>
            <a:r>
              <a:rPr lang="pt-BR" sz="3600" b="1" spc="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na</a:t>
            </a:r>
            <a:r>
              <a:rPr lang="pt-BR" sz="3600" b="1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caracterização</a:t>
            </a:r>
            <a:r>
              <a:rPr lang="pt-BR" sz="3600" b="1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de</a:t>
            </a:r>
            <a:r>
              <a:rPr lang="pt-BR" sz="3600" b="1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alguém</a:t>
            </a:r>
            <a:r>
              <a:rPr lang="pt-BR" sz="3600" b="1" spc="-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spc="-25" dirty="0">
                <a:solidFill>
                  <a:srgbClr val="0070C0"/>
                </a:solidFill>
                <a:latin typeface="Arial"/>
                <a:cs typeface="Arial"/>
              </a:rPr>
              <a:t>ou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de</a:t>
            </a:r>
            <a:r>
              <a:rPr lang="pt-BR" sz="3600" b="1" spc="-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algo</a:t>
            </a:r>
            <a:r>
              <a:rPr lang="pt-BR" sz="3600" b="1" spc="-3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para</a:t>
            </a:r>
            <a:r>
              <a:rPr lang="pt-BR" sz="3600" b="1" spc="-10" dirty="0">
                <a:solidFill>
                  <a:srgbClr val="0070C0"/>
                </a:solidFill>
                <a:latin typeface="Arial"/>
                <a:cs typeface="Arial"/>
              </a:rPr>
              <a:t> torná-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lo</a:t>
            </a:r>
            <a:r>
              <a:rPr lang="pt-BR" sz="3600" b="1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spc="-10" dirty="0">
                <a:solidFill>
                  <a:srgbClr val="0070C0"/>
                </a:solidFill>
                <a:latin typeface="Arial"/>
                <a:cs typeface="Arial"/>
              </a:rPr>
              <a:t>cômico.</a:t>
            </a:r>
            <a:endParaRPr lang="pt-BR" sz="3600" b="1" dirty="0">
              <a:solidFill>
                <a:srgbClr val="0070C0"/>
              </a:solidFill>
              <a:latin typeface="Arial"/>
              <a:cs typeface="Arial"/>
            </a:endParaRPr>
          </a:p>
          <a:p>
            <a:pPr marL="12700" marR="113030">
              <a:lnSpc>
                <a:spcPct val="100000"/>
              </a:lnSpc>
              <a:spcBef>
                <a:spcPts val="600"/>
              </a:spcBef>
            </a:pP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Como</a:t>
            </a:r>
            <a:r>
              <a:rPr lang="pt-BR" sz="3600" b="1" spc="-6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gênero</a:t>
            </a:r>
            <a:r>
              <a:rPr lang="pt-BR" sz="3600" b="1" spc="-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textual,</a:t>
            </a:r>
            <a:r>
              <a:rPr lang="pt-BR" sz="3600" b="1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lang="pt-BR" sz="3600" b="1" spc="-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charge</a:t>
            </a:r>
            <a:r>
              <a:rPr lang="pt-BR" sz="3600" b="1" spc="-3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spc="-10" dirty="0">
                <a:solidFill>
                  <a:srgbClr val="0070C0"/>
                </a:solidFill>
                <a:latin typeface="Arial"/>
                <a:cs typeface="Arial"/>
              </a:rPr>
              <a:t>compõe-</a:t>
            </a:r>
            <a:r>
              <a:rPr lang="pt-BR" sz="3600" b="1" spc="-25" dirty="0">
                <a:solidFill>
                  <a:srgbClr val="0070C0"/>
                </a:solidFill>
                <a:latin typeface="Arial"/>
                <a:cs typeface="Arial"/>
              </a:rPr>
              <a:t>se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de</a:t>
            </a:r>
            <a:r>
              <a:rPr lang="pt-BR" sz="3600" b="1" spc="-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dois</a:t>
            </a:r>
            <a:r>
              <a:rPr lang="pt-BR" sz="3600" b="1" spc="-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tipos</a:t>
            </a:r>
            <a:r>
              <a:rPr lang="pt-BR" sz="3600" b="1" spc="-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de</a:t>
            </a:r>
            <a:r>
              <a:rPr lang="pt-BR" sz="3600" b="1" spc="-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linguagem:</a:t>
            </a:r>
            <a:r>
              <a:rPr lang="pt-BR" sz="3600" b="1" spc="-5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lang="pt-BR" sz="3600" b="1" spc="-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verbal</a:t>
            </a:r>
            <a:r>
              <a:rPr lang="pt-BR" sz="3600" b="1" spc="-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spc="-25" dirty="0">
                <a:solidFill>
                  <a:srgbClr val="0070C0"/>
                </a:solidFill>
                <a:latin typeface="Arial"/>
                <a:cs typeface="Arial"/>
              </a:rPr>
              <a:t>(o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texto)</a:t>
            </a:r>
            <a:r>
              <a:rPr lang="pt-BR" sz="3600" b="1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lang="pt-BR" sz="3600" b="1" spc="-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lang="pt-BR" sz="3600" b="1" spc="-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não</a:t>
            </a:r>
            <a:r>
              <a:rPr lang="pt-BR" sz="3600" b="1" spc="-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verbal</a:t>
            </a:r>
            <a:r>
              <a:rPr lang="pt-BR" sz="3600" b="1" spc="-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(o</a:t>
            </a:r>
            <a:r>
              <a:rPr lang="pt-BR" sz="3600" b="1" spc="-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desenho).</a:t>
            </a:r>
            <a:r>
              <a:rPr lang="pt-BR" sz="3600" b="1" spc="-3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spc="-25" dirty="0">
                <a:solidFill>
                  <a:srgbClr val="0070C0"/>
                </a:solidFill>
                <a:latin typeface="Arial"/>
                <a:cs typeface="Arial"/>
              </a:rPr>
              <a:t>Por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vezes,</a:t>
            </a:r>
            <a:r>
              <a:rPr lang="pt-BR" sz="3600" b="1" spc="-3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pode</a:t>
            </a:r>
            <a:r>
              <a:rPr lang="pt-BR" sz="3600" b="1" spc="-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ser</a:t>
            </a:r>
            <a:r>
              <a:rPr lang="pt-BR" sz="3600" b="1" spc="-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composta</a:t>
            </a:r>
            <a:r>
              <a:rPr lang="pt-BR" sz="3600" b="1" spc="-10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apenas</a:t>
            </a:r>
            <a:r>
              <a:rPr lang="pt-BR" sz="3600" b="1" spc="-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spc="-20" dirty="0">
                <a:solidFill>
                  <a:srgbClr val="0070C0"/>
                </a:solidFill>
                <a:latin typeface="Arial"/>
                <a:cs typeface="Arial"/>
              </a:rPr>
              <a:t>pela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linguagem</a:t>
            </a:r>
            <a:r>
              <a:rPr lang="pt-BR" sz="3600" b="1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dirty="0">
                <a:solidFill>
                  <a:srgbClr val="0070C0"/>
                </a:solidFill>
                <a:latin typeface="Arial"/>
                <a:cs typeface="Arial"/>
              </a:rPr>
              <a:t>não</a:t>
            </a:r>
            <a:r>
              <a:rPr lang="pt-BR" sz="3600" b="1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3600" b="1" spc="-10" dirty="0">
                <a:solidFill>
                  <a:srgbClr val="0070C0"/>
                </a:solidFill>
                <a:latin typeface="Arial"/>
                <a:cs typeface="Arial"/>
              </a:rPr>
              <a:t>verbal.</a:t>
            </a:r>
            <a:endParaRPr lang="pt-BR" sz="3600" b="1" dirty="0">
              <a:solidFill>
                <a:srgbClr val="0070C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257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ormando Leitores Através dos Gêneros Textuais Charge e Cartum">
            <a:extLst>
              <a:ext uri="{FF2B5EF4-FFF2-40B4-BE49-F238E27FC236}">
                <a16:creationId xmlns:a16="http://schemas.microsoft.com/office/drawing/2014/main" id="{CD3D0A17-7DE8-D08E-5622-15642284D3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16" y="614597"/>
            <a:ext cx="11084721" cy="575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2767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223</Words>
  <Application>Microsoft Office PowerPoint</Application>
  <PresentationFormat>Widescreen</PresentationFormat>
  <Paragraphs>13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Source Sans Pro</vt:lpstr>
      <vt:lpstr>Tema do Office</vt:lpstr>
      <vt:lpstr>     CARTUM  CHARGE MEME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DIFERENÇA ENTRE CHARGE E CARTUM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CARTUM  CHARGE MEME</dc:title>
  <dc:creator>Paulo</dc:creator>
  <cp:lastModifiedBy>User</cp:lastModifiedBy>
  <cp:revision>24</cp:revision>
  <dcterms:created xsi:type="dcterms:W3CDTF">2022-05-08T23:31:39Z</dcterms:created>
  <dcterms:modified xsi:type="dcterms:W3CDTF">2022-08-28T23:28:40Z</dcterms:modified>
</cp:coreProperties>
</file>