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Lexend Medium"/>
      <p:regular r:id="rId23"/>
      <p:bold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exendMedium-bold.fntdata"/><Relationship Id="rId23" Type="http://schemas.openxmlformats.org/officeDocument/2006/relationships/font" Target="fonts/Lexend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df37c7d97_8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df37c7d97_8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df37c7d97_4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df37c7d97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df37c7d97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df37c7d97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df37c7d97_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df37c7d97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df37c7d97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df37c7d97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df37c7d97_5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df37c7d97_5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df37c7d97_5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df37c7d97_5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df37c7d97_5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df37c7d97_5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df37c7d97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df37c7d9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df37c7d97_4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df37c7d97_4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df37c7d97_8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df37c7d97_8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df37c7d97_8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df37c7d97_8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df37c7d97_8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df37c7d97_8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df37c7d97_8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df37c7d97_8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df37c7d97_8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df37c7d97_8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df37c7d97_8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df37c7d97_8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Relationship Id="rId4" Type="http://schemas.openxmlformats.org/officeDocument/2006/relationships/hyperlink" Target="https://developer.mozilla.org/pt-BR/docs/Web/HTML/Element/header" TargetMode="External"/><Relationship Id="rId5" Type="http://schemas.openxmlformats.org/officeDocument/2006/relationships/hyperlink" Target="https://www.w3schools.com/tags/tag_header.asp" TargetMode="External"/><Relationship Id="rId6" Type="http://schemas.openxmlformats.org/officeDocument/2006/relationships/hyperlink" Target="https://html.spec.whatwg.org/multipage/sections.html#the-header-element" TargetMode="External"/><Relationship Id="rId7" Type="http://schemas.openxmlformats.org/officeDocument/2006/relationships/hyperlink" Target="https://www.todamateria.com.br/o-que-e-html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textur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143998" cy="515896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238888"/>
            <a:ext cx="8520600" cy="11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exend Medium"/>
                <a:ea typeface="Lexend Medium"/>
                <a:cs typeface="Lexend Medium"/>
                <a:sym typeface="Lexend Medium"/>
              </a:rPr>
              <a:t>TAGS DE LAYOUT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216938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&lt;header&gt;</a:t>
            </a:r>
            <a:endParaRPr b="1" sz="4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0" y="3938900"/>
            <a:ext cx="3341400" cy="1220100"/>
          </a:xfrm>
          <a:prstGeom prst="rect">
            <a:avLst/>
          </a:prstGeom>
          <a:solidFill>
            <a:srgbClr val="E6E6E6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&lt;p&gt;Vinicius&lt;/p&gt;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&lt;p&gt;Pedro Arthur&lt;/p&gt;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&lt;p&gt;Otávio Zannier&lt;/p&gt;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0" y="0"/>
            <a:ext cx="4572000" cy="581100"/>
          </a:xfrm>
          <a:prstGeom prst="rect">
            <a:avLst/>
          </a:prstGeom>
          <a:solidFill>
            <a:srgbClr val="E6E6E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IFTO - 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Sistemas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para Web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571900" y="0"/>
            <a:ext cx="4572000" cy="581100"/>
          </a:xfrm>
          <a:prstGeom prst="rect">
            <a:avLst/>
          </a:prstGeom>
          <a:solidFill>
            <a:srgbClr val="E6E6E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Intro. Constru Pag Web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802500" y="3907075"/>
            <a:ext cx="3341400" cy="1251900"/>
          </a:xfrm>
          <a:prstGeom prst="rect">
            <a:avLst/>
          </a:prstGeom>
          <a:solidFill>
            <a:srgbClr val="E6E6E6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&lt;p&gt;Douglas&lt;/p&gt;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&lt;p&gt;Paulo&lt;/p&gt;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&lt;p&gt;Diego Aquino&lt;/p&gt;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 title="textur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143998" cy="515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 rotWithShape="1">
          <a:blip r:embed="rId4">
            <a:alphaModFix/>
          </a:blip>
          <a:srcRect b="43731" l="0" r="0" t="0"/>
          <a:stretch/>
        </p:blipFill>
        <p:spPr>
          <a:xfrm>
            <a:off x="342801" y="269175"/>
            <a:ext cx="8458399" cy="46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Outro exemplo de sintaxe</a:t>
            </a:r>
            <a:r>
              <a:rPr lang="pt-BR"/>
              <a:t> da tag &lt;header&gt;</a:t>
            </a:r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311700" y="1017725"/>
            <a:ext cx="6209100" cy="29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&lt;header&gt;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&lt;img src="logo.png" alt="logo" 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&lt;nav&gt;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&lt;a href="index.html"&gt;Início&lt;/a&gt;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&lt;a href="about.html"&gt;Sobre&lt;/a&gt;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&lt;a href="services.html"&gt;Serviços&lt;/a&gt;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&lt;a href="contact.html"&gt;Contato&lt;/a&gt;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&lt;/nav&gt;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&lt;/header&gt;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&lt;/body&gt;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 title="textur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5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Tags de Layout (Semânticas)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E6E6E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Tags de layout semânticas melhoram a estrutura da página.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HTML5 introduziu tags como `&lt;header&gt;`, \`&lt;nav&gt;`, \`&lt;main&gt;`, `&lt;article&gt;`, `&lt;section&gt;`, `&lt;aside&gt;`, e `&lt;footer&gt;`.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Essas tags descrevem o significado do conteúdo, não apenas a aparência.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Benefícios incluem código mais legível, melhor interpretação pelos navegadores, melhor SEO e acessibilidade.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Elas ajudam tecnologias assistivas a entenderem o layout da página.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 title="textur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5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Tag &lt;header&gt;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E6E6E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A tag `&lt;header&gt;` é um elemento semântico HTML5.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Contém informações introdutórias ou de navegação.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Define o cabeçalho de uma seção ou da página global.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Diferente da tag `&lt;head&gt;`, que contém metadados.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Agrupa títulos, logotipos, menus, campos de busca.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Pode ser usada no cabeçalho principal do `&lt;body&gt;`.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Pode ser usada em elementos de seção independentes.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Uma página pode ter múltiplos elementos `&lt;header&gt;`.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Melhora a acessibilidade e a interpretação por motores de busca.  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 title="textur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5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6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Conteúdo Comum em um &lt;header&gt;</a:t>
            </a:r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266750" y="1096675"/>
            <a:ext cx="7750800" cy="33864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97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65"/>
              <a:buFont typeface="Arial"/>
              <a:buChar char="●"/>
            </a:pPr>
            <a:r>
              <a:rPr lang="pt-BR" sz="15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tag `&lt;header&gt;` agrupa elementos introdutórios ou de navegação.</a:t>
            </a:r>
            <a:endParaRPr sz="156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97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5"/>
              <a:buFont typeface="Arial"/>
              <a:buChar char="●"/>
            </a:pPr>
            <a:r>
              <a:rPr lang="pt-BR" sz="15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Geralmente inclui logotipo, título, menu e formulário de busca.</a:t>
            </a:r>
            <a:endParaRPr sz="156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97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5"/>
              <a:buFont typeface="Arial"/>
              <a:buChar char="●"/>
            </a:pPr>
            <a:r>
              <a:rPr lang="pt-BR" sz="15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o cabeçalho de uma </a:t>
            </a:r>
            <a:r>
              <a:rPr lang="pt-BR" sz="15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seção</a:t>
            </a:r>
            <a:r>
              <a:rPr lang="pt-BR" sz="15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existente, não um novo tópico.</a:t>
            </a:r>
            <a:endParaRPr sz="156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97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5"/>
              <a:buFont typeface="Arial"/>
              <a:buChar char="●"/>
            </a:pPr>
            <a:r>
              <a:rPr lang="pt-BR" sz="15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Utilizada para estruturar e auxiliar na navegação do conteúdo.</a:t>
            </a:r>
            <a:endParaRPr sz="156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97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5"/>
              <a:buFont typeface="Arial"/>
              <a:buChar char="●"/>
            </a:pPr>
            <a:r>
              <a:rPr lang="pt-BR" sz="15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introduz uma nova seção na estrutura do documento.</a:t>
            </a:r>
            <a:endParaRPr sz="156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7" title="textur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5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6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navegadores interpretam</a:t>
            </a:r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311700" y="1385650"/>
            <a:ext cx="6995100" cy="26898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●"/>
            </a:pPr>
            <a:r>
              <a:rPr lang="pt-BR" sz="15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Navegadores usam a tag `&lt;header&gt;` para entender a estrutura do documento.</a:t>
            </a:r>
            <a:endParaRPr sz="153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●"/>
            </a:pPr>
            <a:r>
              <a:rPr lang="pt-BR" sz="15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Motores de busca usam `&lt;header&gt;` para contextualizar e melhorar o SEO (Search Engine Optimization).</a:t>
            </a:r>
            <a:endParaRPr sz="153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●"/>
            </a:pPr>
            <a:r>
              <a:rPr lang="pt-BR" sz="15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Tecnologias assistivas usam `&lt;header&gt;` para facilitar a navegação.</a:t>
            </a:r>
            <a:endParaRPr sz="153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●"/>
            </a:pPr>
            <a:r>
              <a:rPr lang="pt-BR" sz="15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tag não aplica estilo visual padrão, mas pode ser estilizada com CSS.</a:t>
            </a:r>
            <a:endParaRPr sz="153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●"/>
            </a:pPr>
            <a:r>
              <a:rPr lang="pt-BR" sz="15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Uso correto da tag beneficia acessibilidade e entendimento da página.</a:t>
            </a:r>
            <a:endParaRPr sz="153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7"/>
          <p:cNvSpPr/>
          <p:nvPr/>
        </p:nvSpPr>
        <p:spPr>
          <a:xfrm>
            <a:off x="6779750" y="4124750"/>
            <a:ext cx="2067300" cy="7485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7" title="Whisk_4d7f599b5d.jpg"/>
          <p:cNvPicPr preferRelativeResize="0"/>
          <p:nvPr/>
        </p:nvPicPr>
        <p:blipFill rotWithShape="1">
          <a:blip r:embed="rId4">
            <a:alphaModFix/>
          </a:blip>
          <a:srcRect b="0" l="0" r="0" t="49158"/>
          <a:stretch/>
        </p:blipFill>
        <p:spPr>
          <a:xfrm>
            <a:off x="6713000" y="4193850"/>
            <a:ext cx="2200799" cy="6103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/>
          <p:nvPr/>
        </p:nvSpPr>
        <p:spPr>
          <a:xfrm>
            <a:off x="6580150" y="456788"/>
            <a:ext cx="2067300" cy="7485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7" title="Whisk_4d7f599b5d.jpg"/>
          <p:cNvPicPr preferRelativeResize="0"/>
          <p:nvPr/>
        </p:nvPicPr>
        <p:blipFill rotWithShape="1">
          <a:blip r:embed="rId4">
            <a:alphaModFix/>
          </a:blip>
          <a:srcRect b="49158" l="0" r="0" t="0"/>
          <a:stretch/>
        </p:blipFill>
        <p:spPr>
          <a:xfrm>
            <a:off x="6750050" y="525875"/>
            <a:ext cx="2200799" cy="61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8" title="textur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5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6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Boas Práticas e Observações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E6E6E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Não confunda `&lt;header&gt;` com `&lt;head&gt;`. `&lt;head&gt;` contém metadados, `&lt;header&gt;` é conteúdo visível.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Múltiplos `&lt;header&gt;` são permitidos, como um principal e um por artigo/seção.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O conteúdo em `&lt;header&gt;` deve ser relevante à seção que encabeça.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Não aninhe `&lt;header&gt;` dentro de `&lt;header&gt;`, `&lt;footer&gt;` ou `&lt;address&gt;`.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Mantenha `&lt;header&gt;` focado em sua função introdutória ou de navegação.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Use tags de título `&lt;h1&gt;`-`&lt;h6&gt;` apropriadamente dentro do `&lt;header&gt;`.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Para menus de navegação, aninhe a tag `&lt;nav&gt;` dentro do `&lt;header&gt;`.          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9" title="textur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5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6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E6E6E6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   </a:t>
            </a:r>
            <a:r>
              <a:rPr lang="pt-BR" sz="1100">
                <a:solidFill>
                  <a:schemeClr val="dk1"/>
                </a:solidFill>
              </a:rPr>
              <a:t>Para aprofundar seus conhecimentos sobre a tag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&lt;header&gt;</a:t>
            </a:r>
            <a:r>
              <a:rPr lang="pt-BR" sz="1100">
                <a:solidFill>
                  <a:schemeClr val="dk1"/>
                </a:solidFill>
              </a:rPr>
              <a:t> e outros conceitos de HTML, consulte as seguintes fontes confiáveis: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u="sng">
                <a:solidFill>
                  <a:schemeClr val="hlink"/>
                </a:solidFill>
                <a:hlinkClick r:id="rId4"/>
              </a:rPr>
              <a:t>MDN Web Docs - &lt;header&gt;: O elemento de cabeçalho HTML</a:t>
            </a:r>
            <a:r>
              <a:rPr lang="pt-BR" sz="1100" u="sng">
                <a:solidFill>
                  <a:schemeClr val="hlink"/>
                </a:solidFill>
              </a:rPr>
              <a:t> </a:t>
            </a:r>
            <a:r>
              <a:rPr lang="pt-BR" sz="1100">
                <a:solidFill>
                  <a:schemeClr val="dk1"/>
                </a:solidFill>
              </a:rPr>
              <a:t>(Mozilla Developer Network)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u="sng">
                <a:solidFill>
                  <a:schemeClr val="hlink"/>
                </a:solidFill>
                <a:hlinkClick r:id="rId5"/>
              </a:rPr>
              <a:t>W3Schools - HTML &lt;header&gt; Tag</a:t>
            </a:r>
            <a:endParaRPr sz="1100" u="sng">
              <a:solidFill>
                <a:schemeClr val="hlink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u="sng">
                <a:solidFill>
                  <a:schemeClr val="hlink"/>
                </a:solidFill>
                <a:hlinkClick r:id="rId6"/>
              </a:rPr>
              <a:t>HTML Living Standard — The header element</a:t>
            </a:r>
            <a:r>
              <a:rPr lang="pt-BR" sz="1100" u="sng">
                <a:solidFill>
                  <a:schemeClr val="hlink"/>
                </a:solidFill>
              </a:rPr>
              <a:t> </a:t>
            </a:r>
            <a:r>
              <a:rPr lang="pt-BR" sz="1100">
                <a:solidFill>
                  <a:schemeClr val="dk1"/>
                </a:solidFill>
              </a:rPr>
              <a:t>(WHATWG)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u="sng">
                <a:solidFill>
                  <a:schemeClr val="hlink"/>
                </a:solidFill>
                <a:hlinkClick r:id="rId7"/>
              </a:rPr>
              <a:t>Toda Matéria - O que é HTML?</a:t>
            </a:r>
            <a:r>
              <a:rPr lang="pt-BR" sz="1100" u="sng">
                <a:solidFill>
                  <a:schemeClr val="hlink"/>
                </a:solidFill>
              </a:rPr>
              <a:t> </a:t>
            </a:r>
            <a:r>
              <a:rPr lang="pt-BR" sz="1100">
                <a:solidFill>
                  <a:schemeClr val="dk1"/>
                </a:solidFill>
              </a:rPr>
              <a:t>(Para conceitos básicos de HTML)                 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 title="textur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5896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320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Uma Tag?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87200" y="936225"/>
            <a:ext cx="3452700" cy="23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É </a:t>
            </a:r>
            <a:r>
              <a:rPr lang="pt-BR">
                <a:solidFill>
                  <a:schemeClr val="dk1"/>
                </a:solidFill>
              </a:rPr>
              <a:t>uma marcação utilizada no HTML para delimitar o início e o fim de elementos, permitindo estruturar e organizar o conteúdo de uma página web.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8" name="Google Shape;68;p14" title="tags html.jpg"/>
          <p:cNvPicPr preferRelativeResize="0"/>
          <p:nvPr/>
        </p:nvPicPr>
        <p:blipFill rotWithShape="1">
          <a:blip r:embed="rId4">
            <a:alphaModFix/>
          </a:blip>
          <a:srcRect b="13302" l="8955" r="6720" t="15900"/>
          <a:stretch/>
        </p:blipFill>
        <p:spPr>
          <a:xfrm rot="2">
            <a:off x="4297125" y="228864"/>
            <a:ext cx="4325549" cy="4701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 title="textur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5896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992126" y="2571757"/>
            <a:ext cx="51201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82425"/>
            <a:ext cx="4808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da Carta</a:t>
            </a:r>
            <a:endParaRPr/>
          </a:p>
        </p:txBody>
      </p:sp>
      <p:pic>
        <p:nvPicPr>
          <p:cNvPr id="76" name="Google Shape;76;p15" title="carta exemplo semântico.webp"/>
          <p:cNvPicPr preferRelativeResize="0"/>
          <p:nvPr/>
        </p:nvPicPr>
        <p:blipFill rotWithShape="1">
          <a:blip r:embed="rId4">
            <a:alphaModFix/>
          </a:blip>
          <a:srcRect b="1991" l="16293" r="11738" t="21403"/>
          <a:stretch/>
        </p:blipFill>
        <p:spPr>
          <a:xfrm>
            <a:off x="5342650" y="82425"/>
            <a:ext cx="3717251" cy="50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629175" y="1046000"/>
            <a:ext cx="3987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Estrutura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Organização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Semântica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Fácil de Consumir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 title="textur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5896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173025"/>
            <a:ext cx="443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Uma Tag de Layout?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688" y="970768"/>
            <a:ext cx="4438500" cy="20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São elementos HTML que definem a estrutura visual e semântica da página, indicando o papel de cada parte do conteúdo, como cabeçalhos, rodapés, seções e navegação.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5" name="Google Shape;85;p16" title="layout de site 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156" y="173025"/>
            <a:ext cx="3575779" cy="268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 title="layout de site 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6325" y="2971175"/>
            <a:ext cx="3755600" cy="210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 title="layout de site 2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4288" y="2936575"/>
            <a:ext cx="2944325" cy="21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 title="estrutura html.jpg"/>
          <p:cNvPicPr preferRelativeResize="0"/>
          <p:nvPr/>
        </p:nvPicPr>
        <p:blipFill rotWithShape="1">
          <a:blip r:embed="rId3">
            <a:alphaModFix/>
          </a:blip>
          <a:srcRect b="1324" l="3358" r="3349" t="5382"/>
          <a:stretch/>
        </p:blipFill>
        <p:spPr>
          <a:xfrm>
            <a:off x="0" y="0"/>
            <a:ext cx="914403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992126" y="2571757"/>
            <a:ext cx="512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 title="textur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143998" cy="515896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type="ctrTitle"/>
          </p:nvPr>
        </p:nvSpPr>
        <p:spPr>
          <a:xfrm>
            <a:off x="311700" y="1803238"/>
            <a:ext cx="8520600" cy="15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Lexend Medium"/>
                <a:ea typeface="Lexend Medium"/>
                <a:cs typeface="Lexend Medium"/>
                <a:sym typeface="Lexend Medium"/>
              </a:rPr>
              <a:t>Exemplo Não Semântico</a:t>
            </a:r>
            <a:endParaRPr sz="35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00" name="Google Shape;100;p18"/>
          <p:cNvSpPr txBox="1"/>
          <p:nvPr>
            <p:ph idx="4294967295" type="title"/>
          </p:nvPr>
        </p:nvSpPr>
        <p:spPr>
          <a:xfrm>
            <a:off x="2292900" y="82425"/>
            <a:ext cx="4808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HTML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 title="textur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143998" cy="515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350" y="87700"/>
            <a:ext cx="8525300" cy="29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350" y="3194055"/>
            <a:ext cx="8525400" cy="2346300"/>
          </a:xfrm>
          <a:prstGeom prst="roundRect">
            <a:avLst>
              <a:gd fmla="val 278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 title="textur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143998" cy="515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type="ctrTitle"/>
          </p:nvPr>
        </p:nvSpPr>
        <p:spPr>
          <a:xfrm>
            <a:off x="311700" y="1803238"/>
            <a:ext cx="8520600" cy="15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Lexend Medium"/>
                <a:ea typeface="Lexend Medium"/>
                <a:cs typeface="Lexend Medium"/>
                <a:sym typeface="Lexend Medium"/>
              </a:rPr>
              <a:t>Exemplo Semântico</a:t>
            </a:r>
            <a:endParaRPr sz="35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14" name="Google Shape;114;p20"/>
          <p:cNvSpPr txBox="1"/>
          <p:nvPr>
            <p:ph idx="4294967295" type="title"/>
          </p:nvPr>
        </p:nvSpPr>
        <p:spPr>
          <a:xfrm>
            <a:off x="2292900" y="82425"/>
            <a:ext cx="4808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HTML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 title="textur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143998" cy="515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 rotWithShape="1">
          <a:blip r:embed="rId4">
            <a:alphaModFix/>
          </a:blip>
          <a:srcRect b="20837" l="2664" r="45987" t="3278"/>
          <a:stretch/>
        </p:blipFill>
        <p:spPr>
          <a:xfrm>
            <a:off x="216375" y="147675"/>
            <a:ext cx="8711251" cy="69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/>
          <p:nvPr/>
        </p:nvSpPr>
        <p:spPr>
          <a:xfrm>
            <a:off x="778900" y="1836975"/>
            <a:ext cx="5077200" cy="17490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