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9900"/>
    <a:srgbClr val="FF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7" autoAdjust="0"/>
    <p:restoredTop sz="95679" autoAdjust="0"/>
  </p:normalViewPr>
  <p:slideViewPr>
    <p:cSldViewPr snapToGrid="0">
      <p:cViewPr varScale="1">
        <p:scale>
          <a:sx n="91" d="100"/>
          <a:sy n="91" d="100"/>
        </p:scale>
        <p:origin x="19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00114-B0CE-42F2-9C67-E28EA481D445}" type="datetimeFigureOut">
              <a:rPr lang="en-CA" smtClean="0"/>
              <a:t>2023-06-16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EF899-18BB-4BA1-B4C1-923ACEEA803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426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F899-18BB-4BA1-B4C1-923ACEEA8030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5148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F899-18BB-4BA1-B4C1-923ACEEA8030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9326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F899-18BB-4BA1-B4C1-923ACEEA8030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9073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F899-18BB-4BA1-B4C1-923ACEEA8030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6094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F899-18BB-4BA1-B4C1-923ACEEA8030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6152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F899-18BB-4BA1-B4C1-923ACEEA8030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7105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F899-18BB-4BA1-B4C1-923ACEEA8030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8336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F899-18BB-4BA1-B4C1-923ACEEA8030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9903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F899-18BB-4BA1-B4C1-923ACEEA8030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5352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F899-18BB-4BA1-B4C1-923ACEEA8030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3070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F899-18BB-4BA1-B4C1-923ACEEA8030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293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F899-18BB-4BA1-B4C1-923ACEEA8030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2632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F899-18BB-4BA1-B4C1-923ACEEA8030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1221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F899-18BB-4BA1-B4C1-923ACEEA8030}" type="slidenum">
              <a:rPr lang="en-CA" smtClean="0"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2489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F899-18BB-4BA1-B4C1-923ACEEA8030}" type="slidenum">
              <a:rPr lang="en-CA" smtClean="0"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3278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F899-18BB-4BA1-B4C1-923ACEEA8030}" type="slidenum">
              <a:rPr lang="en-CA" smtClean="0"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2276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F899-18BB-4BA1-B4C1-923ACEEA8030}" type="slidenum">
              <a:rPr lang="en-CA" smtClean="0"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0606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F899-18BB-4BA1-B4C1-923ACEEA8030}" type="slidenum">
              <a:rPr lang="en-CA" smtClean="0"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0660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F899-18BB-4BA1-B4C1-923ACEEA8030}" type="slidenum">
              <a:rPr lang="en-CA" smtClean="0"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28631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F899-18BB-4BA1-B4C1-923ACEEA8030}" type="slidenum">
              <a:rPr lang="en-CA" smtClean="0"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358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F899-18BB-4BA1-B4C1-923ACEEA8030}" type="slidenum">
              <a:rPr lang="en-CA" smtClean="0"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99490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F899-18BB-4BA1-B4C1-923ACEEA8030}" type="slidenum">
              <a:rPr lang="en-CA" smtClean="0"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0375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F899-18BB-4BA1-B4C1-923ACEEA8030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5358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F899-18BB-4BA1-B4C1-923ACEEA8030}" type="slidenum">
              <a:rPr lang="en-CA" smtClean="0"/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34522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F899-18BB-4BA1-B4C1-923ACEEA8030}" type="slidenum">
              <a:rPr lang="en-CA" smtClean="0"/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76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F899-18BB-4BA1-B4C1-923ACEEA8030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342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F899-18BB-4BA1-B4C1-923ACEEA8030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8901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F899-18BB-4BA1-B4C1-923ACEEA8030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2171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F899-18BB-4BA1-B4C1-923ACEEA8030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265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F899-18BB-4BA1-B4C1-923ACEEA8030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1262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F899-18BB-4BA1-B4C1-923ACEEA8030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4811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B6B0-8E29-9251-CEE2-2DB4182A0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FA0A4-BB71-B8F4-E545-D2D11DB07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EDF30-4CCE-DFA7-E8DB-09C16B04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60D9-0BD6-4E05-80EA-F7A7512B9D14}" type="datetimeFigureOut">
              <a:rPr lang="en-CA" smtClean="0"/>
              <a:t>2023-06-16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CEDD7-A780-8005-234B-770C1EB1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07EB1-E777-F5D0-9EE8-924B970A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2094-1A33-4D99-A391-C5393D127A7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228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93C8-A48A-A38C-9574-9D293877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B7F5D-1AD3-64F3-6D35-377E23031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43346-B542-E24B-9AC7-794D4C44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60D9-0BD6-4E05-80EA-F7A7512B9D14}" type="datetimeFigureOut">
              <a:rPr lang="en-CA" smtClean="0"/>
              <a:t>2023-06-16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4B7A9-756E-2EA1-E286-8A29AD4B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73C45-E9E3-A6A2-A982-E9D5A04D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2094-1A33-4D99-A391-C5393D127A7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81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9F778-43E4-9E76-32A0-2F8936DAD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FA4A2-7ADC-AAE7-748B-15672B693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FBA0A-B4EC-0985-FBBF-C4DF83AE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60D9-0BD6-4E05-80EA-F7A7512B9D14}" type="datetimeFigureOut">
              <a:rPr lang="en-CA" smtClean="0"/>
              <a:t>2023-06-16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D6049-83A3-1112-9EED-DFDBE572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BAEA3-0FE6-A3D0-1188-46B97336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2094-1A33-4D99-A391-C5393D127A7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59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D73F-CCFD-6B78-C3E0-1A9F331C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1103-C93E-9BF6-3573-C95EF136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15D6-6033-5D42-14AF-66692721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60D9-0BD6-4E05-80EA-F7A7512B9D14}" type="datetimeFigureOut">
              <a:rPr lang="en-CA" smtClean="0"/>
              <a:t>2023-06-16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19E8F-894E-8461-9207-8228C976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C4789-B2CD-2AB2-06EB-41E02612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2094-1A33-4D99-A391-C5393D127A7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725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1A4E-285C-EC02-B5DE-9A6B57F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61650-4CB6-865A-8961-496E217AD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3686C-2DD4-A9CE-56D1-A33489F7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60D9-0BD6-4E05-80EA-F7A7512B9D14}" type="datetimeFigureOut">
              <a:rPr lang="en-CA" smtClean="0"/>
              <a:t>2023-06-16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69D7E-65A4-5CDA-F128-26D6DB6B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871E2-CEBF-5FC6-88F1-6C5685A4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2094-1A33-4D99-A391-C5393D127A7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441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9F0C-328C-8177-3E30-16F332C0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71085-ADB2-FE0C-0CCA-58DBF2479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FF0F4-6AF3-5CA9-94E1-1ADF14033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AB647-01E0-6C42-0810-133FFE8C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60D9-0BD6-4E05-80EA-F7A7512B9D14}" type="datetimeFigureOut">
              <a:rPr lang="en-CA" smtClean="0"/>
              <a:t>2023-06-16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9E7A1-1576-F0CC-7584-8651BCA5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AB6C0-1AF8-406A-C25C-06CDC303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2094-1A33-4D99-A391-C5393D127A7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881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C34E-A04A-581E-DCCD-89EA364A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B9C5D-1051-00EB-79DB-4C35978F1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2B862-E65C-189E-BAC9-61EC38F21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6BD3D-D04D-30F3-6818-7C35E23BF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32C7B-7BC6-2B09-91B3-7A59BF980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54ED5E-0B3F-EB43-16B1-A3002610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60D9-0BD6-4E05-80EA-F7A7512B9D14}" type="datetimeFigureOut">
              <a:rPr lang="en-CA" smtClean="0"/>
              <a:t>2023-06-16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60A71-22E2-A372-3A9F-314FD871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C7F95C-F3E9-8A29-51CD-9288DCCA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2094-1A33-4D99-A391-C5393D127A7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404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25B9-8147-EFCA-14EA-7A14B6AB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1240C-48E0-8EF6-5C7E-52620B7F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60D9-0BD6-4E05-80EA-F7A7512B9D14}" type="datetimeFigureOut">
              <a:rPr lang="en-CA" smtClean="0"/>
              <a:t>2023-06-16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99DE0-8927-D093-245C-8C0F9E51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0152C-0C85-A7F2-E925-6524544D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2094-1A33-4D99-A391-C5393D127A7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415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678F8-5D0C-12B7-BC82-CFA9876E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60D9-0BD6-4E05-80EA-F7A7512B9D14}" type="datetimeFigureOut">
              <a:rPr lang="en-CA" smtClean="0"/>
              <a:t>2023-06-16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6A40-2971-C33E-C9A9-8ECF2C93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1AE16-EC68-BBC2-EE5E-A2C558FA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2094-1A33-4D99-A391-C5393D127A7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354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E623-50A1-30B9-8691-F20B477CD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6D908-5719-22C2-E1AB-DD0DC060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A611B-1EF2-B4B5-0E66-41A831E21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70F3E-E72D-9017-1574-834165DB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60D9-0BD6-4E05-80EA-F7A7512B9D14}" type="datetimeFigureOut">
              <a:rPr lang="en-CA" smtClean="0"/>
              <a:t>2023-06-16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304AC-1674-1F55-5103-254761FF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5AD46-F52B-FAF1-2106-AA6BEEFF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2094-1A33-4D99-A391-C5393D127A7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699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CF2A-CF25-77F2-E6CB-782A18E4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52CF2-E9A9-D8C7-15B4-CADA5C49F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41189-C390-AD56-0376-E371E4A8F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2B1B8-AF69-0F7A-D498-595F7649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60D9-0BD6-4E05-80EA-F7A7512B9D14}" type="datetimeFigureOut">
              <a:rPr lang="en-CA" smtClean="0"/>
              <a:t>2023-06-16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B4A01-3C33-8ADF-1525-839A229D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438A1-E990-7A1A-02B8-CAAAB9E7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2094-1A33-4D99-A391-C5393D127A7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814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10DA4-9715-07F1-B7DD-AAC6CD42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81225-FFC4-85C5-B760-1258E2A74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6F162-EF21-92FE-31F8-685133006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F60D9-0BD6-4E05-80EA-F7A7512B9D14}" type="datetimeFigureOut">
              <a:rPr lang="en-CA" smtClean="0"/>
              <a:t>2023-06-16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0FC8F-88AA-B095-9320-3654A1D59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37101-E8C3-3DFE-A659-0D4A2D580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42094-1A33-4D99-A391-C5393D127A7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452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D209F6-F63C-3443-865E-CB6CDF88770D}"/>
              </a:ext>
            </a:extLst>
          </p:cNvPr>
          <p:cNvSpPr txBox="1"/>
          <p:nvPr/>
        </p:nvSpPr>
        <p:spPr>
          <a:xfrm>
            <a:off x="775504" y="1134319"/>
            <a:ext cx="103470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/>
              <a:t>Proof and explanation for:</a:t>
            </a:r>
            <a:br>
              <a:rPr lang="en-CA" sz="4000" dirty="0"/>
            </a:br>
            <a:br>
              <a:rPr lang="en-CA" sz="4000" dirty="0"/>
            </a:br>
            <a:r>
              <a:rPr lang="en-CA" sz="4000" b="1" dirty="0"/>
              <a:t>cos( a + b ) = cos(a) . cos(b) – sin(a) . sin(b)</a:t>
            </a:r>
          </a:p>
          <a:p>
            <a:endParaRPr lang="en-CA" sz="4000" dirty="0"/>
          </a:p>
          <a:p>
            <a:r>
              <a:rPr lang="en-CA" sz="4000" dirty="0"/>
              <a:t>and</a:t>
            </a:r>
          </a:p>
          <a:p>
            <a:endParaRPr lang="en-CA" sz="4000" dirty="0"/>
          </a:p>
          <a:p>
            <a:r>
              <a:rPr lang="en-CA" sz="4000" b="1" dirty="0"/>
              <a:t>sin( a + b ) = sin(a) . cos(b) + cos(a) . sin(b)</a:t>
            </a:r>
          </a:p>
        </p:txBody>
      </p:sp>
    </p:spTree>
    <p:extLst>
      <p:ext uri="{BB962C8B-B14F-4D97-AF65-F5344CB8AC3E}">
        <p14:creationId xmlns:p14="http://schemas.microsoft.com/office/powerpoint/2010/main" val="2476307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5B73BE6-347D-BBC9-5644-FAC0C63FECBF}"/>
              </a:ext>
            </a:extLst>
          </p:cNvPr>
          <p:cNvSpPr/>
          <p:nvPr/>
        </p:nvSpPr>
        <p:spPr>
          <a:xfrm>
            <a:off x="3029902" y="3351629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294EF6-B284-2E72-4360-3B8133447E12}"/>
              </a:ext>
            </a:extLst>
          </p:cNvPr>
          <p:cNvSpPr/>
          <p:nvPr/>
        </p:nvSpPr>
        <p:spPr>
          <a:xfrm>
            <a:off x="743902" y="1065629"/>
            <a:ext cx="4680000" cy="4680000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45EA1-1FAA-E15E-5FDB-D270F491613D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743902" y="3405629"/>
            <a:ext cx="4680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DD725-9466-6DC2-5CA9-E67035BECF9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3083902" y="1065629"/>
            <a:ext cx="0" cy="46800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4916-60E9-56DE-E48A-9A94D29B1343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37902" y="3405629"/>
            <a:ext cx="2286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0B84-CA17-3F8D-AA06-D7E4B2120EA1}"/>
              </a:ext>
            </a:extLst>
          </p:cNvPr>
          <p:cNvCxnSpPr>
            <a:cxnSpLocks/>
            <a:stCxn id="10" idx="0"/>
            <a:endCxn id="4" idx="0"/>
          </p:cNvCxnSpPr>
          <p:nvPr/>
        </p:nvCxnSpPr>
        <p:spPr>
          <a:xfrm flipV="1">
            <a:off x="3083902" y="1065629"/>
            <a:ext cx="0" cy="2286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AE40D3-25D5-1FC0-7A15-0DC8B999D7C1}"/>
              </a:ext>
            </a:extLst>
          </p:cNvPr>
          <p:cNvSpPr txBox="1"/>
          <p:nvPr/>
        </p:nvSpPr>
        <p:spPr>
          <a:xfrm>
            <a:off x="3691921" y="3098007"/>
            <a:ext cx="285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en-CA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B66F55-B659-971D-53DA-E7C6D33A26FD}"/>
              </a:ext>
            </a:extLst>
          </p:cNvPr>
          <p:cNvSpPr txBox="1"/>
          <p:nvPr/>
        </p:nvSpPr>
        <p:spPr>
          <a:xfrm>
            <a:off x="2814859" y="1166642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F37D9-0ED7-2AC1-CB7D-F1FA8E09CE5F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3122086" y="2577753"/>
            <a:ext cx="2156162" cy="789692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8989D-B49C-3CAA-CCEA-D8926E310068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3122086" y="1503045"/>
            <a:ext cx="1325582" cy="186440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5C99079-9736-20C7-DC3B-EC5ED43D9914}"/>
              </a:ext>
            </a:extLst>
          </p:cNvPr>
          <p:cNvSpPr/>
          <p:nvPr/>
        </p:nvSpPr>
        <p:spPr>
          <a:xfrm>
            <a:off x="2557922" y="2846537"/>
            <a:ext cx="1080000" cy="1080000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96EF8A3-CA44-DDF7-6D48-A4B008B6359F}"/>
              </a:ext>
            </a:extLst>
          </p:cNvPr>
          <p:cNvSpPr/>
          <p:nvPr/>
        </p:nvSpPr>
        <p:spPr>
          <a:xfrm>
            <a:off x="2562995" y="2865629"/>
            <a:ext cx="1080000" cy="1080000"/>
          </a:xfrm>
          <a:prstGeom prst="arc">
            <a:avLst>
              <a:gd name="adj1" fmla="val 18303114"/>
              <a:gd name="adj2" fmla="val 20113032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C7ED41-14C9-9CBB-FBE4-D6E8E4184C32}"/>
              </a:ext>
            </a:extLst>
          </p:cNvPr>
          <p:cNvSpPr txBox="1"/>
          <p:nvPr/>
        </p:nvSpPr>
        <p:spPr>
          <a:xfrm>
            <a:off x="5047279" y="3537448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X</a:t>
            </a:r>
            <a:endParaRPr lang="en-CA" sz="1100" b="1" dirty="0">
              <a:solidFill>
                <a:srgbClr val="C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97300E-8211-3FA7-4433-B3529681387B}"/>
              </a:ext>
            </a:extLst>
          </p:cNvPr>
          <p:cNvSpPr txBox="1"/>
          <p:nvPr/>
        </p:nvSpPr>
        <p:spPr>
          <a:xfrm>
            <a:off x="3500431" y="2827445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7030A0"/>
                </a:solidFill>
              </a:rPr>
              <a:t>b</a:t>
            </a:r>
            <a:endParaRPr lang="en-CA" sz="1100" b="1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BF6844-2CEC-807A-EDEA-799F2CEBEDE1}"/>
              </a:ext>
            </a:extLst>
          </p:cNvPr>
          <p:cNvSpPr txBox="1"/>
          <p:nvPr/>
        </p:nvSpPr>
        <p:spPr>
          <a:xfrm>
            <a:off x="5240529" y="2431703"/>
            <a:ext cx="4603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(x, y)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C9985-D431-0530-8918-FEB89AEA6C61}"/>
              </a:ext>
            </a:extLst>
          </p:cNvPr>
          <p:cNvSpPr txBox="1"/>
          <p:nvPr/>
        </p:nvSpPr>
        <p:spPr>
          <a:xfrm>
            <a:off x="4408075" y="1325223"/>
            <a:ext cx="527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(x’, y’)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BFC708-2906-B797-3503-76D5D595705D}"/>
              </a:ext>
            </a:extLst>
          </p:cNvPr>
          <p:cNvCxnSpPr>
            <a:cxnSpLocks/>
          </p:cNvCxnSpPr>
          <p:nvPr/>
        </p:nvCxnSpPr>
        <p:spPr>
          <a:xfrm flipH="1">
            <a:off x="3084991" y="2582270"/>
            <a:ext cx="218436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E81D7A6-7A38-5736-393A-924B59EDCE0C}"/>
              </a:ext>
            </a:extLst>
          </p:cNvPr>
          <p:cNvCxnSpPr>
            <a:cxnSpLocks/>
          </p:cNvCxnSpPr>
          <p:nvPr/>
        </p:nvCxnSpPr>
        <p:spPr>
          <a:xfrm flipH="1">
            <a:off x="3084575" y="1503045"/>
            <a:ext cx="136309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5949097-7313-D677-E62F-EA687E12B63F}"/>
              </a:ext>
            </a:extLst>
          </p:cNvPr>
          <p:cNvCxnSpPr>
            <a:cxnSpLocks/>
          </p:cNvCxnSpPr>
          <p:nvPr/>
        </p:nvCxnSpPr>
        <p:spPr>
          <a:xfrm>
            <a:off x="4447081" y="1503045"/>
            <a:ext cx="0" cy="19021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A6BCF0-7902-2555-812C-2EA40F14AB76}"/>
              </a:ext>
            </a:extLst>
          </p:cNvPr>
          <p:cNvCxnSpPr>
            <a:cxnSpLocks/>
          </p:cNvCxnSpPr>
          <p:nvPr/>
        </p:nvCxnSpPr>
        <p:spPr>
          <a:xfrm>
            <a:off x="5271125" y="2582982"/>
            <a:ext cx="0" cy="82717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74549D-73D0-8963-8DE0-8802526C99FD}"/>
              </a:ext>
            </a:extLst>
          </p:cNvPr>
          <p:cNvCxnSpPr>
            <a:cxnSpLocks/>
          </p:cNvCxnSpPr>
          <p:nvPr/>
        </p:nvCxnSpPr>
        <p:spPr>
          <a:xfrm>
            <a:off x="3004420" y="2587888"/>
            <a:ext cx="0" cy="8117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0AD0D9-1593-A204-2B51-45945E9B099D}"/>
              </a:ext>
            </a:extLst>
          </p:cNvPr>
          <p:cNvCxnSpPr>
            <a:cxnSpLocks/>
          </p:cNvCxnSpPr>
          <p:nvPr/>
        </p:nvCxnSpPr>
        <p:spPr>
          <a:xfrm flipH="1">
            <a:off x="3087337" y="3480560"/>
            <a:ext cx="21714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8A16C30-3B09-6AD8-C981-0F03639C7610}"/>
              </a:ext>
            </a:extLst>
          </p:cNvPr>
          <p:cNvCxnSpPr>
            <a:cxnSpLocks/>
          </p:cNvCxnSpPr>
          <p:nvPr/>
        </p:nvCxnSpPr>
        <p:spPr>
          <a:xfrm flipH="1">
            <a:off x="3088395" y="3569021"/>
            <a:ext cx="1352832" cy="0"/>
          </a:xfrm>
          <a:prstGeom prst="straightConnector1">
            <a:avLst/>
          </a:prstGeom>
          <a:ln>
            <a:solidFill>
              <a:srgbClr val="7030A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58AD22E-2CC2-22EA-A245-C66A17892468}"/>
              </a:ext>
            </a:extLst>
          </p:cNvPr>
          <p:cNvCxnSpPr>
            <a:cxnSpLocks/>
          </p:cNvCxnSpPr>
          <p:nvPr/>
        </p:nvCxnSpPr>
        <p:spPr>
          <a:xfrm>
            <a:off x="2903519" y="1503045"/>
            <a:ext cx="1415" cy="1896603"/>
          </a:xfrm>
          <a:prstGeom prst="straightConnector1">
            <a:avLst/>
          </a:prstGeom>
          <a:ln>
            <a:solidFill>
              <a:srgbClr val="7030A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BBEF427-93AD-0530-D003-F8DAD22CB411}"/>
              </a:ext>
            </a:extLst>
          </p:cNvPr>
          <p:cNvSpPr txBox="1"/>
          <p:nvPr/>
        </p:nvSpPr>
        <p:spPr>
          <a:xfrm>
            <a:off x="5018261" y="3406656"/>
            <a:ext cx="2375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en-CA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07BA6C-20DA-D7E5-A145-D5A6DB031A14}"/>
              </a:ext>
            </a:extLst>
          </p:cNvPr>
          <p:cNvSpPr txBox="1"/>
          <p:nvPr/>
        </p:nvSpPr>
        <p:spPr>
          <a:xfrm>
            <a:off x="4192628" y="3506911"/>
            <a:ext cx="2680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b="1" dirty="0">
                <a:solidFill>
                  <a:srgbClr val="7030A0"/>
                </a:solidFill>
              </a:rPr>
              <a:t>x’</a:t>
            </a:r>
            <a:endParaRPr lang="en-CA" sz="1000" b="1" dirty="0">
              <a:solidFill>
                <a:srgbClr val="7030A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C0E32B-019C-2AD6-4AD2-94673ECF16F4}"/>
              </a:ext>
            </a:extLst>
          </p:cNvPr>
          <p:cNvSpPr txBox="1"/>
          <p:nvPr/>
        </p:nvSpPr>
        <p:spPr>
          <a:xfrm>
            <a:off x="2721104" y="1522671"/>
            <a:ext cx="2696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b="1" dirty="0">
                <a:solidFill>
                  <a:srgbClr val="7030A0"/>
                </a:solidFill>
              </a:rPr>
              <a:t>y’</a:t>
            </a:r>
            <a:endParaRPr lang="en-CA" sz="1000" b="1" dirty="0">
              <a:solidFill>
                <a:srgbClr val="7030A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4BFFCF2-2FFC-6D39-18A5-B1525E36C96B}"/>
              </a:ext>
            </a:extLst>
          </p:cNvPr>
          <p:cNvSpPr txBox="1"/>
          <p:nvPr/>
        </p:nvSpPr>
        <p:spPr>
          <a:xfrm>
            <a:off x="2839640" y="2566742"/>
            <a:ext cx="245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2ECDD-9A87-0A34-B086-CD3DD1348FE8}"/>
              </a:ext>
            </a:extLst>
          </p:cNvPr>
          <p:cNvSpPr txBox="1"/>
          <p:nvPr/>
        </p:nvSpPr>
        <p:spPr>
          <a:xfrm>
            <a:off x="5152437" y="2234675"/>
            <a:ext cx="38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v1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FDC7A8-D6E4-3A91-6975-A4FDDDBE1BC1}"/>
              </a:ext>
            </a:extLst>
          </p:cNvPr>
          <p:cNvSpPr txBox="1"/>
          <p:nvPr/>
        </p:nvSpPr>
        <p:spPr>
          <a:xfrm>
            <a:off x="4287519" y="1144517"/>
            <a:ext cx="38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v2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236F3-9C80-955F-FD0F-CF95AD8B8D5C}"/>
              </a:ext>
            </a:extLst>
          </p:cNvPr>
          <p:cNvSpPr txBox="1"/>
          <p:nvPr/>
        </p:nvSpPr>
        <p:spPr>
          <a:xfrm>
            <a:off x="3727227" y="1934641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endParaRPr lang="en-CA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29D351-C83D-C49E-2871-8F8E3BE2097E}"/>
              </a:ext>
            </a:extLst>
          </p:cNvPr>
          <p:cNvSpPr txBox="1"/>
          <p:nvPr/>
        </p:nvSpPr>
        <p:spPr>
          <a:xfrm>
            <a:off x="4166190" y="2624717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endParaRPr lang="en-CA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FE68F5-3B21-3A73-A296-F9B524D944C2}"/>
              </a:ext>
            </a:extLst>
          </p:cNvPr>
          <p:cNvSpPr txBox="1"/>
          <p:nvPr/>
        </p:nvSpPr>
        <p:spPr>
          <a:xfrm>
            <a:off x="6169216" y="1465929"/>
            <a:ext cx="55763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Angle addition formula for cosine:</a:t>
            </a:r>
          </a:p>
          <a:p>
            <a:endParaRPr lang="en-US" dirty="0"/>
          </a:p>
          <a:p>
            <a:r>
              <a:rPr lang="en-US" dirty="0"/>
              <a:t>x' = r * cos( a + b)   -&gt;</a:t>
            </a:r>
          </a:p>
          <a:p>
            <a:endParaRPr lang="en-US" dirty="0"/>
          </a:p>
          <a:p>
            <a:r>
              <a:rPr lang="en-US" dirty="0"/>
              <a:t>     x'  =  r  * (  cos(a)*cos(b)  -  sin(a)*sin(b)  )</a:t>
            </a:r>
          </a:p>
          <a:p>
            <a:endParaRPr lang="en-US" dirty="0"/>
          </a:p>
          <a:p>
            <a:r>
              <a:rPr lang="en-US" dirty="0"/>
              <a:t>     x'  =  </a:t>
            </a:r>
            <a:r>
              <a:rPr lang="en-US" dirty="0">
                <a:highlight>
                  <a:srgbClr val="FFFF00"/>
                </a:highlight>
              </a:rPr>
              <a:t>r * cos(a)</a:t>
            </a:r>
            <a:r>
              <a:rPr lang="en-US" dirty="0"/>
              <a:t> * cos(b)  -  </a:t>
            </a:r>
            <a:r>
              <a:rPr lang="en-US" dirty="0">
                <a:highlight>
                  <a:srgbClr val="00FFFF"/>
                </a:highlight>
              </a:rPr>
              <a:t>r * sin(a)</a:t>
            </a:r>
            <a:r>
              <a:rPr lang="en-US" dirty="0"/>
              <a:t> * sin(b)</a:t>
            </a:r>
          </a:p>
          <a:p>
            <a:endParaRPr lang="en-US" dirty="0"/>
          </a:p>
          <a:p>
            <a:r>
              <a:rPr lang="en-US" dirty="0"/>
              <a:t>But since:   </a:t>
            </a:r>
            <a:r>
              <a:rPr lang="en-US" dirty="0">
                <a:highlight>
                  <a:srgbClr val="FFFF00"/>
                </a:highlight>
              </a:rPr>
              <a:t>x = r * cos(a)</a:t>
            </a:r>
            <a:r>
              <a:rPr lang="en-US" dirty="0"/>
              <a:t>     and   </a:t>
            </a:r>
            <a:r>
              <a:rPr lang="en-US" dirty="0">
                <a:highlight>
                  <a:srgbClr val="00FFFF"/>
                </a:highlight>
              </a:rPr>
              <a:t>y = r * sin(a)</a:t>
            </a:r>
          </a:p>
          <a:p>
            <a:endParaRPr lang="en-US" dirty="0"/>
          </a:p>
          <a:p>
            <a:r>
              <a:rPr lang="en-US" dirty="0"/>
              <a:t>We replace these parts in the formula and we will end up with:</a:t>
            </a:r>
          </a:p>
          <a:p>
            <a:endParaRPr lang="en-US" dirty="0"/>
          </a:p>
          <a:p>
            <a:r>
              <a:rPr lang="en-US" b="1" dirty="0"/>
              <a:t>x' = x * cos(b)   -   y * sin(b)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468680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5B73BE6-347D-BBC9-5644-FAC0C63FECBF}"/>
              </a:ext>
            </a:extLst>
          </p:cNvPr>
          <p:cNvSpPr/>
          <p:nvPr/>
        </p:nvSpPr>
        <p:spPr>
          <a:xfrm>
            <a:off x="3029902" y="3351629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294EF6-B284-2E72-4360-3B8133447E12}"/>
              </a:ext>
            </a:extLst>
          </p:cNvPr>
          <p:cNvSpPr/>
          <p:nvPr/>
        </p:nvSpPr>
        <p:spPr>
          <a:xfrm>
            <a:off x="743902" y="1065629"/>
            <a:ext cx="4680000" cy="4680000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45EA1-1FAA-E15E-5FDB-D270F491613D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743902" y="3405629"/>
            <a:ext cx="4680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DD725-9466-6DC2-5CA9-E67035BECF9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3083902" y="1065629"/>
            <a:ext cx="0" cy="46800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4916-60E9-56DE-E48A-9A94D29B1343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37902" y="3405629"/>
            <a:ext cx="2286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0B84-CA17-3F8D-AA06-D7E4B2120EA1}"/>
              </a:ext>
            </a:extLst>
          </p:cNvPr>
          <p:cNvCxnSpPr>
            <a:cxnSpLocks/>
            <a:stCxn id="10" idx="0"/>
            <a:endCxn id="4" idx="0"/>
          </p:cNvCxnSpPr>
          <p:nvPr/>
        </p:nvCxnSpPr>
        <p:spPr>
          <a:xfrm flipV="1">
            <a:off x="3083902" y="1065629"/>
            <a:ext cx="0" cy="2286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AE40D3-25D5-1FC0-7A15-0DC8B999D7C1}"/>
              </a:ext>
            </a:extLst>
          </p:cNvPr>
          <p:cNvSpPr txBox="1"/>
          <p:nvPr/>
        </p:nvSpPr>
        <p:spPr>
          <a:xfrm>
            <a:off x="3691921" y="3098007"/>
            <a:ext cx="285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en-CA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B66F55-B659-971D-53DA-E7C6D33A26FD}"/>
              </a:ext>
            </a:extLst>
          </p:cNvPr>
          <p:cNvSpPr txBox="1"/>
          <p:nvPr/>
        </p:nvSpPr>
        <p:spPr>
          <a:xfrm>
            <a:off x="2814859" y="1166642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F37D9-0ED7-2AC1-CB7D-F1FA8E09CE5F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3122086" y="2577753"/>
            <a:ext cx="2156162" cy="789692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8989D-B49C-3CAA-CCEA-D8926E310068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3122086" y="1503045"/>
            <a:ext cx="1325582" cy="186440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5C99079-9736-20C7-DC3B-EC5ED43D9914}"/>
              </a:ext>
            </a:extLst>
          </p:cNvPr>
          <p:cNvSpPr/>
          <p:nvPr/>
        </p:nvSpPr>
        <p:spPr>
          <a:xfrm>
            <a:off x="2557922" y="2846537"/>
            <a:ext cx="1080000" cy="1080000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96EF8A3-CA44-DDF7-6D48-A4B008B6359F}"/>
              </a:ext>
            </a:extLst>
          </p:cNvPr>
          <p:cNvSpPr/>
          <p:nvPr/>
        </p:nvSpPr>
        <p:spPr>
          <a:xfrm>
            <a:off x="2562995" y="2865629"/>
            <a:ext cx="1080000" cy="1080000"/>
          </a:xfrm>
          <a:prstGeom prst="arc">
            <a:avLst>
              <a:gd name="adj1" fmla="val 18303114"/>
              <a:gd name="adj2" fmla="val 20113032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C7ED41-14C9-9CBB-FBE4-D6E8E4184C32}"/>
              </a:ext>
            </a:extLst>
          </p:cNvPr>
          <p:cNvSpPr txBox="1"/>
          <p:nvPr/>
        </p:nvSpPr>
        <p:spPr>
          <a:xfrm>
            <a:off x="5047279" y="3537448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X</a:t>
            </a:r>
            <a:endParaRPr lang="en-CA" sz="1100" b="1" dirty="0">
              <a:solidFill>
                <a:srgbClr val="C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97300E-8211-3FA7-4433-B3529681387B}"/>
              </a:ext>
            </a:extLst>
          </p:cNvPr>
          <p:cNvSpPr txBox="1"/>
          <p:nvPr/>
        </p:nvSpPr>
        <p:spPr>
          <a:xfrm>
            <a:off x="3500431" y="2827445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7030A0"/>
                </a:solidFill>
              </a:rPr>
              <a:t>b</a:t>
            </a:r>
            <a:endParaRPr lang="en-CA" sz="1100" b="1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BF6844-2CEC-807A-EDEA-799F2CEBEDE1}"/>
              </a:ext>
            </a:extLst>
          </p:cNvPr>
          <p:cNvSpPr txBox="1"/>
          <p:nvPr/>
        </p:nvSpPr>
        <p:spPr>
          <a:xfrm>
            <a:off x="5240529" y="2431703"/>
            <a:ext cx="4603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(x, y)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C9985-D431-0530-8918-FEB89AEA6C61}"/>
              </a:ext>
            </a:extLst>
          </p:cNvPr>
          <p:cNvSpPr txBox="1"/>
          <p:nvPr/>
        </p:nvSpPr>
        <p:spPr>
          <a:xfrm>
            <a:off x="4408075" y="1325223"/>
            <a:ext cx="527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(x’, y’)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BFC708-2906-B797-3503-76D5D595705D}"/>
              </a:ext>
            </a:extLst>
          </p:cNvPr>
          <p:cNvCxnSpPr>
            <a:cxnSpLocks/>
          </p:cNvCxnSpPr>
          <p:nvPr/>
        </p:nvCxnSpPr>
        <p:spPr>
          <a:xfrm flipH="1">
            <a:off x="3084991" y="2582270"/>
            <a:ext cx="218436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E81D7A6-7A38-5736-393A-924B59EDCE0C}"/>
              </a:ext>
            </a:extLst>
          </p:cNvPr>
          <p:cNvCxnSpPr>
            <a:cxnSpLocks/>
          </p:cNvCxnSpPr>
          <p:nvPr/>
        </p:nvCxnSpPr>
        <p:spPr>
          <a:xfrm flipH="1">
            <a:off x="3084575" y="1503045"/>
            <a:ext cx="136309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5949097-7313-D677-E62F-EA687E12B63F}"/>
              </a:ext>
            </a:extLst>
          </p:cNvPr>
          <p:cNvCxnSpPr>
            <a:cxnSpLocks/>
          </p:cNvCxnSpPr>
          <p:nvPr/>
        </p:nvCxnSpPr>
        <p:spPr>
          <a:xfrm>
            <a:off x="4447081" y="1503045"/>
            <a:ext cx="0" cy="19021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A6BCF0-7902-2555-812C-2EA40F14AB76}"/>
              </a:ext>
            </a:extLst>
          </p:cNvPr>
          <p:cNvCxnSpPr>
            <a:cxnSpLocks/>
          </p:cNvCxnSpPr>
          <p:nvPr/>
        </p:nvCxnSpPr>
        <p:spPr>
          <a:xfrm>
            <a:off x="5271125" y="2582982"/>
            <a:ext cx="0" cy="82717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74549D-73D0-8963-8DE0-8802526C99FD}"/>
              </a:ext>
            </a:extLst>
          </p:cNvPr>
          <p:cNvCxnSpPr>
            <a:cxnSpLocks/>
          </p:cNvCxnSpPr>
          <p:nvPr/>
        </p:nvCxnSpPr>
        <p:spPr>
          <a:xfrm>
            <a:off x="3004420" y="2587888"/>
            <a:ext cx="0" cy="8117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0AD0D9-1593-A204-2B51-45945E9B099D}"/>
              </a:ext>
            </a:extLst>
          </p:cNvPr>
          <p:cNvCxnSpPr>
            <a:cxnSpLocks/>
          </p:cNvCxnSpPr>
          <p:nvPr/>
        </p:nvCxnSpPr>
        <p:spPr>
          <a:xfrm flipH="1">
            <a:off x="3087337" y="3480560"/>
            <a:ext cx="21714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8A16C30-3B09-6AD8-C981-0F03639C7610}"/>
              </a:ext>
            </a:extLst>
          </p:cNvPr>
          <p:cNvCxnSpPr>
            <a:cxnSpLocks/>
          </p:cNvCxnSpPr>
          <p:nvPr/>
        </p:nvCxnSpPr>
        <p:spPr>
          <a:xfrm flipH="1">
            <a:off x="3088395" y="3569021"/>
            <a:ext cx="1352832" cy="0"/>
          </a:xfrm>
          <a:prstGeom prst="straightConnector1">
            <a:avLst/>
          </a:prstGeom>
          <a:ln>
            <a:solidFill>
              <a:srgbClr val="7030A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58AD22E-2CC2-22EA-A245-C66A17892468}"/>
              </a:ext>
            </a:extLst>
          </p:cNvPr>
          <p:cNvCxnSpPr>
            <a:cxnSpLocks/>
          </p:cNvCxnSpPr>
          <p:nvPr/>
        </p:nvCxnSpPr>
        <p:spPr>
          <a:xfrm>
            <a:off x="2903519" y="1503045"/>
            <a:ext cx="1415" cy="1896603"/>
          </a:xfrm>
          <a:prstGeom prst="straightConnector1">
            <a:avLst/>
          </a:prstGeom>
          <a:ln>
            <a:solidFill>
              <a:srgbClr val="7030A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BBEF427-93AD-0530-D003-F8DAD22CB411}"/>
              </a:ext>
            </a:extLst>
          </p:cNvPr>
          <p:cNvSpPr txBox="1"/>
          <p:nvPr/>
        </p:nvSpPr>
        <p:spPr>
          <a:xfrm>
            <a:off x="5018261" y="3406656"/>
            <a:ext cx="2375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en-CA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07BA6C-20DA-D7E5-A145-D5A6DB031A14}"/>
              </a:ext>
            </a:extLst>
          </p:cNvPr>
          <p:cNvSpPr txBox="1"/>
          <p:nvPr/>
        </p:nvSpPr>
        <p:spPr>
          <a:xfrm>
            <a:off x="4192628" y="3506911"/>
            <a:ext cx="2680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b="1" dirty="0">
                <a:solidFill>
                  <a:srgbClr val="7030A0"/>
                </a:solidFill>
              </a:rPr>
              <a:t>x’</a:t>
            </a:r>
            <a:endParaRPr lang="en-CA" sz="1000" b="1" dirty="0">
              <a:solidFill>
                <a:srgbClr val="7030A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C0E32B-019C-2AD6-4AD2-94673ECF16F4}"/>
              </a:ext>
            </a:extLst>
          </p:cNvPr>
          <p:cNvSpPr txBox="1"/>
          <p:nvPr/>
        </p:nvSpPr>
        <p:spPr>
          <a:xfrm>
            <a:off x="2721104" y="1522671"/>
            <a:ext cx="2696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b="1" dirty="0">
                <a:solidFill>
                  <a:srgbClr val="7030A0"/>
                </a:solidFill>
              </a:rPr>
              <a:t>y’</a:t>
            </a:r>
            <a:endParaRPr lang="en-CA" sz="1000" b="1" dirty="0">
              <a:solidFill>
                <a:srgbClr val="7030A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4BFFCF2-2FFC-6D39-18A5-B1525E36C96B}"/>
              </a:ext>
            </a:extLst>
          </p:cNvPr>
          <p:cNvSpPr txBox="1"/>
          <p:nvPr/>
        </p:nvSpPr>
        <p:spPr>
          <a:xfrm>
            <a:off x="2839640" y="2566742"/>
            <a:ext cx="245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2ECDD-9A87-0A34-B086-CD3DD1348FE8}"/>
              </a:ext>
            </a:extLst>
          </p:cNvPr>
          <p:cNvSpPr txBox="1"/>
          <p:nvPr/>
        </p:nvSpPr>
        <p:spPr>
          <a:xfrm>
            <a:off x="5152437" y="2234675"/>
            <a:ext cx="38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v1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FDC7A8-D6E4-3A91-6975-A4FDDDBE1BC1}"/>
              </a:ext>
            </a:extLst>
          </p:cNvPr>
          <p:cNvSpPr txBox="1"/>
          <p:nvPr/>
        </p:nvSpPr>
        <p:spPr>
          <a:xfrm>
            <a:off x="4287519" y="1144517"/>
            <a:ext cx="38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v2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236F3-9C80-955F-FD0F-CF95AD8B8D5C}"/>
              </a:ext>
            </a:extLst>
          </p:cNvPr>
          <p:cNvSpPr txBox="1"/>
          <p:nvPr/>
        </p:nvSpPr>
        <p:spPr>
          <a:xfrm>
            <a:off x="3727227" y="1934641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endParaRPr lang="en-CA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29D351-C83D-C49E-2871-8F8E3BE2097E}"/>
              </a:ext>
            </a:extLst>
          </p:cNvPr>
          <p:cNvSpPr txBox="1"/>
          <p:nvPr/>
        </p:nvSpPr>
        <p:spPr>
          <a:xfrm>
            <a:off x="4166190" y="2624717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endParaRPr lang="en-CA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FE68F5-3B21-3A73-A296-F9B524D944C2}"/>
              </a:ext>
            </a:extLst>
          </p:cNvPr>
          <p:cNvSpPr txBox="1"/>
          <p:nvPr/>
        </p:nvSpPr>
        <p:spPr>
          <a:xfrm>
            <a:off x="6169216" y="1465929"/>
            <a:ext cx="55763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Similarly, we will do the same for the Angle addition formula for sine:</a:t>
            </a:r>
          </a:p>
          <a:p>
            <a:endParaRPr lang="en-US" dirty="0"/>
          </a:p>
          <a:p>
            <a:r>
              <a:rPr lang="en-US" dirty="0"/>
              <a:t>y' = r * sin( a + b )    -&gt;</a:t>
            </a:r>
          </a:p>
          <a:p>
            <a:endParaRPr lang="en-US" dirty="0"/>
          </a:p>
          <a:p>
            <a:r>
              <a:rPr lang="en-US" dirty="0"/>
              <a:t>    y' = r * ( sin(a) * cos(b)   +   cos(a) * sin(b) )</a:t>
            </a:r>
          </a:p>
          <a:p>
            <a:endParaRPr lang="en-US" dirty="0"/>
          </a:p>
          <a:p>
            <a:r>
              <a:rPr lang="en-US" dirty="0"/>
              <a:t>    y' = </a:t>
            </a:r>
            <a:r>
              <a:rPr lang="en-US" dirty="0">
                <a:highlight>
                  <a:srgbClr val="00FFFF"/>
                </a:highlight>
              </a:rPr>
              <a:t>r * sin(a)</a:t>
            </a:r>
            <a:r>
              <a:rPr lang="en-US" dirty="0"/>
              <a:t> * cos(b)   +   </a:t>
            </a:r>
            <a:r>
              <a:rPr lang="en-US" dirty="0">
                <a:highlight>
                  <a:srgbClr val="FFFF00"/>
                </a:highlight>
              </a:rPr>
              <a:t>r * cos(a)</a:t>
            </a:r>
            <a:r>
              <a:rPr lang="en-US" dirty="0"/>
              <a:t> * sin(b) </a:t>
            </a:r>
          </a:p>
          <a:p>
            <a:endParaRPr lang="en-US" dirty="0"/>
          </a:p>
          <a:p>
            <a:r>
              <a:rPr lang="en-US" dirty="0"/>
              <a:t>But since:   </a:t>
            </a:r>
            <a:r>
              <a:rPr lang="en-US" dirty="0">
                <a:highlight>
                  <a:srgbClr val="FFFF00"/>
                </a:highlight>
              </a:rPr>
              <a:t>x = r * cos(a)</a:t>
            </a:r>
            <a:r>
              <a:rPr lang="en-US" dirty="0"/>
              <a:t>     and   </a:t>
            </a:r>
            <a:r>
              <a:rPr lang="en-US" dirty="0">
                <a:highlight>
                  <a:srgbClr val="00FFFF"/>
                </a:highlight>
              </a:rPr>
              <a:t>y = r * sin(a)</a:t>
            </a:r>
          </a:p>
          <a:p>
            <a:endParaRPr lang="en-US" dirty="0"/>
          </a:p>
          <a:p>
            <a:r>
              <a:rPr lang="en-US" dirty="0"/>
              <a:t>We replace these parts in the formula and we will end up with:</a:t>
            </a:r>
          </a:p>
          <a:p>
            <a:endParaRPr lang="en-US" dirty="0"/>
          </a:p>
          <a:p>
            <a:r>
              <a:rPr lang="en-US" b="1" dirty="0"/>
              <a:t>y' = y * cos(b)  +  x * sin(b)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09401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5B73BE6-347D-BBC9-5644-FAC0C63FECBF}"/>
              </a:ext>
            </a:extLst>
          </p:cNvPr>
          <p:cNvSpPr/>
          <p:nvPr/>
        </p:nvSpPr>
        <p:spPr>
          <a:xfrm>
            <a:off x="3029902" y="3351629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294EF6-B284-2E72-4360-3B8133447E12}"/>
              </a:ext>
            </a:extLst>
          </p:cNvPr>
          <p:cNvSpPr/>
          <p:nvPr/>
        </p:nvSpPr>
        <p:spPr>
          <a:xfrm>
            <a:off x="743902" y="1065629"/>
            <a:ext cx="4680000" cy="4680000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45EA1-1FAA-E15E-5FDB-D270F491613D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743902" y="3405629"/>
            <a:ext cx="4680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DD725-9466-6DC2-5CA9-E67035BECF9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3083902" y="1065629"/>
            <a:ext cx="0" cy="46800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4916-60E9-56DE-E48A-9A94D29B1343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37902" y="3405629"/>
            <a:ext cx="2286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0B84-CA17-3F8D-AA06-D7E4B2120EA1}"/>
              </a:ext>
            </a:extLst>
          </p:cNvPr>
          <p:cNvCxnSpPr>
            <a:cxnSpLocks/>
            <a:stCxn id="10" idx="0"/>
            <a:endCxn id="4" idx="0"/>
          </p:cNvCxnSpPr>
          <p:nvPr/>
        </p:nvCxnSpPr>
        <p:spPr>
          <a:xfrm flipV="1">
            <a:off x="3083902" y="1065629"/>
            <a:ext cx="0" cy="2286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AE40D3-25D5-1FC0-7A15-0DC8B999D7C1}"/>
              </a:ext>
            </a:extLst>
          </p:cNvPr>
          <p:cNvSpPr txBox="1"/>
          <p:nvPr/>
        </p:nvSpPr>
        <p:spPr>
          <a:xfrm>
            <a:off x="3691921" y="3098007"/>
            <a:ext cx="285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en-CA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B66F55-B659-971D-53DA-E7C6D33A26FD}"/>
              </a:ext>
            </a:extLst>
          </p:cNvPr>
          <p:cNvSpPr txBox="1"/>
          <p:nvPr/>
        </p:nvSpPr>
        <p:spPr>
          <a:xfrm>
            <a:off x="2814859" y="1166642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F37D9-0ED7-2AC1-CB7D-F1FA8E09CE5F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3122086" y="2577753"/>
            <a:ext cx="2156162" cy="789692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8989D-B49C-3CAA-CCEA-D8926E310068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3122086" y="1503045"/>
            <a:ext cx="1325582" cy="186440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5C99079-9736-20C7-DC3B-EC5ED43D9914}"/>
              </a:ext>
            </a:extLst>
          </p:cNvPr>
          <p:cNvSpPr/>
          <p:nvPr/>
        </p:nvSpPr>
        <p:spPr>
          <a:xfrm>
            <a:off x="2557922" y="2846537"/>
            <a:ext cx="1080000" cy="1080000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96EF8A3-CA44-DDF7-6D48-A4B008B6359F}"/>
              </a:ext>
            </a:extLst>
          </p:cNvPr>
          <p:cNvSpPr/>
          <p:nvPr/>
        </p:nvSpPr>
        <p:spPr>
          <a:xfrm>
            <a:off x="2562995" y="2865629"/>
            <a:ext cx="1080000" cy="1080000"/>
          </a:xfrm>
          <a:prstGeom prst="arc">
            <a:avLst>
              <a:gd name="adj1" fmla="val 18303114"/>
              <a:gd name="adj2" fmla="val 20113032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C7ED41-14C9-9CBB-FBE4-D6E8E4184C32}"/>
              </a:ext>
            </a:extLst>
          </p:cNvPr>
          <p:cNvSpPr txBox="1"/>
          <p:nvPr/>
        </p:nvSpPr>
        <p:spPr>
          <a:xfrm>
            <a:off x="5047279" y="3537448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X</a:t>
            </a:r>
            <a:endParaRPr lang="en-CA" sz="1100" b="1" dirty="0">
              <a:solidFill>
                <a:srgbClr val="C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97300E-8211-3FA7-4433-B3529681387B}"/>
              </a:ext>
            </a:extLst>
          </p:cNvPr>
          <p:cNvSpPr txBox="1"/>
          <p:nvPr/>
        </p:nvSpPr>
        <p:spPr>
          <a:xfrm>
            <a:off x="3500431" y="2827445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7030A0"/>
                </a:solidFill>
              </a:rPr>
              <a:t>b</a:t>
            </a:r>
            <a:endParaRPr lang="en-CA" sz="1100" b="1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BF6844-2CEC-807A-EDEA-799F2CEBEDE1}"/>
              </a:ext>
            </a:extLst>
          </p:cNvPr>
          <p:cNvSpPr txBox="1"/>
          <p:nvPr/>
        </p:nvSpPr>
        <p:spPr>
          <a:xfrm>
            <a:off x="5240529" y="2431703"/>
            <a:ext cx="4603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(x, y)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C9985-D431-0530-8918-FEB89AEA6C61}"/>
              </a:ext>
            </a:extLst>
          </p:cNvPr>
          <p:cNvSpPr txBox="1"/>
          <p:nvPr/>
        </p:nvSpPr>
        <p:spPr>
          <a:xfrm>
            <a:off x="4408075" y="1325223"/>
            <a:ext cx="527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(x’, y’)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BFC708-2906-B797-3503-76D5D595705D}"/>
              </a:ext>
            </a:extLst>
          </p:cNvPr>
          <p:cNvCxnSpPr>
            <a:cxnSpLocks/>
          </p:cNvCxnSpPr>
          <p:nvPr/>
        </p:nvCxnSpPr>
        <p:spPr>
          <a:xfrm flipH="1">
            <a:off x="3084991" y="2582270"/>
            <a:ext cx="218436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E81D7A6-7A38-5736-393A-924B59EDCE0C}"/>
              </a:ext>
            </a:extLst>
          </p:cNvPr>
          <p:cNvCxnSpPr>
            <a:cxnSpLocks/>
          </p:cNvCxnSpPr>
          <p:nvPr/>
        </p:nvCxnSpPr>
        <p:spPr>
          <a:xfrm flipH="1">
            <a:off x="3084575" y="1503045"/>
            <a:ext cx="136309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5949097-7313-D677-E62F-EA687E12B63F}"/>
              </a:ext>
            </a:extLst>
          </p:cNvPr>
          <p:cNvCxnSpPr>
            <a:cxnSpLocks/>
          </p:cNvCxnSpPr>
          <p:nvPr/>
        </p:nvCxnSpPr>
        <p:spPr>
          <a:xfrm>
            <a:off x="4447081" y="1503045"/>
            <a:ext cx="0" cy="19021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A6BCF0-7902-2555-812C-2EA40F14AB76}"/>
              </a:ext>
            </a:extLst>
          </p:cNvPr>
          <p:cNvCxnSpPr>
            <a:cxnSpLocks/>
          </p:cNvCxnSpPr>
          <p:nvPr/>
        </p:nvCxnSpPr>
        <p:spPr>
          <a:xfrm>
            <a:off x="5271125" y="2582982"/>
            <a:ext cx="0" cy="82717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74549D-73D0-8963-8DE0-8802526C99FD}"/>
              </a:ext>
            </a:extLst>
          </p:cNvPr>
          <p:cNvCxnSpPr>
            <a:cxnSpLocks/>
          </p:cNvCxnSpPr>
          <p:nvPr/>
        </p:nvCxnSpPr>
        <p:spPr>
          <a:xfrm>
            <a:off x="3004420" y="2587888"/>
            <a:ext cx="0" cy="8117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0AD0D9-1593-A204-2B51-45945E9B099D}"/>
              </a:ext>
            </a:extLst>
          </p:cNvPr>
          <p:cNvCxnSpPr>
            <a:cxnSpLocks/>
          </p:cNvCxnSpPr>
          <p:nvPr/>
        </p:nvCxnSpPr>
        <p:spPr>
          <a:xfrm flipH="1">
            <a:off x="3087337" y="3480560"/>
            <a:ext cx="21714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8A16C30-3B09-6AD8-C981-0F03639C7610}"/>
              </a:ext>
            </a:extLst>
          </p:cNvPr>
          <p:cNvCxnSpPr>
            <a:cxnSpLocks/>
          </p:cNvCxnSpPr>
          <p:nvPr/>
        </p:nvCxnSpPr>
        <p:spPr>
          <a:xfrm flipH="1">
            <a:off x="3088395" y="3569021"/>
            <a:ext cx="1352832" cy="0"/>
          </a:xfrm>
          <a:prstGeom prst="straightConnector1">
            <a:avLst/>
          </a:prstGeom>
          <a:ln>
            <a:solidFill>
              <a:srgbClr val="7030A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58AD22E-2CC2-22EA-A245-C66A17892468}"/>
              </a:ext>
            </a:extLst>
          </p:cNvPr>
          <p:cNvCxnSpPr>
            <a:cxnSpLocks/>
          </p:cNvCxnSpPr>
          <p:nvPr/>
        </p:nvCxnSpPr>
        <p:spPr>
          <a:xfrm>
            <a:off x="2903519" y="1503045"/>
            <a:ext cx="1415" cy="1896603"/>
          </a:xfrm>
          <a:prstGeom prst="straightConnector1">
            <a:avLst/>
          </a:prstGeom>
          <a:ln>
            <a:solidFill>
              <a:srgbClr val="7030A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BBEF427-93AD-0530-D003-F8DAD22CB411}"/>
              </a:ext>
            </a:extLst>
          </p:cNvPr>
          <p:cNvSpPr txBox="1"/>
          <p:nvPr/>
        </p:nvSpPr>
        <p:spPr>
          <a:xfrm>
            <a:off x="5018261" y="3406656"/>
            <a:ext cx="2375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en-CA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07BA6C-20DA-D7E5-A145-D5A6DB031A14}"/>
              </a:ext>
            </a:extLst>
          </p:cNvPr>
          <p:cNvSpPr txBox="1"/>
          <p:nvPr/>
        </p:nvSpPr>
        <p:spPr>
          <a:xfrm>
            <a:off x="4192628" y="3506911"/>
            <a:ext cx="2680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b="1" dirty="0">
                <a:solidFill>
                  <a:srgbClr val="7030A0"/>
                </a:solidFill>
              </a:rPr>
              <a:t>x’</a:t>
            </a:r>
            <a:endParaRPr lang="en-CA" sz="1000" b="1" dirty="0">
              <a:solidFill>
                <a:srgbClr val="7030A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C0E32B-019C-2AD6-4AD2-94673ECF16F4}"/>
              </a:ext>
            </a:extLst>
          </p:cNvPr>
          <p:cNvSpPr txBox="1"/>
          <p:nvPr/>
        </p:nvSpPr>
        <p:spPr>
          <a:xfrm>
            <a:off x="2721104" y="1522671"/>
            <a:ext cx="2696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b="1" dirty="0">
                <a:solidFill>
                  <a:srgbClr val="7030A0"/>
                </a:solidFill>
              </a:rPr>
              <a:t>y’</a:t>
            </a:r>
            <a:endParaRPr lang="en-CA" sz="1000" b="1" dirty="0">
              <a:solidFill>
                <a:srgbClr val="7030A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4BFFCF2-2FFC-6D39-18A5-B1525E36C96B}"/>
              </a:ext>
            </a:extLst>
          </p:cNvPr>
          <p:cNvSpPr txBox="1"/>
          <p:nvPr/>
        </p:nvSpPr>
        <p:spPr>
          <a:xfrm>
            <a:off x="2839640" y="2566742"/>
            <a:ext cx="245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2ECDD-9A87-0A34-B086-CD3DD1348FE8}"/>
              </a:ext>
            </a:extLst>
          </p:cNvPr>
          <p:cNvSpPr txBox="1"/>
          <p:nvPr/>
        </p:nvSpPr>
        <p:spPr>
          <a:xfrm>
            <a:off x="5152437" y="2234675"/>
            <a:ext cx="38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v1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FDC7A8-D6E4-3A91-6975-A4FDDDBE1BC1}"/>
              </a:ext>
            </a:extLst>
          </p:cNvPr>
          <p:cNvSpPr txBox="1"/>
          <p:nvPr/>
        </p:nvSpPr>
        <p:spPr>
          <a:xfrm>
            <a:off x="4287519" y="1144517"/>
            <a:ext cx="38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v2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236F3-9C80-955F-FD0F-CF95AD8B8D5C}"/>
              </a:ext>
            </a:extLst>
          </p:cNvPr>
          <p:cNvSpPr txBox="1"/>
          <p:nvPr/>
        </p:nvSpPr>
        <p:spPr>
          <a:xfrm>
            <a:off x="3727227" y="1934641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endParaRPr lang="en-CA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29D351-C83D-C49E-2871-8F8E3BE2097E}"/>
              </a:ext>
            </a:extLst>
          </p:cNvPr>
          <p:cNvSpPr txBox="1"/>
          <p:nvPr/>
        </p:nvSpPr>
        <p:spPr>
          <a:xfrm>
            <a:off x="4166190" y="2624717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endParaRPr lang="en-CA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FE68F5-3B21-3A73-A296-F9B524D944C2}"/>
              </a:ext>
            </a:extLst>
          </p:cNvPr>
          <p:cNvSpPr txBox="1"/>
          <p:nvPr/>
        </p:nvSpPr>
        <p:spPr>
          <a:xfrm>
            <a:off x="6169216" y="1465929"/>
            <a:ext cx="5576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Therefore:</a:t>
            </a:r>
          </a:p>
          <a:p>
            <a:endParaRPr lang="es-ES" dirty="0"/>
          </a:p>
          <a:p>
            <a:r>
              <a:rPr lang="es-ES" dirty="0"/>
              <a:t>    x' = x * cos(b)   -   y * sin(b)</a:t>
            </a:r>
          </a:p>
          <a:p>
            <a:endParaRPr lang="es-ES" dirty="0"/>
          </a:p>
          <a:p>
            <a:r>
              <a:rPr lang="es-ES" dirty="0"/>
              <a:t>    y' = y * cos(b)  +  x * sin(b)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88319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5B73BE6-347D-BBC9-5644-FAC0C63FECBF}"/>
              </a:ext>
            </a:extLst>
          </p:cNvPr>
          <p:cNvSpPr/>
          <p:nvPr/>
        </p:nvSpPr>
        <p:spPr>
          <a:xfrm>
            <a:off x="3029902" y="3351629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294EF6-B284-2E72-4360-3B8133447E12}"/>
              </a:ext>
            </a:extLst>
          </p:cNvPr>
          <p:cNvSpPr/>
          <p:nvPr/>
        </p:nvSpPr>
        <p:spPr>
          <a:xfrm>
            <a:off x="743902" y="1065629"/>
            <a:ext cx="4680000" cy="4680000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45EA1-1FAA-E15E-5FDB-D270F491613D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743902" y="3405629"/>
            <a:ext cx="4680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DD725-9466-6DC2-5CA9-E67035BECF9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3083902" y="1065629"/>
            <a:ext cx="0" cy="46800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4916-60E9-56DE-E48A-9A94D29B1343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37902" y="3405629"/>
            <a:ext cx="2286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0B84-CA17-3F8D-AA06-D7E4B2120EA1}"/>
              </a:ext>
            </a:extLst>
          </p:cNvPr>
          <p:cNvCxnSpPr>
            <a:cxnSpLocks/>
            <a:stCxn id="10" idx="0"/>
            <a:endCxn id="4" idx="0"/>
          </p:cNvCxnSpPr>
          <p:nvPr/>
        </p:nvCxnSpPr>
        <p:spPr>
          <a:xfrm flipV="1">
            <a:off x="3083902" y="1065629"/>
            <a:ext cx="0" cy="2286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AE40D3-25D5-1FC0-7A15-0DC8B999D7C1}"/>
              </a:ext>
            </a:extLst>
          </p:cNvPr>
          <p:cNvSpPr txBox="1"/>
          <p:nvPr/>
        </p:nvSpPr>
        <p:spPr>
          <a:xfrm>
            <a:off x="3691921" y="3098007"/>
            <a:ext cx="285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en-CA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B66F55-B659-971D-53DA-E7C6D33A26FD}"/>
              </a:ext>
            </a:extLst>
          </p:cNvPr>
          <p:cNvSpPr txBox="1"/>
          <p:nvPr/>
        </p:nvSpPr>
        <p:spPr>
          <a:xfrm>
            <a:off x="2814859" y="1166642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F37D9-0ED7-2AC1-CB7D-F1FA8E09CE5F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3122086" y="2577753"/>
            <a:ext cx="2156162" cy="789692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8989D-B49C-3CAA-CCEA-D8926E310068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3122086" y="1503045"/>
            <a:ext cx="1325582" cy="186440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5C99079-9736-20C7-DC3B-EC5ED43D9914}"/>
              </a:ext>
            </a:extLst>
          </p:cNvPr>
          <p:cNvSpPr/>
          <p:nvPr/>
        </p:nvSpPr>
        <p:spPr>
          <a:xfrm>
            <a:off x="2557922" y="2846537"/>
            <a:ext cx="1080000" cy="1080000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96EF8A3-CA44-DDF7-6D48-A4B008B6359F}"/>
              </a:ext>
            </a:extLst>
          </p:cNvPr>
          <p:cNvSpPr/>
          <p:nvPr/>
        </p:nvSpPr>
        <p:spPr>
          <a:xfrm>
            <a:off x="2562995" y="2865629"/>
            <a:ext cx="1080000" cy="1080000"/>
          </a:xfrm>
          <a:prstGeom prst="arc">
            <a:avLst>
              <a:gd name="adj1" fmla="val 18303114"/>
              <a:gd name="adj2" fmla="val 20113032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C7ED41-14C9-9CBB-FBE4-D6E8E4184C32}"/>
              </a:ext>
            </a:extLst>
          </p:cNvPr>
          <p:cNvSpPr txBox="1"/>
          <p:nvPr/>
        </p:nvSpPr>
        <p:spPr>
          <a:xfrm>
            <a:off x="5047279" y="3537448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X</a:t>
            </a:r>
            <a:endParaRPr lang="en-CA" sz="1100" b="1" dirty="0">
              <a:solidFill>
                <a:srgbClr val="C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97300E-8211-3FA7-4433-B3529681387B}"/>
              </a:ext>
            </a:extLst>
          </p:cNvPr>
          <p:cNvSpPr txBox="1"/>
          <p:nvPr/>
        </p:nvSpPr>
        <p:spPr>
          <a:xfrm>
            <a:off x="3500431" y="2827445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7030A0"/>
                </a:solidFill>
              </a:rPr>
              <a:t>b</a:t>
            </a:r>
            <a:endParaRPr lang="en-CA" sz="1100" b="1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BF6844-2CEC-807A-EDEA-799F2CEBEDE1}"/>
              </a:ext>
            </a:extLst>
          </p:cNvPr>
          <p:cNvSpPr txBox="1"/>
          <p:nvPr/>
        </p:nvSpPr>
        <p:spPr>
          <a:xfrm>
            <a:off x="5240529" y="2431703"/>
            <a:ext cx="4603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(x, y)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C9985-D431-0530-8918-FEB89AEA6C61}"/>
              </a:ext>
            </a:extLst>
          </p:cNvPr>
          <p:cNvSpPr txBox="1"/>
          <p:nvPr/>
        </p:nvSpPr>
        <p:spPr>
          <a:xfrm>
            <a:off x="4408075" y="1325223"/>
            <a:ext cx="527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(x’, y’)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BFC708-2906-B797-3503-76D5D595705D}"/>
              </a:ext>
            </a:extLst>
          </p:cNvPr>
          <p:cNvCxnSpPr>
            <a:cxnSpLocks/>
          </p:cNvCxnSpPr>
          <p:nvPr/>
        </p:nvCxnSpPr>
        <p:spPr>
          <a:xfrm flipH="1">
            <a:off x="3084991" y="2582270"/>
            <a:ext cx="218436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E81D7A6-7A38-5736-393A-924B59EDCE0C}"/>
              </a:ext>
            </a:extLst>
          </p:cNvPr>
          <p:cNvCxnSpPr>
            <a:cxnSpLocks/>
          </p:cNvCxnSpPr>
          <p:nvPr/>
        </p:nvCxnSpPr>
        <p:spPr>
          <a:xfrm flipH="1">
            <a:off x="3084575" y="1503045"/>
            <a:ext cx="136309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5949097-7313-D677-E62F-EA687E12B63F}"/>
              </a:ext>
            </a:extLst>
          </p:cNvPr>
          <p:cNvCxnSpPr>
            <a:cxnSpLocks/>
          </p:cNvCxnSpPr>
          <p:nvPr/>
        </p:nvCxnSpPr>
        <p:spPr>
          <a:xfrm>
            <a:off x="4447081" y="1503045"/>
            <a:ext cx="0" cy="19021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A6BCF0-7902-2555-812C-2EA40F14AB76}"/>
              </a:ext>
            </a:extLst>
          </p:cNvPr>
          <p:cNvCxnSpPr>
            <a:cxnSpLocks/>
          </p:cNvCxnSpPr>
          <p:nvPr/>
        </p:nvCxnSpPr>
        <p:spPr>
          <a:xfrm>
            <a:off x="5271125" y="2582982"/>
            <a:ext cx="0" cy="82717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74549D-73D0-8963-8DE0-8802526C99FD}"/>
              </a:ext>
            </a:extLst>
          </p:cNvPr>
          <p:cNvCxnSpPr>
            <a:cxnSpLocks/>
          </p:cNvCxnSpPr>
          <p:nvPr/>
        </p:nvCxnSpPr>
        <p:spPr>
          <a:xfrm>
            <a:off x="3004420" y="2587888"/>
            <a:ext cx="0" cy="8117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0AD0D9-1593-A204-2B51-45945E9B099D}"/>
              </a:ext>
            </a:extLst>
          </p:cNvPr>
          <p:cNvCxnSpPr>
            <a:cxnSpLocks/>
          </p:cNvCxnSpPr>
          <p:nvPr/>
        </p:nvCxnSpPr>
        <p:spPr>
          <a:xfrm flipH="1">
            <a:off x="3087337" y="3480560"/>
            <a:ext cx="21714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8A16C30-3B09-6AD8-C981-0F03639C7610}"/>
              </a:ext>
            </a:extLst>
          </p:cNvPr>
          <p:cNvCxnSpPr>
            <a:cxnSpLocks/>
          </p:cNvCxnSpPr>
          <p:nvPr/>
        </p:nvCxnSpPr>
        <p:spPr>
          <a:xfrm flipH="1">
            <a:off x="3088395" y="3569021"/>
            <a:ext cx="1352832" cy="0"/>
          </a:xfrm>
          <a:prstGeom prst="straightConnector1">
            <a:avLst/>
          </a:prstGeom>
          <a:ln>
            <a:solidFill>
              <a:srgbClr val="7030A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58AD22E-2CC2-22EA-A245-C66A17892468}"/>
              </a:ext>
            </a:extLst>
          </p:cNvPr>
          <p:cNvCxnSpPr>
            <a:cxnSpLocks/>
          </p:cNvCxnSpPr>
          <p:nvPr/>
        </p:nvCxnSpPr>
        <p:spPr>
          <a:xfrm>
            <a:off x="2903519" y="1503045"/>
            <a:ext cx="1415" cy="1896603"/>
          </a:xfrm>
          <a:prstGeom prst="straightConnector1">
            <a:avLst/>
          </a:prstGeom>
          <a:ln>
            <a:solidFill>
              <a:srgbClr val="7030A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BBEF427-93AD-0530-D003-F8DAD22CB411}"/>
              </a:ext>
            </a:extLst>
          </p:cNvPr>
          <p:cNvSpPr txBox="1"/>
          <p:nvPr/>
        </p:nvSpPr>
        <p:spPr>
          <a:xfrm>
            <a:off x="5018261" y="3406656"/>
            <a:ext cx="2375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en-CA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07BA6C-20DA-D7E5-A145-D5A6DB031A14}"/>
              </a:ext>
            </a:extLst>
          </p:cNvPr>
          <p:cNvSpPr txBox="1"/>
          <p:nvPr/>
        </p:nvSpPr>
        <p:spPr>
          <a:xfrm>
            <a:off x="4192628" y="3506911"/>
            <a:ext cx="2680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b="1" dirty="0">
                <a:solidFill>
                  <a:srgbClr val="7030A0"/>
                </a:solidFill>
              </a:rPr>
              <a:t>x’</a:t>
            </a:r>
            <a:endParaRPr lang="en-CA" sz="1000" b="1" dirty="0">
              <a:solidFill>
                <a:srgbClr val="7030A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C0E32B-019C-2AD6-4AD2-94673ECF16F4}"/>
              </a:ext>
            </a:extLst>
          </p:cNvPr>
          <p:cNvSpPr txBox="1"/>
          <p:nvPr/>
        </p:nvSpPr>
        <p:spPr>
          <a:xfrm>
            <a:off x="2721104" y="1522671"/>
            <a:ext cx="2696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b="1" dirty="0">
                <a:solidFill>
                  <a:srgbClr val="7030A0"/>
                </a:solidFill>
              </a:rPr>
              <a:t>y’</a:t>
            </a:r>
            <a:endParaRPr lang="en-CA" sz="1000" b="1" dirty="0">
              <a:solidFill>
                <a:srgbClr val="7030A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4BFFCF2-2FFC-6D39-18A5-B1525E36C96B}"/>
              </a:ext>
            </a:extLst>
          </p:cNvPr>
          <p:cNvSpPr txBox="1"/>
          <p:nvPr/>
        </p:nvSpPr>
        <p:spPr>
          <a:xfrm>
            <a:off x="2839640" y="2566742"/>
            <a:ext cx="245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2ECDD-9A87-0A34-B086-CD3DD1348FE8}"/>
              </a:ext>
            </a:extLst>
          </p:cNvPr>
          <p:cNvSpPr txBox="1"/>
          <p:nvPr/>
        </p:nvSpPr>
        <p:spPr>
          <a:xfrm>
            <a:off x="5152437" y="2234675"/>
            <a:ext cx="38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v1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FDC7A8-D6E4-3A91-6975-A4FDDDBE1BC1}"/>
              </a:ext>
            </a:extLst>
          </p:cNvPr>
          <p:cNvSpPr txBox="1"/>
          <p:nvPr/>
        </p:nvSpPr>
        <p:spPr>
          <a:xfrm>
            <a:off x="4287519" y="1144517"/>
            <a:ext cx="38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v2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236F3-9C80-955F-FD0F-CF95AD8B8D5C}"/>
              </a:ext>
            </a:extLst>
          </p:cNvPr>
          <p:cNvSpPr txBox="1"/>
          <p:nvPr/>
        </p:nvSpPr>
        <p:spPr>
          <a:xfrm>
            <a:off x="3727227" y="1934641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endParaRPr lang="en-CA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29D351-C83D-C49E-2871-8F8E3BE2097E}"/>
              </a:ext>
            </a:extLst>
          </p:cNvPr>
          <p:cNvSpPr txBox="1"/>
          <p:nvPr/>
        </p:nvSpPr>
        <p:spPr>
          <a:xfrm>
            <a:off x="4166190" y="2624717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endParaRPr lang="en-CA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FE68F5-3B21-3A73-A296-F9B524D944C2}"/>
              </a:ext>
            </a:extLst>
          </p:cNvPr>
          <p:cNvSpPr txBox="1"/>
          <p:nvPr/>
        </p:nvSpPr>
        <p:spPr>
          <a:xfrm>
            <a:off x="6169216" y="1465929"/>
            <a:ext cx="55763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Now, if we want to rotate it in 3D we follow this:</a:t>
            </a:r>
          </a:p>
          <a:p>
            <a:endParaRPr lang="en-CA" dirty="0"/>
          </a:p>
          <a:p>
            <a:r>
              <a:rPr lang="en-CA" b="1" dirty="0"/>
              <a:t>Z-axis rotation:</a:t>
            </a:r>
          </a:p>
          <a:p>
            <a:r>
              <a:rPr lang="en-CA" dirty="0"/>
              <a:t>    x' = x * cos(b)    -    y * sin(b)</a:t>
            </a:r>
          </a:p>
          <a:p>
            <a:r>
              <a:rPr lang="en-CA" dirty="0"/>
              <a:t>    y' = x * sin(b)    +   y * cos(b)</a:t>
            </a:r>
          </a:p>
          <a:p>
            <a:r>
              <a:rPr lang="en-CA" dirty="0"/>
              <a:t>    z' = </a:t>
            </a:r>
            <a:r>
              <a:rPr lang="en-CA" i="1" dirty="0"/>
              <a:t>no change</a:t>
            </a:r>
          </a:p>
          <a:p>
            <a:endParaRPr lang="en-CA" dirty="0"/>
          </a:p>
          <a:p>
            <a:r>
              <a:rPr lang="en-CA" b="1" dirty="0"/>
              <a:t>Y-axis rotation:</a:t>
            </a:r>
          </a:p>
          <a:p>
            <a:r>
              <a:rPr lang="en-CA" dirty="0"/>
              <a:t>    x' = x * cos(b)    -    z * sin(b)</a:t>
            </a:r>
          </a:p>
          <a:p>
            <a:r>
              <a:rPr lang="en-CA" dirty="0"/>
              <a:t>    y' = </a:t>
            </a:r>
            <a:r>
              <a:rPr lang="en-CA" i="1" dirty="0"/>
              <a:t>no change</a:t>
            </a:r>
          </a:p>
          <a:p>
            <a:r>
              <a:rPr lang="en-CA" dirty="0"/>
              <a:t>    z' = x * sin(b)    +   z * cos(b)</a:t>
            </a:r>
          </a:p>
          <a:p>
            <a:endParaRPr lang="en-CA" dirty="0"/>
          </a:p>
          <a:p>
            <a:r>
              <a:rPr lang="en-CA" b="1" dirty="0"/>
              <a:t>X-axis rotation:</a:t>
            </a:r>
          </a:p>
          <a:p>
            <a:r>
              <a:rPr lang="en-CA" dirty="0"/>
              <a:t>    x' = </a:t>
            </a:r>
            <a:r>
              <a:rPr lang="en-CA" i="1" dirty="0"/>
              <a:t>no change</a:t>
            </a:r>
          </a:p>
          <a:p>
            <a:r>
              <a:rPr lang="en-CA" dirty="0"/>
              <a:t>    y' = y * cos(b)    -    z * sin(b)</a:t>
            </a:r>
          </a:p>
          <a:p>
            <a:r>
              <a:rPr lang="en-CA" dirty="0"/>
              <a:t>    z' = y * sin(b)    +   z * cos(b)</a:t>
            </a:r>
          </a:p>
        </p:txBody>
      </p:sp>
    </p:spTree>
    <p:extLst>
      <p:ext uri="{BB962C8B-B14F-4D97-AF65-F5344CB8AC3E}">
        <p14:creationId xmlns:p14="http://schemas.microsoft.com/office/powerpoint/2010/main" val="3369702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294EF6-B284-2E72-4360-3B8133447E12}"/>
              </a:ext>
            </a:extLst>
          </p:cNvPr>
          <p:cNvSpPr/>
          <p:nvPr/>
        </p:nvSpPr>
        <p:spPr>
          <a:xfrm>
            <a:off x="-3332151" y="1073814"/>
            <a:ext cx="9119997" cy="9119997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45EA1-1FAA-E15E-5FDB-D270F491613D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-3332151" y="5633813"/>
            <a:ext cx="9119997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DD725-9466-6DC2-5CA9-E67035BECF9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1227848" y="1073814"/>
            <a:ext cx="0" cy="9119997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4916-60E9-56DE-E48A-9A94D29B1343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1210741" y="5633813"/>
            <a:ext cx="457710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0B84-CA17-3F8D-AA06-D7E4B2120EA1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1227848" y="1073814"/>
            <a:ext cx="0" cy="455999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F37D9-0ED7-2AC1-CB7D-F1FA8E09CE5F}"/>
              </a:ext>
            </a:extLst>
          </p:cNvPr>
          <p:cNvCxnSpPr>
            <a:cxnSpLocks/>
          </p:cNvCxnSpPr>
          <p:nvPr/>
        </p:nvCxnSpPr>
        <p:spPr>
          <a:xfrm flipV="1">
            <a:off x="1210741" y="3927475"/>
            <a:ext cx="4246385" cy="1706338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8989D-B49C-3CAA-CCEA-D8926E310068}"/>
              </a:ext>
            </a:extLst>
          </p:cNvPr>
          <p:cNvCxnSpPr>
            <a:cxnSpLocks/>
          </p:cNvCxnSpPr>
          <p:nvPr/>
        </p:nvCxnSpPr>
        <p:spPr>
          <a:xfrm flipV="1">
            <a:off x="1227848" y="1931799"/>
            <a:ext cx="2638604" cy="3702013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5C99079-9736-20C7-DC3B-EC5ED43D9914}"/>
              </a:ext>
            </a:extLst>
          </p:cNvPr>
          <p:cNvSpPr/>
          <p:nvPr/>
        </p:nvSpPr>
        <p:spPr>
          <a:xfrm>
            <a:off x="173252" y="4566646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96EF8A3-CA44-DDF7-6D48-A4B008B6359F}"/>
              </a:ext>
            </a:extLst>
          </p:cNvPr>
          <p:cNvSpPr/>
          <p:nvPr/>
        </p:nvSpPr>
        <p:spPr>
          <a:xfrm>
            <a:off x="175539" y="4581504"/>
            <a:ext cx="2104615" cy="2104615"/>
          </a:xfrm>
          <a:prstGeom prst="arc">
            <a:avLst>
              <a:gd name="adj1" fmla="val 18303114"/>
              <a:gd name="adj2" fmla="val 2027202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2ECDD-9A87-0A34-B086-CD3DD1348FE8}"/>
              </a:ext>
            </a:extLst>
          </p:cNvPr>
          <p:cNvSpPr txBox="1"/>
          <p:nvPr/>
        </p:nvSpPr>
        <p:spPr>
          <a:xfrm>
            <a:off x="1000165" y="557753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A9A5AB-1F18-347D-C80A-7DDCAD33E7B5}"/>
              </a:ext>
            </a:extLst>
          </p:cNvPr>
          <p:cNvCxnSpPr>
            <a:cxnSpLocks/>
          </p:cNvCxnSpPr>
          <p:nvPr/>
        </p:nvCxnSpPr>
        <p:spPr>
          <a:xfrm>
            <a:off x="5457126" y="3920140"/>
            <a:ext cx="0" cy="171405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410105-D65E-1862-837B-771C80F2F54C}"/>
              </a:ext>
            </a:extLst>
          </p:cNvPr>
          <p:cNvCxnSpPr>
            <a:cxnSpLocks/>
          </p:cNvCxnSpPr>
          <p:nvPr/>
        </p:nvCxnSpPr>
        <p:spPr>
          <a:xfrm flipH="1">
            <a:off x="3873856" y="1918758"/>
            <a:ext cx="3406" cy="371842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FBC2F1-D74D-6592-D794-6F1D55E278A6}"/>
              </a:ext>
            </a:extLst>
          </p:cNvPr>
          <p:cNvCxnSpPr>
            <a:cxnSpLocks/>
          </p:cNvCxnSpPr>
          <p:nvPr/>
        </p:nvCxnSpPr>
        <p:spPr>
          <a:xfrm flipH="1">
            <a:off x="3877262" y="3920140"/>
            <a:ext cx="1579864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01F101-C8F0-513D-7D8B-94DDFAF2A15F}"/>
              </a:ext>
            </a:extLst>
          </p:cNvPr>
          <p:cNvCxnSpPr>
            <a:cxnSpLocks/>
          </p:cNvCxnSpPr>
          <p:nvPr/>
        </p:nvCxnSpPr>
        <p:spPr>
          <a:xfrm flipH="1" flipV="1">
            <a:off x="3873856" y="1918758"/>
            <a:ext cx="1583270" cy="2001382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6B855F1-F310-C12C-012E-7145307A59AD}"/>
              </a:ext>
            </a:extLst>
          </p:cNvPr>
          <p:cNvSpPr txBox="1"/>
          <p:nvPr/>
        </p:nvSpPr>
        <p:spPr>
          <a:xfrm>
            <a:off x="2017003" y="5276936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1FCEBF-FC17-3650-CA1B-C59581B67DDF}"/>
              </a:ext>
            </a:extLst>
          </p:cNvPr>
          <p:cNvSpPr txBox="1"/>
          <p:nvPr/>
        </p:nvSpPr>
        <p:spPr>
          <a:xfrm>
            <a:off x="1869246" y="4904170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a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7648DF-F5A0-6695-E857-34C802FD51BE}"/>
              </a:ext>
            </a:extLst>
          </p:cNvPr>
          <p:cNvSpPr txBox="1"/>
          <p:nvPr/>
        </p:nvSpPr>
        <p:spPr>
          <a:xfrm>
            <a:off x="5343284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874168-8EF3-1E4C-A0A7-23E0D0EB430D}"/>
              </a:ext>
            </a:extLst>
          </p:cNvPr>
          <p:cNvSpPr txBox="1"/>
          <p:nvPr/>
        </p:nvSpPr>
        <p:spPr>
          <a:xfrm>
            <a:off x="5416541" y="372272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8EE567-99B8-0971-1749-16679B217656}"/>
              </a:ext>
            </a:extLst>
          </p:cNvPr>
          <p:cNvSpPr txBox="1"/>
          <p:nvPr/>
        </p:nvSpPr>
        <p:spPr>
          <a:xfrm>
            <a:off x="3798750" y="16495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64BAA7-00F3-727E-3688-937384BDD269}"/>
              </a:ext>
            </a:extLst>
          </p:cNvPr>
          <p:cNvSpPr txBox="1"/>
          <p:nvPr/>
        </p:nvSpPr>
        <p:spPr>
          <a:xfrm>
            <a:off x="3734958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C1D40E-6CC6-725B-BD93-4069D87F8709}"/>
              </a:ext>
            </a:extLst>
          </p:cNvPr>
          <p:cNvSpPr txBox="1"/>
          <p:nvPr/>
        </p:nvSpPr>
        <p:spPr>
          <a:xfrm>
            <a:off x="3657841" y="375086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9DA088-193E-B91B-3CB1-80F2AB62A84B}"/>
              </a:ext>
            </a:extLst>
          </p:cNvPr>
          <p:cNvSpPr txBox="1"/>
          <p:nvPr/>
        </p:nvSpPr>
        <p:spPr>
          <a:xfrm rot="16200000">
            <a:off x="450275" y="3489965"/>
            <a:ext cx="117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i="1" dirty="0">
                <a:solidFill>
                  <a:srgbClr val="0070C0"/>
                </a:solidFill>
              </a:rPr>
              <a:t>sin( a + b )</a:t>
            </a:r>
            <a:endParaRPr lang="en-CA" sz="1100" b="1" i="1" dirty="0">
              <a:solidFill>
                <a:srgbClr val="0070C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979909-A0BB-1DB3-AA89-C71940C1DC45}"/>
              </a:ext>
            </a:extLst>
          </p:cNvPr>
          <p:cNvCxnSpPr>
            <a:cxnSpLocks/>
          </p:cNvCxnSpPr>
          <p:nvPr/>
        </p:nvCxnSpPr>
        <p:spPr>
          <a:xfrm flipH="1">
            <a:off x="1166424" y="1921865"/>
            <a:ext cx="3406" cy="3718428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966402D-5592-2856-C176-7928711A0959}"/>
              </a:ext>
            </a:extLst>
          </p:cNvPr>
          <p:cNvSpPr txBox="1"/>
          <p:nvPr/>
        </p:nvSpPr>
        <p:spPr>
          <a:xfrm>
            <a:off x="930570" y="1073812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7B5740-2D47-23C1-DC1F-0A83DBE065AE}"/>
              </a:ext>
            </a:extLst>
          </p:cNvPr>
          <p:cNvSpPr txBox="1"/>
          <p:nvPr/>
        </p:nvSpPr>
        <p:spPr>
          <a:xfrm>
            <a:off x="5734249" y="5577532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X</a:t>
            </a:r>
            <a:endParaRPr lang="en-CA" sz="1100" b="1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9A387-FD1F-C6A8-9A0E-5D1EF5FC71A9}"/>
              </a:ext>
            </a:extLst>
          </p:cNvPr>
          <p:cNvSpPr txBox="1"/>
          <p:nvPr/>
        </p:nvSpPr>
        <p:spPr>
          <a:xfrm>
            <a:off x="6169216" y="1465929"/>
            <a:ext cx="557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Proof that:</a:t>
            </a:r>
            <a:br>
              <a:rPr lang="en-CA" b="1" dirty="0"/>
            </a:br>
            <a:r>
              <a:rPr lang="en-CA" b="1" dirty="0"/>
              <a:t>sin( a + b ) = sin(a) * cos(b)  +  cos(a) * sin(b)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884FD-B501-5364-2EEB-06DC06BE81E4}"/>
              </a:ext>
            </a:extLst>
          </p:cNvPr>
          <p:cNvSpPr txBox="1"/>
          <p:nvPr/>
        </p:nvSpPr>
        <p:spPr>
          <a:xfrm>
            <a:off x="2195819" y="3455784"/>
            <a:ext cx="652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r = 1</a:t>
            </a:r>
            <a:endParaRPr lang="en-CA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DDD1-39D2-87C2-E102-C04B7EAC2F84}"/>
              </a:ext>
            </a:extLst>
          </p:cNvPr>
          <p:cNvSpPr txBox="1"/>
          <p:nvPr/>
        </p:nvSpPr>
        <p:spPr>
          <a:xfrm>
            <a:off x="2491536" y="32407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274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294EF6-B284-2E72-4360-3B8133447E12}"/>
              </a:ext>
            </a:extLst>
          </p:cNvPr>
          <p:cNvSpPr/>
          <p:nvPr/>
        </p:nvSpPr>
        <p:spPr>
          <a:xfrm>
            <a:off x="-3332151" y="1073814"/>
            <a:ext cx="9119997" cy="9119997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45EA1-1FAA-E15E-5FDB-D270F491613D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-3332151" y="5633813"/>
            <a:ext cx="9119997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DD725-9466-6DC2-5CA9-E67035BECF9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1227848" y="1073814"/>
            <a:ext cx="0" cy="9119997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4916-60E9-56DE-E48A-9A94D29B1343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1210741" y="5633813"/>
            <a:ext cx="457710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0B84-CA17-3F8D-AA06-D7E4B2120EA1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1227848" y="1073814"/>
            <a:ext cx="0" cy="455999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F37D9-0ED7-2AC1-CB7D-F1FA8E09CE5F}"/>
              </a:ext>
            </a:extLst>
          </p:cNvPr>
          <p:cNvCxnSpPr>
            <a:cxnSpLocks/>
          </p:cNvCxnSpPr>
          <p:nvPr/>
        </p:nvCxnSpPr>
        <p:spPr>
          <a:xfrm flipV="1">
            <a:off x="1210741" y="3927475"/>
            <a:ext cx="4246385" cy="1706338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8989D-B49C-3CAA-CCEA-D8926E310068}"/>
              </a:ext>
            </a:extLst>
          </p:cNvPr>
          <p:cNvCxnSpPr>
            <a:cxnSpLocks/>
          </p:cNvCxnSpPr>
          <p:nvPr/>
        </p:nvCxnSpPr>
        <p:spPr>
          <a:xfrm flipV="1">
            <a:off x="1227848" y="1931799"/>
            <a:ext cx="2638604" cy="3702013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5C99079-9736-20C7-DC3B-EC5ED43D9914}"/>
              </a:ext>
            </a:extLst>
          </p:cNvPr>
          <p:cNvSpPr/>
          <p:nvPr/>
        </p:nvSpPr>
        <p:spPr>
          <a:xfrm>
            <a:off x="173252" y="4566646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96EF8A3-CA44-DDF7-6D48-A4B008B6359F}"/>
              </a:ext>
            </a:extLst>
          </p:cNvPr>
          <p:cNvSpPr/>
          <p:nvPr/>
        </p:nvSpPr>
        <p:spPr>
          <a:xfrm>
            <a:off x="175539" y="4581504"/>
            <a:ext cx="2104615" cy="2104615"/>
          </a:xfrm>
          <a:prstGeom prst="arc">
            <a:avLst>
              <a:gd name="adj1" fmla="val 18303114"/>
              <a:gd name="adj2" fmla="val 2027202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2ECDD-9A87-0A34-B086-CD3DD1348FE8}"/>
              </a:ext>
            </a:extLst>
          </p:cNvPr>
          <p:cNvSpPr txBox="1"/>
          <p:nvPr/>
        </p:nvSpPr>
        <p:spPr>
          <a:xfrm>
            <a:off x="1000165" y="557753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A9A5AB-1F18-347D-C80A-7DDCAD33E7B5}"/>
              </a:ext>
            </a:extLst>
          </p:cNvPr>
          <p:cNvCxnSpPr>
            <a:cxnSpLocks/>
          </p:cNvCxnSpPr>
          <p:nvPr/>
        </p:nvCxnSpPr>
        <p:spPr>
          <a:xfrm>
            <a:off x="5457126" y="3920140"/>
            <a:ext cx="0" cy="171405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410105-D65E-1862-837B-771C80F2F54C}"/>
              </a:ext>
            </a:extLst>
          </p:cNvPr>
          <p:cNvCxnSpPr>
            <a:cxnSpLocks/>
          </p:cNvCxnSpPr>
          <p:nvPr/>
        </p:nvCxnSpPr>
        <p:spPr>
          <a:xfrm flipH="1">
            <a:off x="3873856" y="1918758"/>
            <a:ext cx="3406" cy="371842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FBC2F1-D74D-6592-D794-6F1D55E278A6}"/>
              </a:ext>
            </a:extLst>
          </p:cNvPr>
          <p:cNvCxnSpPr>
            <a:cxnSpLocks/>
          </p:cNvCxnSpPr>
          <p:nvPr/>
        </p:nvCxnSpPr>
        <p:spPr>
          <a:xfrm flipH="1">
            <a:off x="3877262" y="3920140"/>
            <a:ext cx="1579864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01F101-C8F0-513D-7D8B-94DDFAF2A15F}"/>
              </a:ext>
            </a:extLst>
          </p:cNvPr>
          <p:cNvCxnSpPr>
            <a:cxnSpLocks/>
          </p:cNvCxnSpPr>
          <p:nvPr/>
        </p:nvCxnSpPr>
        <p:spPr>
          <a:xfrm flipH="1" flipV="1">
            <a:off x="3873856" y="1918758"/>
            <a:ext cx="1583270" cy="2001382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6B855F1-F310-C12C-012E-7145307A59AD}"/>
              </a:ext>
            </a:extLst>
          </p:cNvPr>
          <p:cNvSpPr txBox="1"/>
          <p:nvPr/>
        </p:nvSpPr>
        <p:spPr>
          <a:xfrm>
            <a:off x="2017003" y="5276936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1FCEBF-FC17-3650-CA1B-C59581B67DDF}"/>
              </a:ext>
            </a:extLst>
          </p:cNvPr>
          <p:cNvSpPr txBox="1"/>
          <p:nvPr/>
        </p:nvSpPr>
        <p:spPr>
          <a:xfrm>
            <a:off x="1869246" y="4904170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a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7648DF-F5A0-6695-E857-34C802FD51BE}"/>
              </a:ext>
            </a:extLst>
          </p:cNvPr>
          <p:cNvSpPr txBox="1"/>
          <p:nvPr/>
        </p:nvSpPr>
        <p:spPr>
          <a:xfrm>
            <a:off x="5343284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874168-8EF3-1E4C-A0A7-23E0D0EB430D}"/>
              </a:ext>
            </a:extLst>
          </p:cNvPr>
          <p:cNvSpPr txBox="1"/>
          <p:nvPr/>
        </p:nvSpPr>
        <p:spPr>
          <a:xfrm>
            <a:off x="5416541" y="372272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8EE567-99B8-0971-1749-16679B217656}"/>
              </a:ext>
            </a:extLst>
          </p:cNvPr>
          <p:cNvSpPr txBox="1"/>
          <p:nvPr/>
        </p:nvSpPr>
        <p:spPr>
          <a:xfrm>
            <a:off x="3798750" y="16495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64BAA7-00F3-727E-3688-937384BDD269}"/>
              </a:ext>
            </a:extLst>
          </p:cNvPr>
          <p:cNvSpPr txBox="1"/>
          <p:nvPr/>
        </p:nvSpPr>
        <p:spPr>
          <a:xfrm>
            <a:off x="3734958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C1D40E-6CC6-725B-BD93-4069D87F8709}"/>
              </a:ext>
            </a:extLst>
          </p:cNvPr>
          <p:cNvSpPr txBox="1"/>
          <p:nvPr/>
        </p:nvSpPr>
        <p:spPr>
          <a:xfrm>
            <a:off x="3657841" y="375086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9DA088-193E-B91B-3CB1-80F2AB62A84B}"/>
              </a:ext>
            </a:extLst>
          </p:cNvPr>
          <p:cNvSpPr txBox="1"/>
          <p:nvPr/>
        </p:nvSpPr>
        <p:spPr>
          <a:xfrm rot="16200000">
            <a:off x="450275" y="3489965"/>
            <a:ext cx="117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i="1" dirty="0">
                <a:solidFill>
                  <a:srgbClr val="0070C0"/>
                </a:solidFill>
              </a:rPr>
              <a:t>sin( a + b )</a:t>
            </a:r>
            <a:endParaRPr lang="en-CA" sz="1100" b="1" i="1" dirty="0">
              <a:solidFill>
                <a:srgbClr val="0070C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979909-A0BB-1DB3-AA89-C71940C1DC45}"/>
              </a:ext>
            </a:extLst>
          </p:cNvPr>
          <p:cNvCxnSpPr>
            <a:cxnSpLocks/>
          </p:cNvCxnSpPr>
          <p:nvPr/>
        </p:nvCxnSpPr>
        <p:spPr>
          <a:xfrm flipH="1">
            <a:off x="1166424" y="1921865"/>
            <a:ext cx="3406" cy="3718428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966402D-5592-2856-C176-7928711A0959}"/>
              </a:ext>
            </a:extLst>
          </p:cNvPr>
          <p:cNvSpPr txBox="1"/>
          <p:nvPr/>
        </p:nvSpPr>
        <p:spPr>
          <a:xfrm>
            <a:off x="930570" y="1073812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7B5740-2D47-23C1-DC1F-0A83DBE065AE}"/>
              </a:ext>
            </a:extLst>
          </p:cNvPr>
          <p:cNvSpPr txBox="1"/>
          <p:nvPr/>
        </p:nvSpPr>
        <p:spPr>
          <a:xfrm>
            <a:off x="5734249" y="5577532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X</a:t>
            </a:r>
            <a:endParaRPr lang="en-CA" sz="1100" b="1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9A387-FD1F-C6A8-9A0E-5D1EF5FC71A9}"/>
              </a:ext>
            </a:extLst>
          </p:cNvPr>
          <p:cNvSpPr txBox="1"/>
          <p:nvPr/>
        </p:nvSpPr>
        <p:spPr>
          <a:xfrm>
            <a:off x="6169216" y="1465929"/>
            <a:ext cx="5576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Note that we have the triangles:</a:t>
            </a:r>
            <a:br>
              <a:rPr lang="en-CA" dirty="0"/>
            </a:br>
            <a:br>
              <a:rPr lang="en-CA" dirty="0"/>
            </a:br>
            <a:r>
              <a:rPr lang="en-CA" dirty="0"/>
              <a:t>A,B,C  for angle ‘b’</a:t>
            </a:r>
            <a:br>
              <a:rPr lang="en-CA" dirty="0"/>
            </a:br>
            <a:br>
              <a:rPr lang="en-CA" dirty="0"/>
            </a:br>
            <a:r>
              <a:rPr lang="en-CA" dirty="0"/>
              <a:t>A,C,D for angle ‘a’</a:t>
            </a:r>
            <a:br>
              <a:rPr lang="en-CA" dirty="0"/>
            </a:br>
            <a:br>
              <a:rPr lang="en-CA" dirty="0"/>
            </a:br>
            <a:r>
              <a:rPr lang="en-CA" dirty="0"/>
              <a:t>A,F,D for angle (a + b)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and we are going to try to proof that the side FD is the sin( a + 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884FD-B501-5364-2EEB-06DC06BE81E4}"/>
              </a:ext>
            </a:extLst>
          </p:cNvPr>
          <p:cNvSpPr txBox="1"/>
          <p:nvPr/>
        </p:nvSpPr>
        <p:spPr>
          <a:xfrm>
            <a:off x="2195819" y="3455784"/>
            <a:ext cx="652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r = 1</a:t>
            </a:r>
            <a:endParaRPr lang="en-CA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DDD1-39D2-87C2-E102-C04B7EAC2F84}"/>
              </a:ext>
            </a:extLst>
          </p:cNvPr>
          <p:cNvSpPr txBox="1"/>
          <p:nvPr/>
        </p:nvSpPr>
        <p:spPr>
          <a:xfrm>
            <a:off x="2491536" y="32407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DC1043-26B9-179F-E830-37CC71FF0E36}"/>
              </a:ext>
            </a:extLst>
          </p:cNvPr>
          <p:cNvCxnSpPr>
            <a:cxnSpLocks/>
          </p:cNvCxnSpPr>
          <p:nvPr/>
        </p:nvCxnSpPr>
        <p:spPr>
          <a:xfrm flipH="1">
            <a:off x="3874392" y="1938127"/>
            <a:ext cx="3406" cy="3718428"/>
          </a:xfrm>
          <a:prstGeom prst="line">
            <a:avLst/>
          </a:prstGeom>
          <a:ln w="38100" cmpd="sng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043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294EF6-B284-2E72-4360-3B8133447E12}"/>
              </a:ext>
            </a:extLst>
          </p:cNvPr>
          <p:cNvSpPr/>
          <p:nvPr/>
        </p:nvSpPr>
        <p:spPr>
          <a:xfrm>
            <a:off x="-3332151" y="1073814"/>
            <a:ext cx="9119997" cy="9119997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45EA1-1FAA-E15E-5FDB-D270F491613D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-3332151" y="5633813"/>
            <a:ext cx="9119997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DD725-9466-6DC2-5CA9-E67035BECF9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1227848" y="1073814"/>
            <a:ext cx="0" cy="9119997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4916-60E9-56DE-E48A-9A94D29B1343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1210741" y="5633813"/>
            <a:ext cx="457710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0B84-CA17-3F8D-AA06-D7E4B2120EA1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1227848" y="1073814"/>
            <a:ext cx="0" cy="455999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F37D9-0ED7-2AC1-CB7D-F1FA8E09CE5F}"/>
              </a:ext>
            </a:extLst>
          </p:cNvPr>
          <p:cNvCxnSpPr>
            <a:cxnSpLocks/>
          </p:cNvCxnSpPr>
          <p:nvPr/>
        </p:nvCxnSpPr>
        <p:spPr>
          <a:xfrm flipV="1">
            <a:off x="1210741" y="3927475"/>
            <a:ext cx="4246385" cy="1706338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8989D-B49C-3CAA-CCEA-D8926E310068}"/>
              </a:ext>
            </a:extLst>
          </p:cNvPr>
          <p:cNvCxnSpPr>
            <a:cxnSpLocks/>
          </p:cNvCxnSpPr>
          <p:nvPr/>
        </p:nvCxnSpPr>
        <p:spPr>
          <a:xfrm flipV="1">
            <a:off x="1227848" y="1931799"/>
            <a:ext cx="2638604" cy="3702013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5C99079-9736-20C7-DC3B-EC5ED43D9914}"/>
              </a:ext>
            </a:extLst>
          </p:cNvPr>
          <p:cNvSpPr/>
          <p:nvPr/>
        </p:nvSpPr>
        <p:spPr>
          <a:xfrm>
            <a:off x="173252" y="4566646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96EF8A3-CA44-DDF7-6D48-A4B008B6359F}"/>
              </a:ext>
            </a:extLst>
          </p:cNvPr>
          <p:cNvSpPr/>
          <p:nvPr/>
        </p:nvSpPr>
        <p:spPr>
          <a:xfrm>
            <a:off x="175539" y="4581504"/>
            <a:ext cx="2104615" cy="2104615"/>
          </a:xfrm>
          <a:prstGeom prst="arc">
            <a:avLst>
              <a:gd name="adj1" fmla="val 18303114"/>
              <a:gd name="adj2" fmla="val 2027202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2ECDD-9A87-0A34-B086-CD3DD1348FE8}"/>
              </a:ext>
            </a:extLst>
          </p:cNvPr>
          <p:cNvSpPr txBox="1"/>
          <p:nvPr/>
        </p:nvSpPr>
        <p:spPr>
          <a:xfrm>
            <a:off x="1000165" y="557753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A9A5AB-1F18-347D-C80A-7DDCAD33E7B5}"/>
              </a:ext>
            </a:extLst>
          </p:cNvPr>
          <p:cNvCxnSpPr>
            <a:cxnSpLocks/>
          </p:cNvCxnSpPr>
          <p:nvPr/>
        </p:nvCxnSpPr>
        <p:spPr>
          <a:xfrm>
            <a:off x="5457126" y="3920140"/>
            <a:ext cx="0" cy="171405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410105-D65E-1862-837B-771C80F2F54C}"/>
              </a:ext>
            </a:extLst>
          </p:cNvPr>
          <p:cNvCxnSpPr>
            <a:cxnSpLocks/>
          </p:cNvCxnSpPr>
          <p:nvPr/>
        </p:nvCxnSpPr>
        <p:spPr>
          <a:xfrm flipH="1">
            <a:off x="3873856" y="1918758"/>
            <a:ext cx="3406" cy="371842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FBC2F1-D74D-6592-D794-6F1D55E278A6}"/>
              </a:ext>
            </a:extLst>
          </p:cNvPr>
          <p:cNvCxnSpPr>
            <a:cxnSpLocks/>
          </p:cNvCxnSpPr>
          <p:nvPr/>
        </p:nvCxnSpPr>
        <p:spPr>
          <a:xfrm flipH="1">
            <a:off x="3877262" y="3920140"/>
            <a:ext cx="1579864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01F101-C8F0-513D-7D8B-94DDFAF2A15F}"/>
              </a:ext>
            </a:extLst>
          </p:cNvPr>
          <p:cNvCxnSpPr>
            <a:cxnSpLocks/>
          </p:cNvCxnSpPr>
          <p:nvPr/>
        </p:nvCxnSpPr>
        <p:spPr>
          <a:xfrm flipH="1" flipV="1">
            <a:off x="3873856" y="1918758"/>
            <a:ext cx="1583270" cy="2001382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6B855F1-F310-C12C-012E-7145307A59AD}"/>
              </a:ext>
            </a:extLst>
          </p:cNvPr>
          <p:cNvSpPr txBox="1"/>
          <p:nvPr/>
        </p:nvSpPr>
        <p:spPr>
          <a:xfrm>
            <a:off x="2017003" y="5276936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1FCEBF-FC17-3650-CA1B-C59581B67DDF}"/>
              </a:ext>
            </a:extLst>
          </p:cNvPr>
          <p:cNvSpPr txBox="1"/>
          <p:nvPr/>
        </p:nvSpPr>
        <p:spPr>
          <a:xfrm>
            <a:off x="1869246" y="4904170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a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7648DF-F5A0-6695-E857-34C802FD51BE}"/>
              </a:ext>
            </a:extLst>
          </p:cNvPr>
          <p:cNvSpPr txBox="1"/>
          <p:nvPr/>
        </p:nvSpPr>
        <p:spPr>
          <a:xfrm>
            <a:off x="5343284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874168-8EF3-1E4C-A0A7-23E0D0EB430D}"/>
              </a:ext>
            </a:extLst>
          </p:cNvPr>
          <p:cNvSpPr txBox="1"/>
          <p:nvPr/>
        </p:nvSpPr>
        <p:spPr>
          <a:xfrm>
            <a:off x="5416541" y="372272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8EE567-99B8-0971-1749-16679B217656}"/>
              </a:ext>
            </a:extLst>
          </p:cNvPr>
          <p:cNvSpPr txBox="1"/>
          <p:nvPr/>
        </p:nvSpPr>
        <p:spPr>
          <a:xfrm>
            <a:off x="3798750" y="16495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64BAA7-00F3-727E-3688-937384BDD269}"/>
              </a:ext>
            </a:extLst>
          </p:cNvPr>
          <p:cNvSpPr txBox="1"/>
          <p:nvPr/>
        </p:nvSpPr>
        <p:spPr>
          <a:xfrm>
            <a:off x="3734958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C1D40E-6CC6-725B-BD93-4069D87F8709}"/>
              </a:ext>
            </a:extLst>
          </p:cNvPr>
          <p:cNvSpPr txBox="1"/>
          <p:nvPr/>
        </p:nvSpPr>
        <p:spPr>
          <a:xfrm>
            <a:off x="3657841" y="375086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9DA088-193E-B91B-3CB1-80F2AB62A84B}"/>
              </a:ext>
            </a:extLst>
          </p:cNvPr>
          <p:cNvSpPr txBox="1"/>
          <p:nvPr/>
        </p:nvSpPr>
        <p:spPr>
          <a:xfrm rot="16200000">
            <a:off x="450275" y="3489965"/>
            <a:ext cx="117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i="1" dirty="0">
                <a:solidFill>
                  <a:srgbClr val="0070C0"/>
                </a:solidFill>
              </a:rPr>
              <a:t>sin( a + b )</a:t>
            </a:r>
            <a:endParaRPr lang="en-CA" sz="1100" b="1" i="1" dirty="0">
              <a:solidFill>
                <a:srgbClr val="0070C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979909-A0BB-1DB3-AA89-C71940C1DC45}"/>
              </a:ext>
            </a:extLst>
          </p:cNvPr>
          <p:cNvCxnSpPr>
            <a:cxnSpLocks/>
          </p:cNvCxnSpPr>
          <p:nvPr/>
        </p:nvCxnSpPr>
        <p:spPr>
          <a:xfrm flipH="1">
            <a:off x="1166424" y="1921865"/>
            <a:ext cx="3406" cy="3718428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966402D-5592-2856-C176-7928711A0959}"/>
              </a:ext>
            </a:extLst>
          </p:cNvPr>
          <p:cNvSpPr txBox="1"/>
          <p:nvPr/>
        </p:nvSpPr>
        <p:spPr>
          <a:xfrm>
            <a:off x="930570" y="1073812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7B5740-2D47-23C1-DC1F-0A83DBE065AE}"/>
              </a:ext>
            </a:extLst>
          </p:cNvPr>
          <p:cNvSpPr txBox="1"/>
          <p:nvPr/>
        </p:nvSpPr>
        <p:spPr>
          <a:xfrm>
            <a:off x="5734249" y="5577532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X</a:t>
            </a:r>
            <a:endParaRPr lang="en-CA" sz="11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884FD-B501-5364-2EEB-06DC06BE81E4}"/>
              </a:ext>
            </a:extLst>
          </p:cNvPr>
          <p:cNvSpPr txBox="1"/>
          <p:nvPr/>
        </p:nvSpPr>
        <p:spPr>
          <a:xfrm>
            <a:off x="2195819" y="3455784"/>
            <a:ext cx="652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r = 1</a:t>
            </a:r>
            <a:endParaRPr lang="en-CA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DDD1-39D2-87C2-E102-C04B7EAC2F84}"/>
              </a:ext>
            </a:extLst>
          </p:cNvPr>
          <p:cNvSpPr txBox="1"/>
          <p:nvPr/>
        </p:nvSpPr>
        <p:spPr>
          <a:xfrm>
            <a:off x="2491536" y="32407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A472CC-4485-7481-D392-0C0F16ADEFA4}"/>
                  </a:ext>
                </a:extLst>
              </p:cNvPr>
              <p:cNvSpPr txBox="1"/>
              <p:nvPr/>
            </p:nvSpPr>
            <p:spPr>
              <a:xfrm>
                <a:off x="6321616" y="1618329"/>
                <a:ext cx="5576316" cy="2271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Knowing that: </a:t>
                </a:r>
                <a:br>
                  <a:rPr lang="en-CA" dirty="0"/>
                </a:br>
                <a:r>
                  <a:rPr lang="en-CA" dirty="0"/>
                  <a:t>    sin(x) = opposite side / hypotenuse</a:t>
                </a:r>
                <a:br>
                  <a:rPr lang="en-CA" dirty="0"/>
                </a:br>
                <a:br>
                  <a:rPr lang="en-CA" dirty="0"/>
                </a:br>
                <a:r>
                  <a:rPr lang="en-CA" dirty="0"/>
                  <a:t>In our example we have that  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𝐷𝐸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𝐸𝐹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br>
                  <a:rPr lang="en-CA" dirty="0"/>
                </a:br>
                <a:br>
                  <a:rPr lang="en-CA" dirty="0"/>
                </a:br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A472CC-4485-7481-D392-0C0F16ADE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616" y="1618329"/>
                <a:ext cx="5576316" cy="2271071"/>
              </a:xfrm>
              <a:prstGeom prst="rect">
                <a:avLst/>
              </a:prstGeom>
              <a:blipFill>
                <a:blip r:embed="rId3"/>
                <a:stretch>
                  <a:fillRect l="-874" t="-134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B339D7F-2A31-EDAB-F3F2-A1A27C926741}"/>
              </a:ext>
            </a:extLst>
          </p:cNvPr>
          <p:cNvSpPr txBox="1"/>
          <p:nvPr/>
        </p:nvSpPr>
        <p:spPr>
          <a:xfrm rot="3127980">
            <a:off x="4358566" y="2872198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sin( a )</a:t>
            </a:r>
            <a:endParaRPr lang="en-CA" sz="105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A301EB-2B21-F305-B58B-F936A33AC6EF}"/>
              </a:ext>
            </a:extLst>
          </p:cNvPr>
          <p:cNvSpPr txBox="1"/>
          <p:nvPr/>
        </p:nvSpPr>
        <p:spPr>
          <a:xfrm rot="20211402">
            <a:off x="2731010" y="4452430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cos(a)</a:t>
            </a:r>
            <a:endParaRPr lang="en-CA" sz="1050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417FB4-D3DD-5970-E075-03B1254E5270}"/>
              </a:ext>
            </a:extLst>
          </p:cNvPr>
          <p:cNvSpPr/>
          <p:nvPr/>
        </p:nvSpPr>
        <p:spPr>
          <a:xfrm>
            <a:off x="3919823" y="1904441"/>
            <a:ext cx="2034281" cy="4953555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677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294EF6-B284-2E72-4360-3B8133447E12}"/>
              </a:ext>
            </a:extLst>
          </p:cNvPr>
          <p:cNvSpPr/>
          <p:nvPr/>
        </p:nvSpPr>
        <p:spPr>
          <a:xfrm>
            <a:off x="-3332151" y="1073814"/>
            <a:ext cx="9119997" cy="9119997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45EA1-1FAA-E15E-5FDB-D270F491613D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-3332151" y="5633813"/>
            <a:ext cx="9119997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DD725-9466-6DC2-5CA9-E67035BECF9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1227848" y="1073814"/>
            <a:ext cx="0" cy="9119997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4916-60E9-56DE-E48A-9A94D29B1343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1210741" y="5633813"/>
            <a:ext cx="457710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0B84-CA17-3F8D-AA06-D7E4B2120EA1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1227848" y="1073814"/>
            <a:ext cx="0" cy="455999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F37D9-0ED7-2AC1-CB7D-F1FA8E09CE5F}"/>
              </a:ext>
            </a:extLst>
          </p:cNvPr>
          <p:cNvCxnSpPr>
            <a:cxnSpLocks/>
          </p:cNvCxnSpPr>
          <p:nvPr/>
        </p:nvCxnSpPr>
        <p:spPr>
          <a:xfrm flipV="1">
            <a:off x="1210741" y="3927475"/>
            <a:ext cx="4246385" cy="1706338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8989D-B49C-3CAA-CCEA-D8926E310068}"/>
              </a:ext>
            </a:extLst>
          </p:cNvPr>
          <p:cNvCxnSpPr>
            <a:cxnSpLocks/>
          </p:cNvCxnSpPr>
          <p:nvPr/>
        </p:nvCxnSpPr>
        <p:spPr>
          <a:xfrm flipV="1">
            <a:off x="1227848" y="1931799"/>
            <a:ext cx="2638604" cy="3702013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5C99079-9736-20C7-DC3B-EC5ED43D9914}"/>
              </a:ext>
            </a:extLst>
          </p:cNvPr>
          <p:cNvSpPr/>
          <p:nvPr/>
        </p:nvSpPr>
        <p:spPr>
          <a:xfrm>
            <a:off x="173252" y="4566646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96EF8A3-CA44-DDF7-6D48-A4B008B6359F}"/>
              </a:ext>
            </a:extLst>
          </p:cNvPr>
          <p:cNvSpPr/>
          <p:nvPr/>
        </p:nvSpPr>
        <p:spPr>
          <a:xfrm>
            <a:off x="175539" y="4581504"/>
            <a:ext cx="2104615" cy="2104615"/>
          </a:xfrm>
          <a:prstGeom prst="arc">
            <a:avLst>
              <a:gd name="adj1" fmla="val 18303114"/>
              <a:gd name="adj2" fmla="val 2027202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2ECDD-9A87-0A34-B086-CD3DD1348FE8}"/>
              </a:ext>
            </a:extLst>
          </p:cNvPr>
          <p:cNvSpPr txBox="1"/>
          <p:nvPr/>
        </p:nvSpPr>
        <p:spPr>
          <a:xfrm>
            <a:off x="1000165" y="557753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A9A5AB-1F18-347D-C80A-7DDCAD33E7B5}"/>
              </a:ext>
            </a:extLst>
          </p:cNvPr>
          <p:cNvCxnSpPr>
            <a:cxnSpLocks/>
          </p:cNvCxnSpPr>
          <p:nvPr/>
        </p:nvCxnSpPr>
        <p:spPr>
          <a:xfrm>
            <a:off x="5457126" y="3920140"/>
            <a:ext cx="0" cy="171405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410105-D65E-1862-837B-771C80F2F54C}"/>
              </a:ext>
            </a:extLst>
          </p:cNvPr>
          <p:cNvCxnSpPr>
            <a:cxnSpLocks/>
          </p:cNvCxnSpPr>
          <p:nvPr/>
        </p:nvCxnSpPr>
        <p:spPr>
          <a:xfrm flipH="1">
            <a:off x="3873856" y="1918758"/>
            <a:ext cx="3406" cy="371842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FBC2F1-D74D-6592-D794-6F1D55E278A6}"/>
              </a:ext>
            </a:extLst>
          </p:cNvPr>
          <p:cNvCxnSpPr>
            <a:cxnSpLocks/>
          </p:cNvCxnSpPr>
          <p:nvPr/>
        </p:nvCxnSpPr>
        <p:spPr>
          <a:xfrm flipH="1">
            <a:off x="3877262" y="3920140"/>
            <a:ext cx="1579864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01F101-C8F0-513D-7D8B-94DDFAF2A15F}"/>
              </a:ext>
            </a:extLst>
          </p:cNvPr>
          <p:cNvCxnSpPr>
            <a:cxnSpLocks/>
          </p:cNvCxnSpPr>
          <p:nvPr/>
        </p:nvCxnSpPr>
        <p:spPr>
          <a:xfrm flipH="1" flipV="1">
            <a:off x="3873856" y="1918758"/>
            <a:ext cx="1583270" cy="2001382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6B855F1-F310-C12C-012E-7145307A59AD}"/>
              </a:ext>
            </a:extLst>
          </p:cNvPr>
          <p:cNvSpPr txBox="1"/>
          <p:nvPr/>
        </p:nvSpPr>
        <p:spPr>
          <a:xfrm>
            <a:off x="2017003" y="5276936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1FCEBF-FC17-3650-CA1B-C59581B67DDF}"/>
              </a:ext>
            </a:extLst>
          </p:cNvPr>
          <p:cNvSpPr txBox="1"/>
          <p:nvPr/>
        </p:nvSpPr>
        <p:spPr>
          <a:xfrm>
            <a:off x="1869246" y="4904170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a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7648DF-F5A0-6695-E857-34C802FD51BE}"/>
              </a:ext>
            </a:extLst>
          </p:cNvPr>
          <p:cNvSpPr txBox="1"/>
          <p:nvPr/>
        </p:nvSpPr>
        <p:spPr>
          <a:xfrm>
            <a:off x="5343284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874168-8EF3-1E4C-A0A7-23E0D0EB430D}"/>
              </a:ext>
            </a:extLst>
          </p:cNvPr>
          <p:cNvSpPr txBox="1"/>
          <p:nvPr/>
        </p:nvSpPr>
        <p:spPr>
          <a:xfrm>
            <a:off x="5416541" y="372272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8EE567-99B8-0971-1749-16679B217656}"/>
              </a:ext>
            </a:extLst>
          </p:cNvPr>
          <p:cNvSpPr txBox="1"/>
          <p:nvPr/>
        </p:nvSpPr>
        <p:spPr>
          <a:xfrm>
            <a:off x="3798750" y="16495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64BAA7-00F3-727E-3688-937384BDD269}"/>
              </a:ext>
            </a:extLst>
          </p:cNvPr>
          <p:cNvSpPr txBox="1"/>
          <p:nvPr/>
        </p:nvSpPr>
        <p:spPr>
          <a:xfrm>
            <a:off x="3734958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C1D40E-6CC6-725B-BD93-4069D87F8709}"/>
              </a:ext>
            </a:extLst>
          </p:cNvPr>
          <p:cNvSpPr txBox="1"/>
          <p:nvPr/>
        </p:nvSpPr>
        <p:spPr>
          <a:xfrm>
            <a:off x="3657841" y="375086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9DA088-193E-B91B-3CB1-80F2AB62A84B}"/>
              </a:ext>
            </a:extLst>
          </p:cNvPr>
          <p:cNvSpPr txBox="1"/>
          <p:nvPr/>
        </p:nvSpPr>
        <p:spPr>
          <a:xfrm rot="16200000">
            <a:off x="450275" y="3489965"/>
            <a:ext cx="117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i="1" dirty="0">
                <a:solidFill>
                  <a:srgbClr val="0070C0"/>
                </a:solidFill>
              </a:rPr>
              <a:t>sin( a + b )</a:t>
            </a:r>
            <a:endParaRPr lang="en-CA" sz="1100" b="1" i="1" dirty="0">
              <a:solidFill>
                <a:srgbClr val="0070C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979909-A0BB-1DB3-AA89-C71940C1DC45}"/>
              </a:ext>
            </a:extLst>
          </p:cNvPr>
          <p:cNvCxnSpPr>
            <a:cxnSpLocks/>
          </p:cNvCxnSpPr>
          <p:nvPr/>
        </p:nvCxnSpPr>
        <p:spPr>
          <a:xfrm flipH="1">
            <a:off x="1166424" y="1921865"/>
            <a:ext cx="3406" cy="3718428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966402D-5592-2856-C176-7928711A0959}"/>
              </a:ext>
            </a:extLst>
          </p:cNvPr>
          <p:cNvSpPr txBox="1"/>
          <p:nvPr/>
        </p:nvSpPr>
        <p:spPr>
          <a:xfrm>
            <a:off x="930570" y="1073812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7B5740-2D47-23C1-DC1F-0A83DBE065AE}"/>
              </a:ext>
            </a:extLst>
          </p:cNvPr>
          <p:cNvSpPr txBox="1"/>
          <p:nvPr/>
        </p:nvSpPr>
        <p:spPr>
          <a:xfrm>
            <a:off x="5734249" y="5577532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X</a:t>
            </a:r>
            <a:endParaRPr lang="en-CA" sz="11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884FD-B501-5364-2EEB-06DC06BE81E4}"/>
              </a:ext>
            </a:extLst>
          </p:cNvPr>
          <p:cNvSpPr txBox="1"/>
          <p:nvPr/>
        </p:nvSpPr>
        <p:spPr>
          <a:xfrm>
            <a:off x="2195819" y="3455784"/>
            <a:ext cx="652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r = 1</a:t>
            </a:r>
            <a:endParaRPr lang="en-CA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DDD1-39D2-87C2-E102-C04B7EAC2F84}"/>
              </a:ext>
            </a:extLst>
          </p:cNvPr>
          <p:cNvSpPr txBox="1"/>
          <p:nvPr/>
        </p:nvSpPr>
        <p:spPr>
          <a:xfrm>
            <a:off x="2491536" y="32407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A472CC-4485-7481-D392-0C0F16ADEFA4}"/>
                  </a:ext>
                </a:extLst>
              </p:cNvPr>
              <p:cNvSpPr txBox="1"/>
              <p:nvPr/>
            </p:nvSpPr>
            <p:spPr>
              <a:xfrm>
                <a:off x="6321616" y="1618329"/>
                <a:ext cx="5576316" cy="4764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Knowing that: </a:t>
                </a:r>
                <a:br>
                  <a:rPr lang="en-CA" dirty="0"/>
                </a:br>
                <a:r>
                  <a:rPr lang="en-CA" dirty="0"/>
                  <a:t>    sin(x) = opposite side / hypotenuse</a:t>
                </a:r>
                <a:br>
                  <a:rPr lang="en-CA" dirty="0"/>
                </a:br>
                <a:br>
                  <a:rPr lang="en-CA" dirty="0"/>
                </a:br>
                <a:r>
                  <a:rPr lang="en-CA" dirty="0"/>
                  <a:t>In our example we have that  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𝐷𝐸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𝐸𝐹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br>
                  <a:rPr lang="en-CA" dirty="0"/>
                </a:br>
                <a:br>
                  <a:rPr lang="en-CA" dirty="0"/>
                </a:br>
                <a:r>
                  <a:rPr lang="en-CA" dirty="0"/>
                  <a:t>And since the denominator is 1 (r=1) we simplify to:</a:t>
                </a:r>
                <a:br>
                  <a:rPr lang="en-CA" dirty="0"/>
                </a:br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𝐷𝐸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𝐸𝐹</m:t>
                      </m:r>
                    </m:oMath>
                  </m:oMathPara>
                </a14:m>
                <a:br>
                  <a:rPr lang="en-CA" dirty="0"/>
                </a:br>
                <a:br>
                  <a:rPr lang="en-CA" dirty="0"/>
                </a:br>
                <a:r>
                  <a:rPr lang="en-CA" dirty="0"/>
                  <a:t>And we know that </a:t>
                </a:r>
                <a:br>
                  <a:rPr lang="en-CA" dirty="0"/>
                </a:br>
                <a:r>
                  <a:rPr lang="en-CA" dirty="0"/>
                  <a:t>           EF = CB, so:</a:t>
                </a:r>
                <a:br>
                  <a:rPr lang="en-CA" dirty="0"/>
                </a:br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𝐷𝐸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𝐶𝐵</m:t>
                      </m:r>
                    </m:oMath>
                  </m:oMathPara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A472CC-4485-7481-D392-0C0F16ADE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616" y="1618329"/>
                <a:ext cx="5576316" cy="4764061"/>
              </a:xfrm>
              <a:prstGeom prst="rect">
                <a:avLst/>
              </a:prstGeom>
              <a:blipFill>
                <a:blip r:embed="rId3"/>
                <a:stretch>
                  <a:fillRect l="-874" t="-6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B339D7F-2A31-EDAB-F3F2-A1A27C926741}"/>
              </a:ext>
            </a:extLst>
          </p:cNvPr>
          <p:cNvSpPr txBox="1"/>
          <p:nvPr/>
        </p:nvSpPr>
        <p:spPr>
          <a:xfrm rot="3127980">
            <a:off x="4358566" y="2872198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sin( a )</a:t>
            </a:r>
            <a:endParaRPr lang="en-CA" sz="105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A301EB-2B21-F305-B58B-F936A33AC6EF}"/>
              </a:ext>
            </a:extLst>
          </p:cNvPr>
          <p:cNvSpPr txBox="1"/>
          <p:nvPr/>
        </p:nvSpPr>
        <p:spPr>
          <a:xfrm rot="20211402">
            <a:off x="2731010" y="4452430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cos(a)</a:t>
            </a:r>
            <a:endParaRPr lang="en-CA" sz="105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C0F4F2-FC7A-1F77-FCEE-5A5FD191C479}"/>
              </a:ext>
            </a:extLst>
          </p:cNvPr>
          <p:cNvCxnSpPr/>
          <p:nvPr/>
        </p:nvCxnSpPr>
        <p:spPr>
          <a:xfrm flipH="1" flipV="1">
            <a:off x="3919824" y="5015204"/>
            <a:ext cx="2994160" cy="7931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86F021-1D54-739E-C231-74BD1DC54287}"/>
              </a:ext>
            </a:extLst>
          </p:cNvPr>
          <p:cNvCxnSpPr>
            <a:cxnSpLocks/>
          </p:cNvCxnSpPr>
          <p:nvPr/>
        </p:nvCxnSpPr>
        <p:spPr>
          <a:xfrm flipH="1" flipV="1">
            <a:off x="5477933" y="4761089"/>
            <a:ext cx="1436051" cy="3334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64BDA0-B623-F98E-EE18-7E1EA21536BE}"/>
              </a:ext>
            </a:extLst>
          </p:cNvPr>
          <p:cNvCxnSpPr>
            <a:cxnSpLocks/>
          </p:cNvCxnSpPr>
          <p:nvPr/>
        </p:nvCxnSpPr>
        <p:spPr>
          <a:xfrm flipH="1">
            <a:off x="3874392" y="3917244"/>
            <a:ext cx="6164" cy="1739311"/>
          </a:xfrm>
          <a:prstGeom prst="line">
            <a:avLst/>
          </a:prstGeom>
          <a:ln w="38100" cmpd="sng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0421F0-EAF8-6D28-5D7D-B60614CC4F63}"/>
              </a:ext>
            </a:extLst>
          </p:cNvPr>
          <p:cNvCxnSpPr>
            <a:cxnSpLocks/>
          </p:cNvCxnSpPr>
          <p:nvPr/>
        </p:nvCxnSpPr>
        <p:spPr>
          <a:xfrm flipH="1">
            <a:off x="5454828" y="3914428"/>
            <a:ext cx="6164" cy="1739311"/>
          </a:xfrm>
          <a:prstGeom prst="line">
            <a:avLst/>
          </a:prstGeom>
          <a:ln w="38100" cmpd="sng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665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294EF6-B284-2E72-4360-3B8133447E12}"/>
              </a:ext>
            </a:extLst>
          </p:cNvPr>
          <p:cNvSpPr/>
          <p:nvPr/>
        </p:nvSpPr>
        <p:spPr>
          <a:xfrm>
            <a:off x="-3332151" y="1073814"/>
            <a:ext cx="9119997" cy="9119997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45EA1-1FAA-E15E-5FDB-D270F491613D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-3332151" y="5633813"/>
            <a:ext cx="9119997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DD725-9466-6DC2-5CA9-E67035BECF9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1227848" y="1073814"/>
            <a:ext cx="0" cy="9119997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4916-60E9-56DE-E48A-9A94D29B1343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1210741" y="5633813"/>
            <a:ext cx="457710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0B84-CA17-3F8D-AA06-D7E4B2120EA1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1227848" y="1073814"/>
            <a:ext cx="0" cy="455999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F37D9-0ED7-2AC1-CB7D-F1FA8E09CE5F}"/>
              </a:ext>
            </a:extLst>
          </p:cNvPr>
          <p:cNvCxnSpPr>
            <a:cxnSpLocks/>
          </p:cNvCxnSpPr>
          <p:nvPr/>
        </p:nvCxnSpPr>
        <p:spPr>
          <a:xfrm flipV="1">
            <a:off x="1210741" y="3927475"/>
            <a:ext cx="4246385" cy="1706338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8989D-B49C-3CAA-CCEA-D8926E310068}"/>
              </a:ext>
            </a:extLst>
          </p:cNvPr>
          <p:cNvCxnSpPr>
            <a:cxnSpLocks/>
          </p:cNvCxnSpPr>
          <p:nvPr/>
        </p:nvCxnSpPr>
        <p:spPr>
          <a:xfrm flipV="1">
            <a:off x="1227848" y="1931799"/>
            <a:ext cx="2638604" cy="3702013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5C99079-9736-20C7-DC3B-EC5ED43D9914}"/>
              </a:ext>
            </a:extLst>
          </p:cNvPr>
          <p:cNvSpPr/>
          <p:nvPr/>
        </p:nvSpPr>
        <p:spPr>
          <a:xfrm>
            <a:off x="173252" y="4566646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96EF8A3-CA44-DDF7-6D48-A4B008B6359F}"/>
              </a:ext>
            </a:extLst>
          </p:cNvPr>
          <p:cNvSpPr/>
          <p:nvPr/>
        </p:nvSpPr>
        <p:spPr>
          <a:xfrm>
            <a:off x="175539" y="4581504"/>
            <a:ext cx="2104615" cy="2104615"/>
          </a:xfrm>
          <a:prstGeom prst="arc">
            <a:avLst>
              <a:gd name="adj1" fmla="val 18303114"/>
              <a:gd name="adj2" fmla="val 2027202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2ECDD-9A87-0A34-B086-CD3DD1348FE8}"/>
              </a:ext>
            </a:extLst>
          </p:cNvPr>
          <p:cNvSpPr txBox="1"/>
          <p:nvPr/>
        </p:nvSpPr>
        <p:spPr>
          <a:xfrm>
            <a:off x="1000165" y="557753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A9A5AB-1F18-347D-C80A-7DDCAD33E7B5}"/>
              </a:ext>
            </a:extLst>
          </p:cNvPr>
          <p:cNvCxnSpPr>
            <a:cxnSpLocks/>
          </p:cNvCxnSpPr>
          <p:nvPr/>
        </p:nvCxnSpPr>
        <p:spPr>
          <a:xfrm>
            <a:off x="5457126" y="3920140"/>
            <a:ext cx="0" cy="171405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410105-D65E-1862-837B-771C80F2F54C}"/>
              </a:ext>
            </a:extLst>
          </p:cNvPr>
          <p:cNvCxnSpPr>
            <a:cxnSpLocks/>
          </p:cNvCxnSpPr>
          <p:nvPr/>
        </p:nvCxnSpPr>
        <p:spPr>
          <a:xfrm flipH="1">
            <a:off x="3873856" y="1918758"/>
            <a:ext cx="3406" cy="371842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FBC2F1-D74D-6592-D794-6F1D55E278A6}"/>
              </a:ext>
            </a:extLst>
          </p:cNvPr>
          <p:cNvCxnSpPr>
            <a:cxnSpLocks/>
          </p:cNvCxnSpPr>
          <p:nvPr/>
        </p:nvCxnSpPr>
        <p:spPr>
          <a:xfrm flipH="1">
            <a:off x="3877262" y="3920140"/>
            <a:ext cx="1579864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01F101-C8F0-513D-7D8B-94DDFAF2A15F}"/>
              </a:ext>
            </a:extLst>
          </p:cNvPr>
          <p:cNvCxnSpPr>
            <a:cxnSpLocks/>
          </p:cNvCxnSpPr>
          <p:nvPr/>
        </p:nvCxnSpPr>
        <p:spPr>
          <a:xfrm flipH="1" flipV="1">
            <a:off x="3873856" y="1918758"/>
            <a:ext cx="1583270" cy="2001382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6B855F1-F310-C12C-012E-7145307A59AD}"/>
              </a:ext>
            </a:extLst>
          </p:cNvPr>
          <p:cNvSpPr txBox="1"/>
          <p:nvPr/>
        </p:nvSpPr>
        <p:spPr>
          <a:xfrm>
            <a:off x="2017003" y="5276936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1FCEBF-FC17-3650-CA1B-C59581B67DDF}"/>
              </a:ext>
            </a:extLst>
          </p:cNvPr>
          <p:cNvSpPr txBox="1"/>
          <p:nvPr/>
        </p:nvSpPr>
        <p:spPr>
          <a:xfrm>
            <a:off x="1869246" y="4904170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a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7648DF-F5A0-6695-E857-34C802FD51BE}"/>
              </a:ext>
            </a:extLst>
          </p:cNvPr>
          <p:cNvSpPr txBox="1"/>
          <p:nvPr/>
        </p:nvSpPr>
        <p:spPr>
          <a:xfrm>
            <a:off x="5343284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874168-8EF3-1E4C-A0A7-23E0D0EB430D}"/>
              </a:ext>
            </a:extLst>
          </p:cNvPr>
          <p:cNvSpPr txBox="1"/>
          <p:nvPr/>
        </p:nvSpPr>
        <p:spPr>
          <a:xfrm>
            <a:off x="5416541" y="372272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8EE567-99B8-0971-1749-16679B217656}"/>
              </a:ext>
            </a:extLst>
          </p:cNvPr>
          <p:cNvSpPr txBox="1"/>
          <p:nvPr/>
        </p:nvSpPr>
        <p:spPr>
          <a:xfrm>
            <a:off x="3798750" y="16495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64BAA7-00F3-727E-3688-937384BDD269}"/>
              </a:ext>
            </a:extLst>
          </p:cNvPr>
          <p:cNvSpPr txBox="1"/>
          <p:nvPr/>
        </p:nvSpPr>
        <p:spPr>
          <a:xfrm>
            <a:off x="3734958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C1D40E-6CC6-725B-BD93-4069D87F8709}"/>
              </a:ext>
            </a:extLst>
          </p:cNvPr>
          <p:cNvSpPr txBox="1"/>
          <p:nvPr/>
        </p:nvSpPr>
        <p:spPr>
          <a:xfrm>
            <a:off x="3657841" y="375086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9DA088-193E-B91B-3CB1-80F2AB62A84B}"/>
              </a:ext>
            </a:extLst>
          </p:cNvPr>
          <p:cNvSpPr txBox="1"/>
          <p:nvPr/>
        </p:nvSpPr>
        <p:spPr>
          <a:xfrm rot="16200000">
            <a:off x="450275" y="3489965"/>
            <a:ext cx="117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i="1" dirty="0">
                <a:solidFill>
                  <a:srgbClr val="0070C0"/>
                </a:solidFill>
              </a:rPr>
              <a:t>sin( a + b )</a:t>
            </a:r>
            <a:endParaRPr lang="en-CA" sz="1100" b="1" i="1" dirty="0">
              <a:solidFill>
                <a:srgbClr val="0070C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979909-A0BB-1DB3-AA89-C71940C1DC45}"/>
              </a:ext>
            </a:extLst>
          </p:cNvPr>
          <p:cNvCxnSpPr>
            <a:cxnSpLocks/>
          </p:cNvCxnSpPr>
          <p:nvPr/>
        </p:nvCxnSpPr>
        <p:spPr>
          <a:xfrm flipH="1">
            <a:off x="1166424" y="1921865"/>
            <a:ext cx="3406" cy="3718428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966402D-5592-2856-C176-7928711A0959}"/>
              </a:ext>
            </a:extLst>
          </p:cNvPr>
          <p:cNvSpPr txBox="1"/>
          <p:nvPr/>
        </p:nvSpPr>
        <p:spPr>
          <a:xfrm>
            <a:off x="930570" y="1073812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7B5740-2D47-23C1-DC1F-0A83DBE065AE}"/>
              </a:ext>
            </a:extLst>
          </p:cNvPr>
          <p:cNvSpPr txBox="1"/>
          <p:nvPr/>
        </p:nvSpPr>
        <p:spPr>
          <a:xfrm>
            <a:off x="5734249" y="5577532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X</a:t>
            </a:r>
            <a:endParaRPr lang="en-CA" sz="11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884FD-B501-5364-2EEB-06DC06BE81E4}"/>
              </a:ext>
            </a:extLst>
          </p:cNvPr>
          <p:cNvSpPr txBox="1"/>
          <p:nvPr/>
        </p:nvSpPr>
        <p:spPr>
          <a:xfrm>
            <a:off x="2195819" y="3455784"/>
            <a:ext cx="652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r = 1</a:t>
            </a:r>
            <a:endParaRPr lang="en-CA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DDD1-39D2-87C2-E102-C04B7EAC2F84}"/>
              </a:ext>
            </a:extLst>
          </p:cNvPr>
          <p:cNvSpPr txBox="1"/>
          <p:nvPr/>
        </p:nvSpPr>
        <p:spPr>
          <a:xfrm>
            <a:off x="2491536" y="32407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472CC-4485-7481-D392-0C0F16ADEFA4}"/>
              </a:ext>
            </a:extLst>
          </p:cNvPr>
          <p:cNvSpPr txBox="1"/>
          <p:nvPr/>
        </p:nvSpPr>
        <p:spPr>
          <a:xfrm>
            <a:off x="6321616" y="1618329"/>
            <a:ext cx="5576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And we also know from trigonometry that </a:t>
            </a:r>
            <a:br>
              <a:rPr lang="en-CA" dirty="0"/>
            </a:br>
            <a:r>
              <a:rPr lang="en-CA" dirty="0"/>
              <a:t>    CD = sin(a)</a:t>
            </a:r>
            <a:br>
              <a:rPr lang="en-CA" dirty="0"/>
            </a:br>
            <a:r>
              <a:rPr lang="en-CA" dirty="0"/>
              <a:t>and that </a:t>
            </a:r>
            <a:br>
              <a:rPr lang="en-CA" dirty="0"/>
            </a:br>
            <a:r>
              <a:rPr lang="en-CA" dirty="0"/>
              <a:t>    AC = cos(a)</a:t>
            </a:r>
          </a:p>
          <a:p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339D7F-2A31-EDAB-F3F2-A1A27C926741}"/>
              </a:ext>
            </a:extLst>
          </p:cNvPr>
          <p:cNvSpPr txBox="1"/>
          <p:nvPr/>
        </p:nvSpPr>
        <p:spPr>
          <a:xfrm rot="3127980">
            <a:off x="4358566" y="2872198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sin( a )</a:t>
            </a:r>
            <a:endParaRPr lang="en-CA" sz="105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A301EB-2B21-F305-B58B-F936A33AC6EF}"/>
              </a:ext>
            </a:extLst>
          </p:cNvPr>
          <p:cNvSpPr txBox="1"/>
          <p:nvPr/>
        </p:nvSpPr>
        <p:spPr>
          <a:xfrm rot="20211402">
            <a:off x="2731010" y="4452430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cos(a)</a:t>
            </a:r>
            <a:endParaRPr lang="en-CA" sz="1050" dirty="0">
              <a:solidFill>
                <a:srgbClr val="0070C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8A667E-5645-51D7-F3A0-8167469C1D3E}"/>
              </a:ext>
            </a:extLst>
          </p:cNvPr>
          <p:cNvSpPr/>
          <p:nvPr/>
        </p:nvSpPr>
        <p:spPr>
          <a:xfrm rot="4135424">
            <a:off x="2602305" y="3705958"/>
            <a:ext cx="3062805" cy="4953555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5420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294EF6-B284-2E72-4360-3B8133447E12}"/>
              </a:ext>
            </a:extLst>
          </p:cNvPr>
          <p:cNvSpPr/>
          <p:nvPr/>
        </p:nvSpPr>
        <p:spPr>
          <a:xfrm>
            <a:off x="-3332151" y="1073814"/>
            <a:ext cx="9119997" cy="9119997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45EA1-1FAA-E15E-5FDB-D270F491613D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-3332151" y="5633813"/>
            <a:ext cx="9119997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DD725-9466-6DC2-5CA9-E67035BECF9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1227848" y="1073814"/>
            <a:ext cx="0" cy="9119997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4916-60E9-56DE-E48A-9A94D29B1343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1210741" y="5633813"/>
            <a:ext cx="457710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0B84-CA17-3F8D-AA06-D7E4B2120EA1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1227848" y="1073814"/>
            <a:ext cx="0" cy="455999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F37D9-0ED7-2AC1-CB7D-F1FA8E09CE5F}"/>
              </a:ext>
            </a:extLst>
          </p:cNvPr>
          <p:cNvCxnSpPr>
            <a:cxnSpLocks/>
          </p:cNvCxnSpPr>
          <p:nvPr/>
        </p:nvCxnSpPr>
        <p:spPr>
          <a:xfrm flipV="1">
            <a:off x="1210741" y="3927475"/>
            <a:ext cx="4246385" cy="1706338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8989D-B49C-3CAA-CCEA-D8926E310068}"/>
              </a:ext>
            </a:extLst>
          </p:cNvPr>
          <p:cNvCxnSpPr>
            <a:cxnSpLocks/>
          </p:cNvCxnSpPr>
          <p:nvPr/>
        </p:nvCxnSpPr>
        <p:spPr>
          <a:xfrm flipV="1">
            <a:off x="1227848" y="1931799"/>
            <a:ext cx="2638604" cy="3702013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5C99079-9736-20C7-DC3B-EC5ED43D9914}"/>
              </a:ext>
            </a:extLst>
          </p:cNvPr>
          <p:cNvSpPr/>
          <p:nvPr/>
        </p:nvSpPr>
        <p:spPr>
          <a:xfrm>
            <a:off x="173252" y="4566646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96EF8A3-CA44-DDF7-6D48-A4B008B6359F}"/>
              </a:ext>
            </a:extLst>
          </p:cNvPr>
          <p:cNvSpPr/>
          <p:nvPr/>
        </p:nvSpPr>
        <p:spPr>
          <a:xfrm>
            <a:off x="175539" y="4581504"/>
            <a:ext cx="2104615" cy="2104615"/>
          </a:xfrm>
          <a:prstGeom prst="arc">
            <a:avLst>
              <a:gd name="adj1" fmla="val 18303114"/>
              <a:gd name="adj2" fmla="val 2027202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2ECDD-9A87-0A34-B086-CD3DD1348FE8}"/>
              </a:ext>
            </a:extLst>
          </p:cNvPr>
          <p:cNvSpPr txBox="1"/>
          <p:nvPr/>
        </p:nvSpPr>
        <p:spPr>
          <a:xfrm>
            <a:off x="1000165" y="557753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A9A5AB-1F18-347D-C80A-7DDCAD33E7B5}"/>
              </a:ext>
            </a:extLst>
          </p:cNvPr>
          <p:cNvCxnSpPr>
            <a:cxnSpLocks/>
          </p:cNvCxnSpPr>
          <p:nvPr/>
        </p:nvCxnSpPr>
        <p:spPr>
          <a:xfrm>
            <a:off x="5457126" y="3920140"/>
            <a:ext cx="0" cy="171405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410105-D65E-1862-837B-771C80F2F54C}"/>
              </a:ext>
            </a:extLst>
          </p:cNvPr>
          <p:cNvCxnSpPr>
            <a:cxnSpLocks/>
          </p:cNvCxnSpPr>
          <p:nvPr/>
        </p:nvCxnSpPr>
        <p:spPr>
          <a:xfrm flipH="1">
            <a:off x="3873856" y="1918758"/>
            <a:ext cx="3406" cy="371842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FBC2F1-D74D-6592-D794-6F1D55E278A6}"/>
              </a:ext>
            </a:extLst>
          </p:cNvPr>
          <p:cNvCxnSpPr>
            <a:cxnSpLocks/>
          </p:cNvCxnSpPr>
          <p:nvPr/>
        </p:nvCxnSpPr>
        <p:spPr>
          <a:xfrm flipH="1">
            <a:off x="3877262" y="3920140"/>
            <a:ext cx="1579864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01F101-C8F0-513D-7D8B-94DDFAF2A15F}"/>
              </a:ext>
            </a:extLst>
          </p:cNvPr>
          <p:cNvCxnSpPr>
            <a:cxnSpLocks/>
          </p:cNvCxnSpPr>
          <p:nvPr/>
        </p:nvCxnSpPr>
        <p:spPr>
          <a:xfrm flipH="1" flipV="1">
            <a:off x="3873856" y="1918758"/>
            <a:ext cx="1583270" cy="2001382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6B855F1-F310-C12C-012E-7145307A59AD}"/>
              </a:ext>
            </a:extLst>
          </p:cNvPr>
          <p:cNvSpPr txBox="1"/>
          <p:nvPr/>
        </p:nvSpPr>
        <p:spPr>
          <a:xfrm>
            <a:off x="2017003" y="5276936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1FCEBF-FC17-3650-CA1B-C59581B67DDF}"/>
              </a:ext>
            </a:extLst>
          </p:cNvPr>
          <p:cNvSpPr txBox="1"/>
          <p:nvPr/>
        </p:nvSpPr>
        <p:spPr>
          <a:xfrm>
            <a:off x="1869246" y="4904170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a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7648DF-F5A0-6695-E857-34C802FD51BE}"/>
              </a:ext>
            </a:extLst>
          </p:cNvPr>
          <p:cNvSpPr txBox="1"/>
          <p:nvPr/>
        </p:nvSpPr>
        <p:spPr>
          <a:xfrm>
            <a:off x="5343284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874168-8EF3-1E4C-A0A7-23E0D0EB430D}"/>
              </a:ext>
            </a:extLst>
          </p:cNvPr>
          <p:cNvSpPr txBox="1"/>
          <p:nvPr/>
        </p:nvSpPr>
        <p:spPr>
          <a:xfrm>
            <a:off x="5416541" y="372272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8EE567-99B8-0971-1749-16679B217656}"/>
              </a:ext>
            </a:extLst>
          </p:cNvPr>
          <p:cNvSpPr txBox="1"/>
          <p:nvPr/>
        </p:nvSpPr>
        <p:spPr>
          <a:xfrm>
            <a:off x="3798750" y="16495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64BAA7-00F3-727E-3688-937384BDD269}"/>
              </a:ext>
            </a:extLst>
          </p:cNvPr>
          <p:cNvSpPr txBox="1"/>
          <p:nvPr/>
        </p:nvSpPr>
        <p:spPr>
          <a:xfrm>
            <a:off x="3734958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C1D40E-6CC6-725B-BD93-4069D87F8709}"/>
              </a:ext>
            </a:extLst>
          </p:cNvPr>
          <p:cNvSpPr txBox="1"/>
          <p:nvPr/>
        </p:nvSpPr>
        <p:spPr>
          <a:xfrm>
            <a:off x="3657841" y="375086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9DA088-193E-B91B-3CB1-80F2AB62A84B}"/>
              </a:ext>
            </a:extLst>
          </p:cNvPr>
          <p:cNvSpPr txBox="1"/>
          <p:nvPr/>
        </p:nvSpPr>
        <p:spPr>
          <a:xfrm rot="16200000">
            <a:off x="450275" y="3489965"/>
            <a:ext cx="117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i="1" dirty="0">
                <a:solidFill>
                  <a:srgbClr val="0070C0"/>
                </a:solidFill>
              </a:rPr>
              <a:t>sin( a + b )</a:t>
            </a:r>
            <a:endParaRPr lang="en-CA" sz="1100" b="1" i="1" dirty="0">
              <a:solidFill>
                <a:srgbClr val="0070C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979909-A0BB-1DB3-AA89-C71940C1DC45}"/>
              </a:ext>
            </a:extLst>
          </p:cNvPr>
          <p:cNvCxnSpPr>
            <a:cxnSpLocks/>
          </p:cNvCxnSpPr>
          <p:nvPr/>
        </p:nvCxnSpPr>
        <p:spPr>
          <a:xfrm flipH="1">
            <a:off x="1166424" y="1921865"/>
            <a:ext cx="3406" cy="3718428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966402D-5592-2856-C176-7928711A0959}"/>
              </a:ext>
            </a:extLst>
          </p:cNvPr>
          <p:cNvSpPr txBox="1"/>
          <p:nvPr/>
        </p:nvSpPr>
        <p:spPr>
          <a:xfrm>
            <a:off x="930570" y="1073812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7B5740-2D47-23C1-DC1F-0A83DBE065AE}"/>
              </a:ext>
            </a:extLst>
          </p:cNvPr>
          <p:cNvSpPr txBox="1"/>
          <p:nvPr/>
        </p:nvSpPr>
        <p:spPr>
          <a:xfrm>
            <a:off x="5734249" y="5577532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X</a:t>
            </a:r>
            <a:endParaRPr lang="en-CA" sz="11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884FD-B501-5364-2EEB-06DC06BE81E4}"/>
              </a:ext>
            </a:extLst>
          </p:cNvPr>
          <p:cNvSpPr txBox="1"/>
          <p:nvPr/>
        </p:nvSpPr>
        <p:spPr>
          <a:xfrm>
            <a:off x="2195819" y="3455784"/>
            <a:ext cx="652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r = 1</a:t>
            </a:r>
            <a:endParaRPr lang="en-CA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DDD1-39D2-87C2-E102-C04B7EAC2F84}"/>
              </a:ext>
            </a:extLst>
          </p:cNvPr>
          <p:cNvSpPr txBox="1"/>
          <p:nvPr/>
        </p:nvSpPr>
        <p:spPr>
          <a:xfrm>
            <a:off x="2491536" y="32407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A472CC-4485-7481-D392-0C0F16ADEFA4}"/>
                  </a:ext>
                </a:extLst>
              </p:cNvPr>
              <p:cNvSpPr txBox="1"/>
              <p:nvPr/>
            </p:nvSpPr>
            <p:spPr>
              <a:xfrm>
                <a:off x="6321616" y="1618329"/>
                <a:ext cx="5576316" cy="343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And we also know from trigonometry that </a:t>
                </a:r>
                <a:br>
                  <a:rPr lang="en-CA" dirty="0"/>
                </a:br>
                <a:r>
                  <a:rPr lang="en-CA" dirty="0"/>
                  <a:t>    CD = sin(a)</a:t>
                </a:r>
                <a:br>
                  <a:rPr lang="en-CA" dirty="0"/>
                </a:br>
                <a:r>
                  <a:rPr lang="en-CA" dirty="0"/>
                  <a:t>and that </a:t>
                </a:r>
                <a:br>
                  <a:rPr lang="en-CA" dirty="0"/>
                </a:br>
                <a:r>
                  <a:rPr lang="en-CA" dirty="0"/>
                  <a:t>    AC = cos(a)</a:t>
                </a:r>
              </a:p>
              <a:p>
                <a:pPr/>
                <a:br>
                  <a:rPr lang="en-CA" dirty="0"/>
                </a:br>
                <a:br>
                  <a:rPr lang="en-CA" dirty="0"/>
                </a:br>
                <a:r>
                  <a:rPr lang="en-CA" dirty="0"/>
                  <a:t>We can also define:</a:t>
                </a:r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CA" dirty="0"/>
                </a:br>
                <a:br>
                  <a:rPr lang="en-CA" dirty="0"/>
                </a:br>
                <a:br>
                  <a:rPr lang="en-CA" dirty="0"/>
                </a:br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A472CC-4485-7481-D392-0C0F16ADE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616" y="1618329"/>
                <a:ext cx="5576316" cy="3431902"/>
              </a:xfrm>
              <a:prstGeom prst="rect">
                <a:avLst/>
              </a:prstGeom>
              <a:blipFill>
                <a:blip r:embed="rId3"/>
                <a:stretch>
                  <a:fillRect l="-874" t="-88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B339D7F-2A31-EDAB-F3F2-A1A27C926741}"/>
              </a:ext>
            </a:extLst>
          </p:cNvPr>
          <p:cNvSpPr txBox="1"/>
          <p:nvPr/>
        </p:nvSpPr>
        <p:spPr>
          <a:xfrm rot="3127980">
            <a:off x="4358566" y="2872198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sin( a )</a:t>
            </a:r>
            <a:endParaRPr lang="en-CA" sz="105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A301EB-2B21-F305-B58B-F936A33AC6EF}"/>
              </a:ext>
            </a:extLst>
          </p:cNvPr>
          <p:cNvSpPr txBox="1"/>
          <p:nvPr/>
        </p:nvSpPr>
        <p:spPr>
          <a:xfrm rot="20211402">
            <a:off x="2731010" y="4452430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cos(a)</a:t>
            </a:r>
            <a:endParaRPr lang="en-CA" sz="1050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E353F3-6DD1-8B57-59AD-BF6C09A0A742}"/>
              </a:ext>
            </a:extLst>
          </p:cNvPr>
          <p:cNvSpPr/>
          <p:nvPr/>
        </p:nvSpPr>
        <p:spPr>
          <a:xfrm rot="4100004">
            <a:off x="195205" y="272401"/>
            <a:ext cx="4595610" cy="4622586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B856D1-684E-22C6-63D4-E9ABEB9EA760}"/>
              </a:ext>
            </a:extLst>
          </p:cNvPr>
          <p:cNvSpPr txBox="1"/>
          <p:nvPr/>
        </p:nvSpPr>
        <p:spPr>
          <a:xfrm rot="20211402">
            <a:off x="2734013" y="4451193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cos(a)</a:t>
            </a:r>
            <a:endParaRPr lang="en-CA" sz="105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03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5B73BE6-347D-BBC9-5644-FAC0C63FECBF}"/>
              </a:ext>
            </a:extLst>
          </p:cNvPr>
          <p:cNvSpPr/>
          <p:nvPr/>
        </p:nvSpPr>
        <p:spPr>
          <a:xfrm>
            <a:off x="6042000" y="3118245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294EF6-B284-2E72-4360-3B8133447E12}"/>
              </a:ext>
            </a:extLst>
          </p:cNvPr>
          <p:cNvSpPr/>
          <p:nvPr/>
        </p:nvSpPr>
        <p:spPr>
          <a:xfrm>
            <a:off x="3756000" y="832245"/>
            <a:ext cx="4680000" cy="4680000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45EA1-1FAA-E15E-5FDB-D270F491613D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3756000" y="3172245"/>
            <a:ext cx="4680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DD725-9466-6DC2-5CA9-E67035BECF9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6096000" y="832245"/>
            <a:ext cx="0" cy="46800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4916-60E9-56DE-E48A-9A94D29B1343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6150000" y="3172245"/>
            <a:ext cx="2286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0B84-CA17-3F8D-AA06-D7E4B2120EA1}"/>
              </a:ext>
            </a:extLst>
          </p:cNvPr>
          <p:cNvCxnSpPr>
            <a:cxnSpLocks/>
            <a:stCxn id="10" idx="0"/>
            <a:endCxn id="4" idx="0"/>
          </p:cNvCxnSpPr>
          <p:nvPr/>
        </p:nvCxnSpPr>
        <p:spPr>
          <a:xfrm flipV="1">
            <a:off x="6096000" y="832245"/>
            <a:ext cx="0" cy="2286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AE40D3-25D5-1FC0-7A15-0DC8B999D7C1}"/>
              </a:ext>
            </a:extLst>
          </p:cNvPr>
          <p:cNvSpPr txBox="1"/>
          <p:nvPr/>
        </p:nvSpPr>
        <p:spPr>
          <a:xfrm>
            <a:off x="6704019" y="2864623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en-CA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B66F55-B659-971D-53DA-E7C6D33A26FD}"/>
              </a:ext>
            </a:extLst>
          </p:cNvPr>
          <p:cNvSpPr txBox="1"/>
          <p:nvPr/>
        </p:nvSpPr>
        <p:spPr>
          <a:xfrm>
            <a:off x="5826957" y="933258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F37D9-0ED7-2AC1-CB7D-F1FA8E09CE5F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6134184" y="2344369"/>
            <a:ext cx="2156162" cy="789692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8989D-B49C-3CAA-CCEA-D8926E310068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6134184" y="1269661"/>
            <a:ext cx="1325582" cy="186440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5C99079-9736-20C7-DC3B-EC5ED43D9914}"/>
              </a:ext>
            </a:extLst>
          </p:cNvPr>
          <p:cNvSpPr/>
          <p:nvPr/>
        </p:nvSpPr>
        <p:spPr>
          <a:xfrm>
            <a:off x="5570020" y="2613153"/>
            <a:ext cx="1080000" cy="1080000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96EF8A3-CA44-DDF7-6D48-A4B008B6359F}"/>
              </a:ext>
            </a:extLst>
          </p:cNvPr>
          <p:cNvSpPr/>
          <p:nvPr/>
        </p:nvSpPr>
        <p:spPr>
          <a:xfrm>
            <a:off x="5575093" y="2632245"/>
            <a:ext cx="1080000" cy="1080000"/>
          </a:xfrm>
          <a:prstGeom prst="arc">
            <a:avLst>
              <a:gd name="adj1" fmla="val 18303114"/>
              <a:gd name="adj2" fmla="val 20113032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97300E-8211-3FA7-4433-B3529681387B}"/>
              </a:ext>
            </a:extLst>
          </p:cNvPr>
          <p:cNvSpPr txBox="1"/>
          <p:nvPr/>
        </p:nvSpPr>
        <p:spPr>
          <a:xfrm>
            <a:off x="6512529" y="259406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7030A0"/>
                </a:solidFill>
              </a:rPr>
              <a:t>b</a:t>
            </a:r>
            <a:endParaRPr lang="en-CA" sz="1100" b="1" dirty="0">
              <a:solidFill>
                <a:srgbClr val="7030A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152C7C-EA9A-92E3-7F30-2F4C1C6D8890}"/>
              </a:ext>
            </a:extLst>
          </p:cNvPr>
          <p:cNvSpPr txBox="1"/>
          <p:nvPr/>
        </p:nvSpPr>
        <p:spPr>
          <a:xfrm>
            <a:off x="9367777" y="1134319"/>
            <a:ext cx="175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Here we have </a:t>
            </a:r>
          </a:p>
          <a:p>
            <a:r>
              <a:rPr lang="en-CA" dirty="0"/>
              <a:t>angles ‘a’ and ‘b’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702796-371A-579B-830D-846E9BFE4CC3}"/>
              </a:ext>
            </a:extLst>
          </p:cNvPr>
          <p:cNvSpPr txBox="1"/>
          <p:nvPr/>
        </p:nvSpPr>
        <p:spPr>
          <a:xfrm>
            <a:off x="8059377" y="330406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X</a:t>
            </a:r>
            <a:endParaRPr lang="en-CA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906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294EF6-B284-2E72-4360-3B8133447E12}"/>
              </a:ext>
            </a:extLst>
          </p:cNvPr>
          <p:cNvSpPr/>
          <p:nvPr/>
        </p:nvSpPr>
        <p:spPr>
          <a:xfrm>
            <a:off x="-3332151" y="1073814"/>
            <a:ext cx="9119997" cy="9119997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45EA1-1FAA-E15E-5FDB-D270F491613D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-3332151" y="5633813"/>
            <a:ext cx="9119997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DD725-9466-6DC2-5CA9-E67035BECF9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1227848" y="1073814"/>
            <a:ext cx="0" cy="9119997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4916-60E9-56DE-E48A-9A94D29B1343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1210741" y="5633813"/>
            <a:ext cx="457710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0B84-CA17-3F8D-AA06-D7E4B2120EA1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1227848" y="1073814"/>
            <a:ext cx="0" cy="455999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F37D9-0ED7-2AC1-CB7D-F1FA8E09CE5F}"/>
              </a:ext>
            </a:extLst>
          </p:cNvPr>
          <p:cNvCxnSpPr>
            <a:cxnSpLocks/>
          </p:cNvCxnSpPr>
          <p:nvPr/>
        </p:nvCxnSpPr>
        <p:spPr>
          <a:xfrm flipV="1">
            <a:off x="1210741" y="3927475"/>
            <a:ext cx="4246385" cy="1706338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8989D-B49C-3CAA-CCEA-D8926E310068}"/>
              </a:ext>
            </a:extLst>
          </p:cNvPr>
          <p:cNvCxnSpPr>
            <a:cxnSpLocks/>
          </p:cNvCxnSpPr>
          <p:nvPr/>
        </p:nvCxnSpPr>
        <p:spPr>
          <a:xfrm flipV="1">
            <a:off x="1227848" y="1931799"/>
            <a:ext cx="2638604" cy="3702013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5C99079-9736-20C7-DC3B-EC5ED43D9914}"/>
              </a:ext>
            </a:extLst>
          </p:cNvPr>
          <p:cNvSpPr/>
          <p:nvPr/>
        </p:nvSpPr>
        <p:spPr>
          <a:xfrm>
            <a:off x="173252" y="4566646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96EF8A3-CA44-DDF7-6D48-A4B008B6359F}"/>
              </a:ext>
            </a:extLst>
          </p:cNvPr>
          <p:cNvSpPr/>
          <p:nvPr/>
        </p:nvSpPr>
        <p:spPr>
          <a:xfrm>
            <a:off x="175539" y="4581504"/>
            <a:ext cx="2104615" cy="2104615"/>
          </a:xfrm>
          <a:prstGeom prst="arc">
            <a:avLst>
              <a:gd name="adj1" fmla="val 18303114"/>
              <a:gd name="adj2" fmla="val 2027202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2ECDD-9A87-0A34-B086-CD3DD1348FE8}"/>
              </a:ext>
            </a:extLst>
          </p:cNvPr>
          <p:cNvSpPr txBox="1"/>
          <p:nvPr/>
        </p:nvSpPr>
        <p:spPr>
          <a:xfrm>
            <a:off x="1000165" y="557753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A9A5AB-1F18-347D-C80A-7DDCAD33E7B5}"/>
              </a:ext>
            </a:extLst>
          </p:cNvPr>
          <p:cNvCxnSpPr>
            <a:cxnSpLocks/>
          </p:cNvCxnSpPr>
          <p:nvPr/>
        </p:nvCxnSpPr>
        <p:spPr>
          <a:xfrm>
            <a:off x="5457126" y="3920140"/>
            <a:ext cx="0" cy="171405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410105-D65E-1862-837B-771C80F2F54C}"/>
              </a:ext>
            </a:extLst>
          </p:cNvPr>
          <p:cNvCxnSpPr>
            <a:cxnSpLocks/>
          </p:cNvCxnSpPr>
          <p:nvPr/>
        </p:nvCxnSpPr>
        <p:spPr>
          <a:xfrm flipH="1">
            <a:off x="3873856" y="1918758"/>
            <a:ext cx="3406" cy="371842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FBC2F1-D74D-6592-D794-6F1D55E278A6}"/>
              </a:ext>
            </a:extLst>
          </p:cNvPr>
          <p:cNvCxnSpPr>
            <a:cxnSpLocks/>
          </p:cNvCxnSpPr>
          <p:nvPr/>
        </p:nvCxnSpPr>
        <p:spPr>
          <a:xfrm flipH="1">
            <a:off x="3877262" y="3920140"/>
            <a:ext cx="1579864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01F101-C8F0-513D-7D8B-94DDFAF2A15F}"/>
              </a:ext>
            </a:extLst>
          </p:cNvPr>
          <p:cNvCxnSpPr>
            <a:cxnSpLocks/>
          </p:cNvCxnSpPr>
          <p:nvPr/>
        </p:nvCxnSpPr>
        <p:spPr>
          <a:xfrm flipH="1" flipV="1">
            <a:off x="3873856" y="1918758"/>
            <a:ext cx="1583270" cy="2001382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6B855F1-F310-C12C-012E-7145307A59AD}"/>
              </a:ext>
            </a:extLst>
          </p:cNvPr>
          <p:cNvSpPr txBox="1"/>
          <p:nvPr/>
        </p:nvSpPr>
        <p:spPr>
          <a:xfrm>
            <a:off x="2017003" y="5276936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1FCEBF-FC17-3650-CA1B-C59581B67DDF}"/>
              </a:ext>
            </a:extLst>
          </p:cNvPr>
          <p:cNvSpPr txBox="1"/>
          <p:nvPr/>
        </p:nvSpPr>
        <p:spPr>
          <a:xfrm>
            <a:off x="1869246" y="4904170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a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7648DF-F5A0-6695-E857-34C802FD51BE}"/>
              </a:ext>
            </a:extLst>
          </p:cNvPr>
          <p:cNvSpPr txBox="1"/>
          <p:nvPr/>
        </p:nvSpPr>
        <p:spPr>
          <a:xfrm>
            <a:off x="5343284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874168-8EF3-1E4C-A0A7-23E0D0EB430D}"/>
              </a:ext>
            </a:extLst>
          </p:cNvPr>
          <p:cNvSpPr txBox="1"/>
          <p:nvPr/>
        </p:nvSpPr>
        <p:spPr>
          <a:xfrm>
            <a:off x="5416541" y="372272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8EE567-99B8-0971-1749-16679B217656}"/>
              </a:ext>
            </a:extLst>
          </p:cNvPr>
          <p:cNvSpPr txBox="1"/>
          <p:nvPr/>
        </p:nvSpPr>
        <p:spPr>
          <a:xfrm>
            <a:off x="3798750" y="16495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64BAA7-00F3-727E-3688-937384BDD269}"/>
              </a:ext>
            </a:extLst>
          </p:cNvPr>
          <p:cNvSpPr txBox="1"/>
          <p:nvPr/>
        </p:nvSpPr>
        <p:spPr>
          <a:xfrm>
            <a:off x="3734958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C1D40E-6CC6-725B-BD93-4069D87F8709}"/>
              </a:ext>
            </a:extLst>
          </p:cNvPr>
          <p:cNvSpPr txBox="1"/>
          <p:nvPr/>
        </p:nvSpPr>
        <p:spPr>
          <a:xfrm>
            <a:off x="3657841" y="375086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9DA088-193E-B91B-3CB1-80F2AB62A84B}"/>
              </a:ext>
            </a:extLst>
          </p:cNvPr>
          <p:cNvSpPr txBox="1"/>
          <p:nvPr/>
        </p:nvSpPr>
        <p:spPr>
          <a:xfrm rot="16200000">
            <a:off x="450275" y="3489965"/>
            <a:ext cx="117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i="1" dirty="0">
                <a:solidFill>
                  <a:srgbClr val="0070C0"/>
                </a:solidFill>
              </a:rPr>
              <a:t>sin( a + b )</a:t>
            </a:r>
            <a:endParaRPr lang="en-CA" sz="1100" b="1" i="1" dirty="0">
              <a:solidFill>
                <a:srgbClr val="0070C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979909-A0BB-1DB3-AA89-C71940C1DC45}"/>
              </a:ext>
            </a:extLst>
          </p:cNvPr>
          <p:cNvCxnSpPr>
            <a:cxnSpLocks/>
          </p:cNvCxnSpPr>
          <p:nvPr/>
        </p:nvCxnSpPr>
        <p:spPr>
          <a:xfrm flipH="1">
            <a:off x="1166424" y="1921865"/>
            <a:ext cx="3406" cy="3718428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966402D-5592-2856-C176-7928711A0959}"/>
              </a:ext>
            </a:extLst>
          </p:cNvPr>
          <p:cNvSpPr txBox="1"/>
          <p:nvPr/>
        </p:nvSpPr>
        <p:spPr>
          <a:xfrm>
            <a:off x="930570" y="1073812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7B5740-2D47-23C1-DC1F-0A83DBE065AE}"/>
              </a:ext>
            </a:extLst>
          </p:cNvPr>
          <p:cNvSpPr txBox="1"/>
          <p:nvPr/>
        </p:nvSpPr>
        <p:spPr>
          <a:xfrm>
            <a:off x="5734249" y="5577532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X</a:t>
            </a:r>
            <a:endParaRPr lang="en-CA" sz="11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884FD-B501-5364-2EEB-06DC06BE81E4}"/>
              </a:ext>
            </a:extLst>
          </p:cNvPr>
          <p:cNvSpPr txBox="1"/>
          <p:nvPr/>
        </p:nvSpPr>
        <p:spPr>
          <a:xfrm>
            <a:off x="2195819" y="3455784"/>
            <a:ext cx="652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r = 1</a:t>
            </a:r>
            <a:endParaRPr lang="en-CA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DDD1-39D2-87C2-E102-C04B7EAC2F84}"/>
              </a:ext>
            </a:extLst>
          </p:cNvPr>
          <p:cNvSpPr txBox="1"/>
          <p:nvPr/>
        </p:nvSpPr>
        <p:spPr>
          <a:xfrm>
            <a:off x="2491536" y="32407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A472CC-4485-7481-D392-0C0F16ADEFA4}"/>
                  </a:ext>
                </a:extLst>
              </p:cNvPr>
              <p:cNvSpPr txBox="1"/>
              <p:nvPr/>
            </p:nvSpPr>
            <p:spPr>
              <a:xfrm>
                <a:off x="6321616" y="1618329"/>
                <a:ext cx="5576316" cy="3985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And we also know from trigonometry that </a:t>
                </a:r>
                <a:br>
                  <a:rPr lang="en-CA" dirty="0"/>
                </a:br>
                <a:r>
                  <a:rPr lang="en-CA" dirty="0"/>
                  <a:t>    CD = sin(a)</a:t>
                </a:r>
                <a:br>
                  <a:rPr lang="en-CA" dirty="0"/>
                </a:br>
                <a:r>
                  <a:rPr lang="en-CA" dirty="0"/>
                  <a:t>and that </a:t>
                </a:r>
                <a:br>
                  <a:rPr lang="en-CA" dirty="0"/>
                </a:br>
                <a:r>
                  <a:rPr lang="en-CA" dirty="0"/>
                  <a:t>    AC = cos(a)</a:t>
                </a:r>
              </a:p>
              <a:p>
                <a:pPr/>
                <a:br>
                  <a:rPr lang="en-CA" dirty="0"/>
                </a:br>
                <a:br>
                  <a:rPr lang="en-CA" dirty="0"/>
                </a:br>
                <a:r>
                  <a:rPr lang="en-CA" dirty="0"/>
                  <a:t>We can also define:</a:t>
                </a:r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CA" dirty="0"/>
                </a:br>
                <a:br>
                  <a:rPr lang="en-CA" dirty="0"/>
                </a:br>
                <a:r>
                  <a:rPr lang="en-CA" dirty="0"/>
                  <a:t>By manipulating the equation, we have:</a:t>
                </a:r>
                <a:br>
                  <a:rPr lang="en-CA" dirty="0"/>
                </a:br>
                <a:r>
                  <a:rPr lang="en-CA" dirty="0"/>
                  <a:t>    CB = cos(a) * sin(b)</a:t>
                </a:r>
                <a:br>
                  <a:rPr lang="en-CA" dirty="0"/>
                </a:br>
                <a:br>
                  <a:rPr lang="en-CA" dirty="0"/>
                </a:br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A472CC-4485-7481-D392-0C0F16ADE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616" y="1618329"/>
                <a:ext cx="5576316" cy="3985899"/>
              </a:xfrm>
              <a:prstGeom prst="rect">
                <a:avLst/>
              </a:prstGeom>
              <a:blipFill>
                <a:blip r:embed="rId3"/>
                <a:stretch>
                  <a:fillRect l="-874" t="-7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B339D7F-2A31-EDAB-F3F2-A1A27C926741}"/>
              </a:ext>
            </a:extLst>
          </p:cNvPr>
          <p:cNvSpPr txBox="1"/>
          <p:nvPr/>
        </p:nvSpPr>
        <p:spPr>
          <a:xfrm rot="3127980">
            <a:off x="4358566" y="2872198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sin( a )</a:t>
            </a:r>
            <a:endParaRPr lang="en-CA" sz="105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A301EB-2B21-F305-B58B-F936A33AC6EF}"/>
              </a:ext>
            </a:extLst>
          </p:cNvPr>
          <p:cNvSpPr txBox="1"/>
          <p:nvPr/>
        </p:nvSpPr>
        <p:spPr>
          <a:xfrm rot="20211402">
            <a:off x="2731010" y="4452430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cos(a)</a:t>
            </a:r>
            <a:endParaRPr lang="en-CA" sz="105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60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294EF6-B284-2E72-4360-3B8133447E12}"/>
              </a:ext>
            </a:extLst>
          </p:cNvPr>
          <p:cNvSpPr/>
          <p:nvPr/>
        </p:nvSpPr>
        <p:spPr>
          <a:xfrm>
            <a:off x="-3332151" y="1073814"/>
            <a:ext cx="9119997" cy="9119997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45EA1-1FAA-E15E-5FDB-D270F491613D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-3332151" y="5633813"/>
            <a:ext cx="9119997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DD725-9466-6DC2-5CA9-E67035BECF9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1227848" y="1073814"/>
            <a:ext cx="0" cy="9119997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4916-60E9-56DE-E48A-9A94D29B1343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1210741" y="5633813"/>
            <a:ext cx="457710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0B84-CA17-3F8D-AA06-D7E4B2120EA1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1227848" y="1073814"/>
            <a:ext cx="0" cy="455999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F37D9-0ED7-2AC1-CB7D-F1FA8E09CE5F}"/>
              </a:ext>
            </a:extLst>
          </p:cNvPr>
          <p:cNvCxnSpPr>
            <a:cxnSpLocks/>
          </p:cNvCxnSpPr>
          <p:nvPr/>
        </p:nvCxnSpPr>
        <p:spPr>
          <a:xfrm flipV="1">
            <a:off x="1210741" y="3927475"/>
            <a:ext cx="4246385" cy="1706338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8989D-B49C-3CAA-CCEA-D8926E310068}"/>
              </a:ext>
            </a:extLst>
          </p:cNvPr>
          <p:cNvCxnSpPr>
            <a:cxnSpLocks/>
          </p:cNvCxnSpPr>
          <p:nvPr/>
        </p:nvCxnSpPr>
        <p:spPr>
          <a:xfrm flipV="1">
            <a:off x="1227848" y="1931799"/>
            <a:ext cx="2638604" cy="3702013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5C99079-9736-20C7-DC3B-EC5ED43D9914}"/>
              </a:ext>
            </a:extLst>
          </p:cNvPr>
          <p:cNvSpPr/>
          <p:nvPr/>
        </p:nvSpPr>
        <p:spPr>
          <a:xfrm>
            <a:off x="173252" y="4566646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96EF8A3-CA44-DDF7-6D48-A4B008B6359F}"/>
              </a:ext>
            </a:extLst>
          </p:cNvPr>
          <p:cNvSpPr/>
          <p:nvPr/>
        </p:nvSpPr>
        <p:spPr>
          <a:xfrm>
            <a:off x="175539" y="4581504"/>
            <a:ext cx="2104615" cy="2104615"/>
          </a:xfrm>
          <a:prstGeom prst="arc">
            <a:avLst>
              <a:gd name="adj1" fmla="val 18303114"/>
              <a:gd name="adj2" fmla="val 2027202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2ECDD-9A87-0A34-B086-CD3DD1348FE8}"/>
              </a:ext>
            </a:extLst>
          </p:cNvPr>
          <p:cNvSpPr txBox="1"/>
          <p:nvPr/>
        </p:nvSpPr>
        <p:spPr>
          <a:xfrm>
            <a:off x="1000165" y="557753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A9A5AB-1F18-347D-C80A-7DDCAD33E7B5}"/>
              </a:ext>
            </a:extLst>
          </p:cNvPr>
          <p:cNvCxnSpPr>
            <a:cxnSpLocks/>
          </p:cNvCxnSpPr>
          <p:nvPr/>
        </p:nvCxnSpPr>
        <p:spPr>
          <a:xfrm>
            <a:off x="5457126" y="3920140"/>
            <a:ext cx="0" cy="171405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410105-D65E-1862-837B-771C80F2F54C}"/>
              </a:ext>
            </a:extLst>
          </p:cNvPr>
          <p:cNvCxnSpPr>
            <a:cxnSpLocks/>
          </p:cNvCxnSpPr>
          <p:nvPr/>
        </p:nvCxnSpPr>
        <p:spPr>
          <a:xfrm flipH="1">
            <a:off x="3873856" y="1918758"/>
            <a:ext cx="3406" cy="371842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FBC2F1-D74D-6592-D794-6F1D55E278A6}"/>
              </a:ext>
            </a:extLst>
          </p:cNvPr>
          <p:cNvCxnSpPr>
            <a:cxnSpLocks/>
          </p:cNvCxnSpPr>
          <p:nvPr/>
        </p:nvCxnSpPr>
        <p:spPr>
          <a:xfrm flipH="1">
            <a:off x="3877262" y="3920140"/>
            <a:ext cx="1579864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01F101-C8F0-513D-7D8B-94DDFAF2A15F}"/>
              </a:ext>
            </a:extLst>
          </p:cNvPr>
          <p:cNvCxnSpPr>
            <a:cxnSpLocks/>
          </p:cNvCxnSpPr>
          <p:nvPr/>
        </p:nvCxnSpPr>
        <p:spPr>
          <a:xfrm flipH="1" flipV="1">
            <a:off x="3873856" y="1918758"/>
            <a:ext cx="1583270" cy="2001382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6B855F1-F310-C12C-012E-7145307A59AD}"/>
              </a:ext>
            </a:extLst>
          </p:cNvPr>
          <p:cNvSpPr txBox="1"/>
          <p:nvPr/>
        </p:nvSpPr>
        <p:spPr>
          <a:xfrm>
            <a:off x="2017003" y="5276936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1FCEBF-FC17-3650-CA1B-C59581B67DDF}"/>
              </a:ext>
            </a:extLst>
          </p:cNvPr>
          <p:cNvSpPr txBox="1"/>
          <p:nvPr/>
        </p:nvSpPr>
        <p:spPr>
          <a:xfrm>
            <a:off x="1869246" y="4904170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a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7648DF-F5A0-6695-E857-34C802FD51BE}"/>
              </a:ext>
            </a:extLst>
          </p:cNvPr>
          <p:cNvSpPr txBox="1"/>
          <p:nvPr/>
        </p:nvSpPr>
        <p:spPr>
          <a:xfrm>
            <a:off x="5343284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874168-8EF3-1E4C-A0A7-23E0D0EB430D}"/>
              </a:ext>
            </a:extLst>
          </p:cNvPr>
          <p:cNvSpPr txBox="1"/>
          <p:nvPr/>
        </p:nvSpPr>
        <p:spPr>
          <a:xfrm>
            <a:off x="5416541" y="372272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8EE567-99B8-0971-1749-16679B217656}"/>
              </a:ext>
            </a:extLst>
          </p:cNvPr>
          <p:cNvSpPr txBox="1"/>
          <p:nvPr/>
        </p:nvSpPr>
        <p:spPr>
          <a:xfrm>
            <a:off x="3798750" y="16495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64BAA7-00F3-727E-3688-937384BDD269}"/>
              </a:ext>
            </a:extLst>
          </p:cNvPr>
          <p:cNvSpPr txBox="1"/>
          <p:nvPr/>
        </p:nvSpPr>
        <p:spPr>
          <a:xfrm>
            <a:off x="3734958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C1D40E-6CC6-725B-BD93-4069D87F8709}"/>
              </a:ext>
            </a:extLst>
          </p:cNvPr>
          <p:cNvSpPr txBox="1"/>
          <p:nvPr/>
        </p:nvSpPr>
        <p:spPr>
          <a:xfrm>
            <a:off x="3657841" y="375086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9DA088-193E-B91B-3CB1-80F2AB62A84B}"/>
              </a:ext>
            </a:extLst>
          </p:cNvPr>
          <p:cNvSpPr txBox="1"/>
          <p:nvPr/>
        </p:nvSpPr>
        <p:spPr>
          <a:xfrm rot="16200000">
            <a:off x="450275" y="3489965"/>
            <a:ext cx="117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i="1" dirty="0">
                <a:solidFill>
                  <a:srgbClr val="0070C0"/>
                </a:solidFill>
              </a:rPr>
              <a:t>sin( a + b )</a:t>
            </a:r>
            <a:endParaRPr lang="en-CA" sz="1100" b="1" i="1" dirty="0">
              <a:solidFill>
                <a:srgbClr val="0070C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979909-A0BB-1DB3-AA89-C71940C1DC45}"/>
              </a:ext>
            </a:extLst>
          </p:cNvPr>
          <p:cNvCxnSpPr>
            <a:cxnSpLocks/>
          </p:cNvCxnSpPr>
          <p:nvPr/>
        </p:nvCxnSpPr>
        <p:spPr>
          <a:xfrm flipH="1">
            <a:off x="1166424" y="1921865"/>
            <a:ext cx="3406" cy="3718428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966402D-5592-2856-C176-7928711A0959}"/>
              </a:ext>
            </a:extLst>
          </p:cNvPr>
          <p:cNvSpPr txBox="1"/>
          <p:nvPr/>
        </p:nvSpPr>
        <p:spPr>
          <a:xfrm>
            <a:off x="930570" y="1073812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7B5740-2D47-23C1-DC1F-0A83DBE065AE}"/>
              </a:ext>
            </a:extLst>
          </p:cNvPr>
          <p:cNvSpPr txBox="1"/>
          <p:nvPr/>
        </p:nvSpPr>
        <p:spPr>
          <a:xfrm>
            <a:off x="5734249" y="5577532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X</a:t>
            </a:r>
            <a:endParaRPr lang="en-CA" sz="11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884FD-B501-5364-2EEB-06DC06BE81E4}"/>
              </a:ext>
            </a:extLst>
          </p:cNvPr>
          <p:cNvSpPr txBox="1"/>
          <p:nvPr/>
        </p:nvSpPr>
        <p:spPr>
          <a:xfrm>
            <a:off x="2195819" y="3455784"/>
            <a:ext cx="652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r = 1</a:t>
            </a:r>
            <a:endParaRPr lang="en-CA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DDD1-39D2-87C2-E102-C04B7EAC2F84}"/>
              </a:ext>
            </a:extLst>
          </p:cNvPr>
          <p:cNvSpPr txBox="1"/>
          <p:nvPr/>
        </p:nvSpPr>
        <p:spPr>
          <a:xfrm>
            <a:off x="2491536" y="32407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339D7F-2A31-EDAB-F3F2-A1A27C926741}"/>
              </a:ext>
            </a:extLst>
          </p:cNvPr>
          <p:cNvSpPr txBox="1"/>
          <p:nvPr/>
        </p:nvSpPr>
        <p:spPr>
          <a:xfrm rot="3127980">
            <a:off x="4358566" y="2872198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sin( a )</a:t>
            </a:r>
            <a:endParaRPr lang="en-CA" sz="105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A301EB-2B21-F305-B58B-F936A33AC6EF}"/>
              </a:ext>
            </a:extLst>
          </p:cNvPr>
          <p:cNvSpPr txBox="1"/>
          <p:nvPr/>
        </p:nvSpPr>
        <p:spPr>
          <a:xfrm rot="20211402">
            <a:off x="2731010" y="4452430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cos(a)</a:t>
            </a:r>
            <a:endParaRPr lang="en-CA" sz="105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368C03-F66C-2BDC-1B5B-1B60D281D5B2}"/>
                  </a:ext>
                </a:extLst>
              </p:cNvPr>
              <p:cNvSpPr txBox="1"/>
              <p:nvPr/>
            </p:nvSpPr>
            <p:spPr>
              <a:xfrm>
                <a:off x="6321616" y="1618329"/>
                <a:ext cx="5576316" cy="5333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Now let’s recap what we know:</a:t>
                </a:r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𝐷𝐸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𝐸𝐹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endParaRPr lang="en-CA" dirty="0"/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𝐷𝐸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𝐸𝐹</m:t>
                      </m:r>
                    </m:oMath>
                  </m:oMathPara>
                </a14:m>
                <a:endParaRPr lang="en-CA" dirty="0"/>
              </a:p>
              <a:p>
                <a:endParaRPr lang="en-CA" i="1" dirty="0">
                  <a:latin typeface="Cambria Math" panose="02040503050406030204" pitchFamily="18" charset="0"/>
                </a:endParaRPr>
              </a:p>
              <a:p>
                <a:endParaRPr lang="en-CA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𝐷𝐸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𝐶𝐵</m:t>
                      </m:r>
                    </m:oMath>
                  </m:oMathPara>
                </a14:m>
                <a:endParaRPr lang="en-CA" dirty="0"/>
              </a:p>
              <a:p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endParaRPr lang="en-CA" dirty="0"/>
              </a:p>
              <a:p>
                <a:pPr algn="ctr"/>
                <a:r>
                  <a:rPr lang="en-CA" dirty="0">
                    <a:highlight>
                      <a:srgbClr val="FFFF00"/>
                    </a:highlight>
                  </a:rPr>
                  <a:t>CB = cos(a) * sin(b)</a:t>
                </a:r>
              </a:p>
              <a:p>
                <a:pPr algn="ctr"/>
                <a:endParaRPr lang="en-CA" dirty="0"/>
              </a:p>
              <a:p>
                <a:endParaRPr lang="en-CA" dirty="0"/>
              </a:p>
              <a:p>
                <a:br>
                  <a:rPr lang="en-CA" dirty="0"/>
                </a:br>
                <a:endParaRPr lang="en-CA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368C03-F66C-2BDC-1B5B-1B60D281D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616" y="1618329"/>
                <a:ext cx="5576316" cy="5333640"/>
              </a:xfrm>
              <a:prstGeom prst="rect">
                <a:avLst/>
              </a:prstGeom>
              <a:blipFill>
                <a:blip r:embed="rId3"/>
                <a:stretch>
                  <a:fillRect l="-874" t="-5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68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294EF6-B284-2E72-4360-3B8133447E12}"/>
              </a:ext>
            </a:extLst>
          </p:cNvPr>
          <p:cNvSpPr/>
          <p:nvPr/>
        </p:nvSpPr>
        <p:spPr>
          <a:xfrm>
            <a:off x="-3332151" y="1073814"/>
            <a:ext cx="9119997" cy="9119997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45EA1-1FAA-E15E-5FDB-D270F491613D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-3332151" y="5633813"/>
            <a:ext cx="9119997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DD725-9466-6DC2-5CA9-E67035BECF9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1227848" y="1073814"/>
            <a:ext cx="0" cy="9119997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4916-60E9-56DE-E48A-9A94D29B1343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1210741" y="5633813"/>
            <a:ext cx="457710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0B84-CA17-3F8D-AA06-D7E4B2120EA1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1227848" y="1073814"/>
            <a:ext cx="0" cy="455999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F37D9-0ED7-2AC1-CB7D-F1FA8E09CE5F}"/>
              </a:ext>
            </a:extLst>
          </p:cNvPr>
          <p:cNvCxnSpPr>
            <a:cxnSpLocks/>
          </p:cNvCxnSpPr>
          <p:nvPr/>
        </p:nvCxnSpPr>
        <p:spPr>
          <a:xfrm flipV="1">
            <a:off x="1210741" y="3927475"/>
            <a:ext cx="4246385" cy="1706338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8989D-B49C-3CAA-CCEA-D8926E310068}"/>
              </a:ext>
            </a:extLst>
          </p:cNvPr>
          <p:cNvCxnSpPr>
            <a:cxnSpLocks/>
          </p:cNvCxnSpPr>
          <p:nvPr/>
        </p:nvCxnSpPr>
        <p:spPr>
          <a:xfrm flipV="1">
            <a:off x="1227848" y="1931799"/>
            <a:ext cx="2638604" cy="3702013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5C99079-9736-20C7-DC3B-EC5ED43D9914}"/>
              </a:ext>
            </a:extLst>
          </p:cNvPr>
          <p:cNvSpPr/>
          <p:nvPr/>
        </p:nvSpPr>
        <p:spPr>
          <a:xfrm>
            <a:off x="173252" y="4566646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96EF8A3-CA44-DDF7-6D48-A4B008B6359F}"/>
              </a:ext>
            </a:extLst>
          </p:cNvPr>
          <p:cNvSpPr/>
          <p:nvPr/>
        </p:nvSpPr>
        <p:spPr>
          <a:xfrm>
            <a:off x="175539" y="4581504"/>
            <a:ext cx="2104615" cy="2104615"/>
          </a:xfrm>
          <a:prstGeom prst="arc">
            <a:avLst>
              <a:gd name="adj1" fmla="val 18303114"/>
              <a:gd name="adj2" fmla="val 2027202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2ECDD-9A87-0A34-B086-CD3DD1348FE8}"/>
              </a:ext>
            </a:extLst>
          </p:cNvPr>
          <p:cNvSpPr txBox="1"/>
          <p:nvPr/>
        </p:nvSpPr>
        <p:spPr>
          <a:xfrm>
            <a:off x="1000165" y="557753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A9A5AB-1F18-347D-C80A-7DDCAD33E7B5}"/>
              </a:ext>
            </a:extLst>
          </p:cNvPr>
          <p:cNvCxnSpPr>
            <a:cxnSpLocks/>
          </p:cNvCxnSpPr>
          <p:nvPr/>
        </p:nvCxnSpPr>
        <p:spPr>
          <a:xfrm>
            <a:off x="5457126" y="3920140"/>
            <a:ext cx="0" cy="171405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410105-D65E-1862-837B-771C80F2F54C}"/>
              </a:ext>
            </a:extLst>
          </p:cNvPr>
          <p:cNvCxnSpPr>
            <a:cxnSpLocks/>
          </p:cNvCxnSpPr>
          <p:nvPr/>
        </p:nvCxnSpPr>
        <p:spPr>
          <a:xfrm flipH="1">
            <a:off x="3873856" y="1918758"/>
            <a:ext cx="3406" cy="371842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FBC2F1-D74D-6592-D794-6F1D55E278A6}"/>
              </a:ext>
            </a:extLst>
          </p:cNvPr>
          <p:cNvCxnSpPr>
            <a:cxnSpLocks/>
          </p:cNvCxnSpPr>
          <p:nvPr/>
        </p:nvCxnSpPr>
        <p:spPr>
          <a:xfrm flipH="1">
            <a:off x="3877262" y="3920140"/>
            <a:ext cx="1579864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01F101-C8F0-513D-7D8B-94DDFAF2A15F}"/>
              </a:ext>
            </a:extLst>
          </p:cNvPr>
          <p:cNvCxnSpPr>
            <a:cxnSpLocks/>
          </p:cNvCxnSpPr>
          <p:nvPr/>
        </p:nvCxnSpPr>
        <p:spPr>
          <a:xfrm flipH="1" flipV="1">
            <a:off x="3873856" y="1918758"/>
            <a:ext cx="1583270" cy="2001382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6B855F1-F310-C12C-012E-7145307A59AD}"/>
              </a:ext>
            </a:extLst>
          </p:cNvPr>
          <p:cNvSpPr txBox="1"/>
          <p:nvPr/>
        </p:nvSpPr>
        <p:spPr>
          <a:xfrm>
            <a:off x="2017003" y="5276936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1FCEBF-FC17-3650-CA1B-C59581B67DDF}"/>
              </a:ext>
            </a:extLst>
          </p:cNvPr>
          <p:cNvSpPr txBox="1"/>
          <p:nvPr/>
        </p:nvSpPr>
        <p:spPr>
          <a:xfrm>
            <a:off x="1869246" y="4904170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a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7648DF-F5A0-6695-E857-34C802FD51BE}"/>
              </a:ext>
            </a:extLst>
          </p:cNvPr>
          <p:cNvSpPr txBox="1"/>
          <p:nvPr/>
        </p:nvSpPr>
        <p:spPr>
          <a:xfrm>
            <a:off x="5343284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874168-8EF3-1E4C-A0A7-23E0D0EB430D}"/>
              </a:ext>
            </a:extLst>
          </p:cNvPr>
          <p:cNvSpPr txBox="1"/>
          <p:nvPr/>
        </p:nvSpPr>
        <p:spPr>
          <a:xfrm>
            <a:off x="5416541" y="372272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8EE567-99B8-0971-1749-16679B217656}"/>
              </a:ext>
            </a:extLst>
          </p:cNvPr>
          <p:cNvSpPr txBox="1"/>
          <p:nvPr/>
        </p:nvSpPr>
        <p:spPr>
          <a:xfrm>
            <a:off x="3798750" y="16495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64BAA7-00F3-727E-3688-937384BDD269}"/>
              </a:ext>
            </a:extLst>
          </p:cNvPr>
          <p:cNvSpPr txBox="1"/>
          <p:nvPr/>
        </p:nvSpPr>
        <p:spPr>
          <a:xfrm>
            <a:off x="3734958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C1D40E-6CC6-725B-BD93-4069D87F8709}"/>
              </a:ext>
            </a:extLst>
          </p:cNvPr>
          <p:cNvSpPr txBox="1"/>
          <p:nvPr/>
        </p:nvSpPr>
        <p:spPr>
          <a:xfrm>
            <a:off x="3657841" y="375086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9DA088-193E-B91B-3CB1-80F2AB62A84B}"/>
              </a:ext>
            </a:extLst>
          </p:cNvPr>
          <p:cNvSpPr txBox="1"/>
          <p:nvPr/>
        </p:nvSpPr>
        <p:spPr>
          <a:xfrm rot="16200000">
            <a:off x="450275" y="3489965"/>
            <a:ext cx="117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i="1" dirty="0">
                <a:solidFill>
                  <a:srgbClr val="0070C0"/>
                </a:solidFill>
              </a:rPr>
              <a:t>sin( a + b )</a:t>
            </a:r>
            <a:endParaRPr lang="en-CA" sz="1100" b="1" i="1" dirty="0">
              <a:solidFill>
                <a:srgbClr val="0070C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979909-A0BB-1DB3-AA89-C71940C1DC45}"/>
              </a:ext>
            </a:extLst>
          </p:cNvPr>
          <p:cNvCxnSpPr>
            <a:cxnSpLocks/>
          </p:cNvCxnSpPr>
          <p:nvPr/>
        </p:nvCxnSpPr>
        <p:spPr>
          <a:xfrm flipH="1">
            <a:off x="1166424" y="1921865"/>
            <a:ext cx="3406" cy="3718428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966402D-5592-2856-C176-7928711A0959}"/>
              </a:ext>
            </a:extLst>
          </p:cNvPr>
          <p:cNvSpPr txBox="1"/>
          <p:nvPr/>
        </p:nvSpPr>
        <p:spPr>
          <a:xfrm>
            <a:off x="930570" y="1073812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7B5740-2D47-23C1-DC1F-0A83DBE065AE}"/>
              </a:ext>
            </a:extLst>
          </p:cNvPr>
          <p:cNvSpPr txBox="1"/>
          <p:nvPr/>
        </p:nvSpPr>
        <p:spPr>
          <a:xfrm>
            <a:off x="5734249" y="5577532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X</a:t>
            </a:r>
            <a:endParaRPr lang="en-CA" sz="11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884FD-B501-5364-2EEB-06DC06BE81E4}"/>
              </a:ext>
            </a:extLst>
          </p:cNvPr>
          <p:cNvSpPr txBox="1"/>
          <p:nvPr/>
        </p:nvSpPr>
        <p:spPr>
          <a:xfrm>
            <a:off x="2195819" y="3455784"/>
            <a:ext cx="652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r = 1</a:t>
            </a:r>
            <a:endParaRPr lang="en-CA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DDD1-39D2-87C2-E102-C04B7EAC2F84}"/>
              </a:ext>
            </a:extLst>
          </p:cNvPr>
          <p:cNvSpPr txBox="1"/>
          <p:nvPr/>
        </p:nvSpPr>
        <p:spPr>
          <a:xfrm>
            <a:off x="2491536" y="32407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339D7F-2A31-EDAB-F3F2-A1A27C926741}"/>
              </a:ext>
            </a:extLst>
          </p:cNvPr>
          <p:cNvSpPr txBox="1"/>
          <p:nvPr/>
        </p:nvSpPr>
        <p:spPr>
          <a:xfrm rot="3127980">
            <a:off x="4358566" y="2872198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sin( a )</a:t>
            </a:r>
            <a:endParaRPr lang="en-CA" sz="105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A301EB-2B21-F305-B58B-F936A33AC6EF}"/>
              </a:ext>
            </a:extLst>
          </p:cNvPr>
          <p:cNvSpPr txBox="1"/>
          <p:nvPr/>
        </p:nvSpPr>
        <p:spPr>
          <a:xfrm rot="20211402">
            <a:off x="2731010" y="4452430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cos(a)</a:t>
            </a:r>
            <a:endParaRPr lang="en-CA" sz="105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15650-F948-81A9-6AFD-66D0EAA2AE01}"/>
              </a:ext>
            </a:extLst>
          </p:cNvPr>
          <p:cNvSpPr txBox="1"/>
          <p:nvPr/>
        </p:nvSpPr>
        <p:spPr>
          <a:xfrm>
            <a:off x="6321616" y="1618329"/>
            <a:ext cx="55763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Now let’s recap what we know:</a:t>
            </a:r>
          </a:p>
          <a:p>
            <a:pPr algn="ctr"/>
            <a:br>
              <a:rPr lang="en-CA" dirty="0"/>
            </a:br>
            <a:r>
              <a:rPr lang="en-CA" dirty="0">
                <a:highlight>
                  <a:srgbClr val="FFFF00"/>
                </a:highlight>
              </a:rPr>
              <a:t>CB = cos(a) * sin(b)</a:t>
            </a:r>
          </a:p>
          <a:p>
            <a:pPr algn="ctr"/>
            <a:endParaRPr lang="en-CA" dirty="0"/>
          </a:p>
          <a:p>
            <a:r>
              <a:rPr lang="en-CA" dirty="0"/>
              <a:t>And considering:</a:t>
            </a:r>
          </a:p>
          <a:p>
            <a:endParaRPr lang="en-CA" dirty="0"/>
          </a:p>
          <a:p>
            <a:pPr algn="ctr"/>
            <a:r>
              <a:rPr lang="en-CA" dirty="0"/>
              <a:t>sin( a + b ) = sin(a) * cos(b) + </a:t>
            </a:r>
            <a:r>
              <a:rPr lang="en-CA" dirty="0">
                <a:highlight>
                  <a:srgbClr val="FFFF00"/>
                </a:highlight>
              </a:rPr>
              <a:t>cos(a) + sin(b</a:t>
            </a:r>
            <a:r>
              <a:rPr lang="en-CA" dirty="0"/>
              <a:t>)</a:t>
            </a:r>
          </a:p>
          <a:p>
            <a:endParaRPr lang="en-CA" dirty="0"/>
          </a:p>
          <a:p>
            <a:r>
              <a:rPr lang="en-CA" dirty="0"/>
              <a:t>We have:</a:t>
            </a:r>
          </a:p>
          <a:p>
            <a:endParaRPr lang="en-CA" dirty="0"/>
          </a:p>
          <a:p>
            <a:pPr algn="ctr"/>
            <a:r>
              <a:rPr lang="en-CA" dirty="0"/>
              <a:t>sin( a + b ) = sin(a) * cos(b) + </a:t>
            </a:r>
            <a:r>
              <a:rPr lang="en-CA" dirty="0">
                <a:highlight>
                  <a:srgbClr val="FFFF00"/>
                </a:highlight>
              </a:rPr>
              <a:t>CB</a:t>
            </a:r>
            <a:endParaRPr lang="en-CA" dirty="0"/>
          </a:p>
          <a:p>
            <a:endParaRPr lang="en-CA" dirty="0"/>
          </a:p>
          <a:p>
            <a:br>
              <a:rPr lang="en-CA" dirty="0"/>
            </a:br>
            <a:endParaRPr lang="en-CA" dirty="0">
              <a:highlight>
                <a:srgbClr val="FFFF00"/>
              </a:highlight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8076F7-5E6A-8AC6-68DA-BA79E9D8F9DF}"/>
              </a:ext>
            </a:extLst>
          </p:cNvPr>
          <p:cNvCxnSpPr>
            <a:cxnSpLocks/>
          </p:cNvCxnSpPr>
          <p:nvPr/>
        </p:nvCxnSpPr>
        <p:spPr>
          <a:xfrm flipH="1" flipV="1">
            <a:off x="9211733" y="2523067"/>
            <a:ext cx="1240367" cy="7176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9D3902-F6A5-4EB5-C921-54DDC80C3CE4}"/>
              </a:ext>
            </a:extLst>
          </p:cNvPr>
          <p:cNvCxnSpPr>
            <a:cxnSpLocks/>
          </p:cNvCxnSpPr>
          <p:nvPr/>
        </p:nvCxnSpPr>
        <p:spPr>
          <a:xfrm flipV="1">
            <a:off x="10452100" y="3659242"/>
            <a:ext cx="33867" cy="6799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286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rtical angles.">
            <a:extLst>
              <a:ext uri="{FF2B5EF4-FFF2-40B4-BE49-F238E27FC236}">
                <a16:creationId xmlns:a16="http://schemas.microsoft.com/office/drawing/2014/main" id="{F7DEE86A-37E5-C022-8B8B-B89C00AE9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84" y="1160463"/>
            <a:ext cx="4866936" cy="315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B032FA-9D31-CC25-A523-0A136996EFE0}"/>
              </a:ext>
            </a:extLst>
          </p:cNvPr>
          <p:cNvSpPr txBox="1"/>
          <p:nvPr/>
        </p:nvSpPr>
        <p:spPr>
          <a:xfrm>
            <a:off x="5988755" y="791131"/>
            <a:ext cx="557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And this:</a:t>
            </a:r>
            <a:endParaRPr lang="en-CA" dirty="0">
              <a:highlight>
                <a:srgbClr val="FFFF00"/>
              </a:highlight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5FC03C2-3F96-209D-E826-1C3A31673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755" y="825829"/>
            <a:ext cx="4984750" cy="33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7BFE78-4562-278F-B42A-1E902BCB1C39}"/>
              </a:ext>
            </a:extLst>
          </p:cNvPr>
          <p:cNvSpPr txBox="1"/>
          <p:nvPr/>
        </p:nvSpPr>
        <p:spPr>
          <a:xfrm>
            <a:off x="6305240" y="4460852"/>
            <a:ext cx="55763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Note that: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close look at these intersections reveals that they are identical to each other. Because p and q are parallel, their intersections with t form congruent angles. So, not only are angles 1 and 3 congruent, but angles 5 and 7 are also included in this same congruence. </a:t>
            </a:r>
            <a:r>
              <a:rPr lang="en-US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Likewise, angles 2, 4, 6, and 8 are all congruent.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CA" dirty="0"/>
              <a:t>        - https://www.mometrix.com/academy/congruent-angles/</a:t>
            </a:r>
            <a:endParaRPr lang="en-CA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  <a:p>
            <a:br>
              <a:rPr lang="en-CA" dirty="0"/>
            </a:br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1A45B-000D-1198-033B-15BB5905EC6E}"/>
              </a:ext>
            </a:extLst>
          </p:cNvPr>
          <p:cNvSpPr txBox="1"/>
          <p:nvPr/>
        </p:nvSpPr>
        <p:spPr>
          <a:xfrm>
            <a:off x="779329" y="791131"/>
            <a:ext cx="5576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Now consider this:</a:t>
            </a:r>
          </a:p>
          <a:p>
            <a:endParaRPr lang="en-CA" dirty="0"/>
          </a:p>
          <a:p>
            <a:br>
              <a:rPr lang="en-CA" dirty="0"/>
            </a:br>
            <a:endParaRPr lang="en-CA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04821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B6B855F1-F310-C12C-012E-7145307A59AD}"/>
              </a:ext>
            </a:extLst>
          </p:cNvPr>
          <p:cNvSpPr txBox="1"/>
          <p:nvPr/>
        </p:nvSpPr>
        <p:spPr>
          <a:xfrm>
            <a:off x="2017003" y="5276936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294EF6-B284-2E72-4360-3B8133447E12}"/>
              </a:ext>
            </a:extLst>
          </p:cNvPr>
          <p:cNvSpPr/>
          <p:nvPr/>
        </p:nvSpPr>
        <p:spPr>
          <a:xfrm>
            <a:off x="-3332151" y="1073814"/>
            <a:ext cx="9119997" cy="9119997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45EA1-1FAA-E15E-5FDB-D270F491613D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-3332151" y="5633813"/>
            <a:ext cx="9119997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DD725-9466-6DC2-5CA9-E67035BECF9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1227848" y="1073814"/>
            <a:ext cx="0" cy="9119997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4916-60E9-56DE-E48A-9A94D29B1343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1210741" y="5633813"/>
            <a:ext cx="457710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0B84-CA17-3F8D-AA06-D7E4B2120EA1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1227848" y="1073814"/>
            <a:ext cx="0" cy="455999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F37D9-0ED7-2AC1-CB7D-F1FA8E09CE5F}"/>
              </a:ext>
            </a:extLst>
          </p:cNvPr>
          <p:cNvCxnSpPr>
            <a:cxnSpLocks/>
          </p:cNvCxnSpPr>
          <p:nvPr/>
        </p:nvCxnSpPr>
        <p:spPr>
          <a:xfrm flipV="1">
            <a:off x="1210741" y="3927475"/>
            <a:ext cx="4246385" cy="1706338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8989D-B49C-3CAA-CCEA-D8926E310068}"/>
              </a:ext>
            </a:extLst>
          </p:cNvPr>
          <p:cNvCxnSpPr>
            <a:cxnSpLocks/>
          </p:cNvCxnSpPr>
          <p:nvPr/>
        </p:nvCxnSpPr>
        <p:spPr>
          <a:xfrm flipV="1">
            <a:off x="1227848" y="1931799"/>
            <a:ext cx="2638604" cy="3702013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5C99079-9736-20C7-DC3B-EC5ED43D9914}"/>
              </a:ext>
            </a:extLst>
          </p:cNvPr>
          <p:cNvSpPr/>
          <p:nvPr/>
        </p:nvSpPr>
        <p:spPr>
          <a:xfrm>
            <a:off x="173252" y="4566646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96EF8A3-CA44-DDF7-6D48-A4B008B6359F}"/>
              </a:ext>
            </a:extLst>
          </p:cNvPr>
          <p:cNvSpPr/>
          <p:nvPr/>
        </p:nvSpPr>
        <p:spPr>
          <a:xfrm>
            <a:off x="175539" y="4581504"/>
            <a:ext cx="2104615" cy="2104615"/>
          </a:xfrm>
          <a:prstGeom prst="arc">
            <a:avLst>
              <a:gd name="adj1" fmla="val 18303114"/>
              <a:gd name="adj2" fmla="val 2027202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2ECDD-9A87-0A34-B086-CD3DD1348FE8}"/>
              </a:ext>
            </a:extLst>
          </p:cNvPr>
          <p:cNvSpPr txBox="1"/>
          <p:nvPr/>
        </p:nvSpPr>
        <p:spPr>
          <a:xfrm>
            <a:off x="1000165" y="557753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A9A5AB-1F18-347D-C80A-7DDCAD33E7B5}"/>
              </a:ext>
            </a:extLst>
          </p:cNvPr>
          <p:cNvCxnSpPr>
            <a:cxnSpLocks/>
          </p:cNvCxnSpPr>
          <p:nvPr/>
        </p:nvCxnSpPr>
        <p:spPr>
          <a:xfrm>
            <a:off x="5457126" y="3920140"/>
            <a:ext cx="0" cy="171405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410105-D65E-1862-837B-771C80F2F54C}"/>
              </a:ext>
            </a:extLst>
          </p:cNvPr>
          <p:cNvCxnSpPr>
            <a:cxnSpLocks/>
          </p:cNvCxnSpPr>
          <p:nvPr/>
        </p:nvCxnSpPr>
        <p:spPr>
          <a:xfrm flipH="1">
            <a:off x="3873856" y="1918758"/>
            <a:ext cx="3406" cy="371842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FBC2F1-D74D-6592-D794-6F1D55E278A6}"/>
              </a:ext>
            </a:extLst>
          </p:cNvPr>
          <p:cNvCxnSpPr>
            <a:cxnSpLocks/>
          </p:cNvCxnSpPr>
          <p:nvPr/>
        </p:nvCxnSpPr>
        <p:spPr>
          <a:xfrm flipH="1">
            <a:off x="3877262" y="3920140"/>
            <a:ext cx="1579864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01F101-C8F0-513D-7D8B-94DDFAF2A15F}"/>
              </a:ext>
            </a:extLst>
          </p:cNvPr>
          <p:cNvCxnSpPr>
            <a:cxnSpLocks/>
          </p:cNvCxnSpPr>
          <p:nvPr/>
        </p:nvCxnSpPr>
        <p:spPr>
          <a:xfrm flipH="1" flipV="1">
            <a:off x="3873856" y="1918758"/>
            <a:ext cx="1583270" cy="2001382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01FCEBF-FC17-3650-CA1B-C59581B67DDF}"/>
              </a:ext>
            </a:extLst>
          </p:cNvPr>
          <p:cNvSpPr txBox="1"/>
          <p:nvPr/>
        </p:nvSpPr>
        <p:spPr>
          <a:xfrm>
            <a:off x="1869246" y="4904170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a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7648DF-F5A0-6695-E857-34C802FD51BE}"/>
              </a:ext>
            </a:extLst>
          </p:cNvPr>
          <p:cNvSpPr txBox="1"/>
          <p:nvPr/>
        </p:nvSpPr>
        <p:spPr>
          <a:xfrm>
            <a:off x="5343284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874168-8EF3-1E4C-A0A7-23E0D0EB430D}"/>
              </a:ext>
            </a:extLst>
          </p:cNvPr>
          <p:cNvSpPr txBox="1"/>
          <p:nvPr/>
        </p:nvSpPr>
        <p:spPr>
          <a:xfrm>
            <a:off x="5416541" y="372272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8EE567-99B8-0971-1749-16679B217656}"/>
              </a:ext>
            </a:extLst>
          </p:cNvPr>
          <p:cNvSpPr txBox="1"/>
          <p:nvPr/>
        </p:nvSpPr>
        <p:spPr>
          <a:xfrm>
            <a:off x="3798750" y="16495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64BAA7-00F3-727E-3688-937384BDD269}"/>
              </a:ext>
            </a:extLst>
          </p:cNvPr>
          <p:cNvSpPr txBox="1"/>
          <p:nvPr/>
        </p:nvSpPr>
        <p:spPr>
          <a:xfrm>
            <a:off x="3734958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C1D40E-6CC6-725B-BD93-4069D87F8709}"/>
              </a:ext>
            </a:extLst>
          </p:cNvPr>
          <p:cNvSpPr txBox="1"/>
          <p:nvPr/>
        </p:nvSpPr>
        <p:spPr>
          <a:xfrm>
            <a:off x="3657841" y="375086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9DA088-193E-B91B-3CB1-80F2AB62A84B}"/>
              </a:ext>
            </a:extLst>
          </p:cNvPr>
          <p:cNvSpPr txBox="1"/>
          <p:nvPr/>
        </p:nvSpPr>
        <p:spPr>
          <a:xfrm rot="16200000">
            <a:off x="450275" y="3489965"/>
            <a:ext cx="117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i="1" dirty="0">
                <a:solidFill>
                  <a:srgbClr val="0070C0"/>
                </a:solidFill>
              </a:rPr>
              <a:t>sin( a + b )</a:t>
            </a:r>
            <a:endParaRPr lang="en-CA" sz="1100" b="1" i="1" dirty="0">
              <a:solidFill>
                <a:srgbClr val="0070C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979909-A0BB-1DB3-AA89-C71940C1DC45}"/>
              </a:ext>
            </a:extLst>
          </p:cNvPr>
          <p:cNvCxnSpPr>
            <a:cxnSpLocks/>
          </p:cNvCxnSpPr>
          <p:nvPr/>
        </p:nvCxnSpPr>
        <p:spPr>
          <a:xfrm flipH="1">
            <a:off x="1166424" y="1921865"/>
            <a:ext cx="3406" cy="3718428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966402D-5592-2856-C176-7928711A0959}"/>
              </a:ext>
            </a:extLst>
          </p:cNvPr>
          <p:cNvSpPr txBox="1"/>
          <p:nvPr/>
        </p:nvSpPr>
        <p:spPr>
          <a:xfrm>
            <a:off x="930570" y="1073812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7B5740-2D47-23C1-DC1F-0A83DBE065AE}"/>
              </a:ext>
            </a:extLst>
          </p:cNvPr>
          <p:cNvSpPr txBox="1"/>
          <p:nvPr/>
        </p:nvSpPr>
        <p:spPr>
          <a:xfrm>
            <a:off x="5734249" y="5577532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X</a:t>
            </a:r>
            <a:endParaRPr lang="en-CA" sz="11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884FD-B501-5364-2EEB-06DC06BE81E4}"/>
              </a:ext>
            </a:extLst>
          </p:cNvPr>
          <p:cNvSpPr txBox="1"/>
          <p:nvPr/>
        </p:nvSpPr>
        <p:spPr>
          <a:xfrm>
            <a:off x="2195819" y="3455784"/>
            <a:ext cx="652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r = 1</a:t>
            </a:r>
            <a:endParaRPr lang="en-CA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DDD1-39D2-87C2-E102-C04B7EAC2F84}"/>
              </a:ext>
            </a:extLst>
          </p:cNvPr>
          <p:cNvSpPr txBox="1"/>
          <p:nvPr/>
        </p:nvSpPr>
        <p:spPr>
          <a:xfrm>
            <a:off x="2491536" y="32407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339D7F-2A31-EDAB-F3F2-A1A27C926741}"/>
              </a:ext>
            </a:extLst>
          </p:cNvPr>
          <p:cNvSpPr txBox="1"/>
          <p:nvPr/>
        </p:nvSpPr>
        <p:spPr>
          <a:xfrm rot="3127980">
            <a:off x="4358566" y="2872198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sin( a )</a:t>
            </a:r>
            <a:endParaRPr lang="en-CA" sz="105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A301EB-2B21-F305-B58B-F936A33AC6EF}"/>
              </a:ext>
            </a:extLst>
          </p:cNvPr>
          <p:cNvSpPr txBox="1"/>
          <p:nvPr/>
        </p:nvSpPr>
        <p:spPr>
          <a:xfrm rot="20211402">
            <a:off x="2731010" y="4452430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cos(a)</a:t>
            </a:r>
            <a:endParaRPr lang="en-CA" sz="1050" dirty="0">
              <a:solidFill>
                <a:srgbClr val="0070C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99157AD-FD76-BC8B-517F-6DC6FF553749}"/>
              </a:ext>
            </a:extLst>
          </p:cNvPr>
          <p:cNvCxnSpPr>
            <a:cxnSpLocks/>
          </p:cNvCxnSpPr>
          <p:nvPr/>
        </p:nvCxnSpPr>
        <p:spPr>
          <a:xfrm flipH="1">
            <a:off x="597299" y="5640293"/>
            <a:ext cx="6459668" cy="0"/>
          </a:xfrm>
          <a:prstGeom prst="line">
            <a:avLst/>
          </a:prstGeom>
          <a:ln w="254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932C2F-6F2B-D129-7359-6F4A527EC654}"/>
              </a:ext>
            </a:extLst>
          </p:cNvPr>
          <p:cNvCxnSpPr>
            <a:cxnSpLocks/>
          </p:cNvCxnSpPr>
          <p:nvPr/>
        </p:nvCxnSpPr>
        <p:spPr>
          <a:xfrm flipH="1">
            <a:off x="605767" y="3920140"/>
            <a:ext cx="6451200" cy="5668"/>
          </a:xfrm>
          <a:prstGeom prst="line">
            <a:avLst/>
          </a:prstGeom>
          <a:ln w="254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1C590D-BF3A-9D95-596A-5051956A41EA}"/>
              </a:ext>
            </a:extLst>
          </p:cNvPr>
          <p:cNvCxnSpPr>
            <a:cxnSpLocks/>
          </p:cNvCxnSpPr>
          <p:nvPr/>
        </p:nvCxnSpPr>
        <p:spPr>
          <a:xfrm flipH="1">
            <a:off x="-266712" y="3344333"/>
            <a:ext cx="7175512" cy="2865167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D91074-CA3B-1ED9-B84B-CEE415F1CBEF}"/>
              </a:ext>
            </a:extLst>
          </p:cNvPr>
          <p:cNvSpPr txBox="1"/>
          <p:nvPr/>
        </p:nvSpPr>
        <p:spPr>
          <a:xfrm>
            <a:off x="6542207" y="3548117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BCFD3FD3-9C5C-3248-5AE7-FE06523D8987}"/>
              </a:ext>
            </a:extLst>
          </p:cNvPr>
          <p:cNvSpPr/>
          <p:nvPr/>
        </p:nvSpPr>
        <p:spPr>
          <a:xfrm>
            <a:off x="4445477" y="2860351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7B33D78A-73AD-FE95-A610-1120884C2322}"/>
              </a:ext>
            </a:extLst>
          </p:cNvPr>
          <p:cNvSpPr/>
          <p:nvPr/>
        </p:nvSpPr>
        <p:spPr>
          <a:xfrm rot="10800000">
            <a:off x="4391756" y="2889616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67244E-2086-6DC2-E37C-87AF0B1D9C5A}"/>
              </a:ext>
            </a:extLst>
          </p:cNvPr>
          <p:cNvSpPr txBox="1"/>
          <p:nvPr/>
        </p:nvSpPr>
        <p:spPr>
          <a:xfrm>
            <a:off x="4150348" y="401748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B413B7D-5C47-49F2-6DA0-A852D63255CA}"/>
              </a:ext>
            </a:extLst>
          </p:cNvPr>
          <p:cNvSpPr/>
          <p:nvPr/>
        </p:nvSpPr>
        <p:spPr>
          <a:xfrm rot="10800000">
            <a:off x="129432" y="4591487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50D84C-EDF2-560C-4BD9-8CACBF72B247}"/>
              </a:ext>
            </a:extLst>
          </p:cNvPr>
          <p:cNvSpPr txBox="1"/>
          <p:nvPr/>
        </p:nvSpPr>
        <p:spPr>
          <a:xfrm>
            <a:off x="145082" y="5632845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E3520A96-D244-8C80-3AC9-4B4386BC42FF}"/>
              </a:ext>
            </a:extLst>
          </p:cNvPr>
          <p:cNvSpPr/>
          <p:nvPr/>
        </p:nvSpPr>
        <p:spPr>
          <a:xfrm rot="10800000">
            <a:off x="538128" y="5959879"/>
            <a:ext cx="198471" cy="409167"/>
          </a:xfrm>
          <a:prstGeom prst="downArrow">
            <a:avLst/>
          </a:prstGeom>
          <a:solidFill>
            <a:srgbClr val="FF99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E5A23F9C-86E7-E796-EA38-48176BBD4B8A}"/>
              </a:ext>
            </a:extLst>
          </p:cNvPr>
          <p:cNvSpPr/>
          <p:nvPr/>
        </p:nvSpPr>
        <p:spPr>
          <a:xfrm rot="10800000">
            <a:off x="1763549" y="5757719"/>
            <a:ext cx="198471" cy="409167"/>
          </a:xfrm>
          <a:prstGeom prst="downArrow">
            <a:avLst/>
          </a:prstGeom>
          <a:solidFill>
            <a:srgbClr val="FF99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31F8E370-3C09-F79A-D2E9-61B5257FF886}"/>
              </a:ext>
            </a:extLst>
          </p:cNvPr>
          <p:cNvSpPr/>
          <p:nvPr/>
        </p:nvSpPr>
        <p:spPr>
          <a:xfrm rot="10800000">
            <a:off x="4894036" y="4252513"/>
            <a:ext cx="198471" cy="409167"/>
          </a:xfrm>
          <a:prstGeom prst="downArrow">
            <a:avLst/>
          </a:prstGeom>
          <a:solidFill>
            <a:srgbClr val="FF99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4CC08399-0083-471B-5992-BBD7155E0D17}"/>
              </a:ext>
            </a:extLst>
          </p:cNvPr>
          <p:cNvSpPr/>
          <p:nvPr/>
        </p:nvSpPr>
        <p:spPr>
          <a:xfrm rot="10800000">
            <a:off x="6037933" y="3994133"/>
            <a:ext cx="198471" cy="409167"/>
          </a:xfrm>
          <a:prstGeom prst="downArrow">
            <a:avLst/>
          </a:prstGeom>
          <a:solidFill>
            <a:srgbClr val="FF99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F4A739-01CC-8387-ACE8-F3459E670F3F}"/>
              </a:ext>
            </a:extLst>
          </p:cNvPr>
          <p:cNvSpPr txBox="1"/>
          <p:nvPr/>
        </p:nvSpPr>
        <p:spPr>
          <a:xfrm>
            <a:off x="6321616" y="1618329"/>
            <a:ext cx="5576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same properties listed before we can now find the most obvious congruent angles.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 indicated below</a:t>
            </a:r>
            <a:endParaRPr lang="en-CA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18309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B6B855F1-F310-C12C-012E-7145307A59AD}"/>
              </a:ext>
            </a:extLst>
          </p:cNvPr>
          <p:cNvSpPr txBox="1"/>
          <p:nvPr/>
        </p:nvSpPr>
        <p:spPr>
          <a:xfrm>
            <a:off x="2017003" y="5276936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294EF6-B284-2E72-4360-3B8133447E12}"/>
              </a:ext>
            </a:extLst>
          </p:cNvPr>
          <p:cNvSpPr/>
          <p:nvPr/>
        </p:nvSpPr>
        <p:spPr>
          <a:xfrm>
            <a:off x="-3332151" y="1073814"/>
            <a:ext cx="9119997" cy="9119997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45EA1-1FAA-E15E-5FDB-D270F491613D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-3332151" y="5633813"/>
            <a:ext cx="9119997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DD725-9466-6DC2-5CA9-E67035BECF9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1227848" y="1073814"/>
            <a:ext cx="0" cy="9119997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4916-60E9-56DE-E48A-9A94D29B1343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1210741" y="5633813"/>
            <a:ext cx="457710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0B84-CA17-3F8D-AA06-D7E4B2120EA1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1227848" y="1073814"/>
            <a:ext cx="0" cy="455999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F37D9-0ED7-2AC1-CB7D-F1FA8E09CE5F}"/>
              </a:ext>
            </a:extLst>
          </p:cNvPr>
          <p:cNvCxnSpPr>
            <a:cxnSpLocks/>
          </p:cNvCxnSpPr>
          <p:nvPr/>
        </p:nvCxnSpPr>
        <p:spPr>
          <a:xfrm flipV="1">
            <a:off x="1210741" y="3927475"/>
            <a:ext cx="4246385" cy="1706338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8989D-B49C-3CAA-CCEA-D8926E310068}"/>
              </a:ext>
            </a:extLst>
          </p:cNvPr>
          <p:cNvCxnSpPr>
            <a:cxnSpLocks/>
          </p:cNvCxnSpPr>
          <p:nvPr/>
        </p:nvCxnSpPr>
        <p:spPr>
          <a:xfrm flipV="1">
            <a:off x="1227848" y="1931799"/>
            <a:ext cx="2638604" cy="3702013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5C99079-9736-20C7-DC3B-EC5ED43D9914}"/>
              </a:ext>
            </a:extLst>
          </p:cNvPr>
          <p:cNvSpPr/>
          <p:nvPr/>
        </p:nvSpPr>
        <p:spPr>
          <a:xfrm>
            <a:off x="173252" y="4566646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96EF8A3-CA44-DDF7-6D48-A4B008B6359F}"/>
              </a:ext>
            </a:extLst>
          </p:cNvPr>
          <p:cNvSpPr/>
          <p:nvPr/>
        </p:nvSpPr>
        <p:spPr>
          <a:xfrm>
            <a:off x="175539" y="4581504"/>
            <a:ext cx="2104615" cy="2104615"/>
          </a:xfrm>
          <a:prstGeom prst="arc">
            <a:avLst>
              <a:gd name="adj1" fmla="val 18303114"/>
              <a:gd name="adj2" fmla="val 2027202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2ECDD-9A87-0A34-B086-CD3DD1348FE8}"/>
              </a:ext>
            </a:extLst>
          </p:cNvPr>
          <p:cNvSpPr txBox="1"/>
          <p:nvPr/>
        </p:nvSpPr>
        <p:spPr>
          <a:xfrm>
            <a:off x="1000165" y="557753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A9A5AB-1F18-347D-C80A-7DDCAD33E7B5}"/>
              </a:ext>
            </a:extLst>
          </p:cNvPr>
          <p:cNvCxnSpPr>
            <a:cxnSpLocks/>
          </p:cNvCxnSpPr>
          <p:nvPr/>
        </p:nvCxnSpPr>
        <p:spPr>
          <a:xfrm>
            <a:off x="5457126" y="3920140"/>
            <a:ext cx="0" cy="171405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410105-D65E-1862-837B-771C80F2F54C}"/>
              </a:ext>
            </a:extLst>
          </p:cNvPr>
          <p:cNvCxnSpPr>
            <a:cxnSpLocks/>
          </p:cNvCxnSpPr>
          <p:nvPr/>
        </p:nvCxnSpPr>
        <p:spPr>
          <a:xfrm flipH="1">
            <a:off x="3873856" y="1918758"/>
            <a:ext cx="3406" cy="371842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FBC2F1-D74D-6592-D794-6F1D55E278A6}"/>
              </a:ext>
            </a:extLst>
          </p:cNvPr>
          <p:cNvCxnSpPr>
            <a:cxnSpLocks/>
          </p:cNvCxnSpPr>
          <p:nvPr/>
        </p:nvCxnSpPr>
        <p:spPr>
          <a:xfrm flipH="1">
            <a:off x="3877262" y="3920140"/>
            <a:ext cx="1579864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01F101-C8F0-513D-7D8B-94DDFAF2A15F}"/>
              </a:ext>
            </a:extLst>
          </p:cNvPr>
          <p:cNvCxnSpPr>
            <a:cxnSpLocks/>
          </p:cNvCxnSpPr>
          <p:nvPr/>
        </p:nvCxnSpPr>
        <p:spPr>
          <a:xfrm flipH="1" flipV="1">
            <a:off x="3873856" y="1918758"/>
            <a:ext cx="1583270" cy="2001382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01FCEBF-FC17-3650-CA1B-C59581B67DDF}"/>
              </a:ext>
            </a:extLst>
          </p:cNvPr>
          <p:cNvSpPr txBox="1"/>
          <p:nvPr/>
        </p:nvSpPr>
        <p:spPr>
          <a:xfrm>
            <a:off x="1869246" y="4904170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a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7648DF-F5A0-6695-E857-34C802FD51BE}"/>
              </a:ext>
            </a:extLst>
          </p:cNvPr>
          <p:cNvSpPr txBox="1"/>
          <p:nvPr/>
        </p:nvSpPr>
        <p:spPr>
          <a:xfrm>
            <a:off x="5343284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874168-8EF3-1E4C-A0A7-23E0D0EB430D}"/>
              </a:ext>
            </a:extLst>
          </p:cNvPr>
          <p:cNvSpPr txBox="1"/>
          <p:nvPr/>
        </p:nvSpPr>
        <p:spPr>
          <a:xfrm>
            <a:off x="5416541" y="372272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8EE567-99B8-0971-1749-16679B217656}"/>
              </a:ext>
            </a:extLst>
          </p:cNvPr>
          <p:cNvSpPr txBox="1"/>
          <p:nvPr/>
        </p:nvSpPr>
        <p:spPr>
          <a:xfrm>
            <a:off x="3798750" y="16495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64BAA7-00F3-727E-3688-937384BDD269}"/>
              </a:ext>
            </a:extLst>
          </p:cNvPr>
          <p:cNvSpPr txBox="1"/>
          <p:nvPr/>
        </p:nvSpPr>
        <p:spPr>
          <a:xfrm>
            <a:off x="3734958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C1D40E-6CC6-725B-BD93-4069D87F8709}"/>
              </a:ext>
            </a:extLst>
          </p:cNvPr>
          <p:cNvSpPr txBox="1"/>
          <p:nvPr/>
        </p:nvSpPr>
        <p:spPr>
          <a:xfrm>
            <a:off x="3657841" y="375086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9DA088-193E-B91B-3CB1-80F2AB62A84B}"/>
              </a:ext>
            </a:extLst>
          </p:cNvPr>
          <p:cNvSpPr txBox="1"/>
          <p:nvPr/>
        </p:nvSpPr>
        <p:spPr>
          <a:xfrm rot="16200000">
            <a:off x="450275" y="3489965"/>
            <a:ext cx="117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i="1" dirty="0">
                <a:solidFill>
                  <a:srgbClr val="0070C0"/>
                </a:solidFill>
              </a:rPr>
              <a:t>sin( a + b )</a:t>
            </a:r>
            <a:endParaRPr lang="en-CA" sz="1100" b="1" i="1" dirty="0">
              <a:solidFill>
                <a:srgbClr val="0070C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979909-A0BB-1DB3-AA89-C71940C1DC45}"/>
              </a:ext>
            </a:extLst>
          </p:cNvPr>
          <p:cNvCxnSpPr>
            <a:cxnSpLocks/>
          </p:cNvCxnSpPr>
          <p:nvPr/>
        </p:nvCxnSpPr>
        <p:spPr>
          <a:xfrm flipH="1">
            <a:off x="1166424" y="1921865"/>
            <a:ext cx="3406" cy="3718428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966402D-5592-2856-C176-7928711A0959}"/>
              </a:ext>
            </a:extLst>
          </p:cNvPr>
          <p:cNvSpPr txBox="1"/>
          <p:nvPr/>
        </p:nvSpPr>
        <p:spPr>
          <a:xfrm>
            <a:off x="930570" y="1073812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7B5740-2D47-23C1-DC1F-0A83DBE065AE}"/>
              </a:ext>
            </a:extLst>
          </p:cNvPr>
          <p:cNvSpPr txBox="1"/>
          <p:nvPr/>
        </p:nvSpPr>
        <p:spPr>
          <a:xfrm>
            <a:off x="5734249" y="5577532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X</a:t>
            </a:r>
            <a:endParaRPr lang="en-CA" sz="11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884FD-B501-5364-2EEB-06DC06BE81E4}"/>
              </a:ext>
            </a:extLst>
          </p:cNvPr>
          <p:cNvSpPr txBox="1"/>
          <p:nvPr/>
        </p:nvSpPr>
        <p:spPr>
          <a:xfrm>
            <a:off x="2195819" y="3455784"/>
            <a:ext cx="652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r = 1</a:t>
            </a:r>
            <a:endParaRPr lang="en-CA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DDD1-39D2-87C2-E102-C04B7EAC2F84}"/>
              </a:ext>
            </a:extLst>
          </p:cNvPr>
          <p:cNvSpPr txBox="1"/>
          <p:nvPr/>
        </p:nvSpPr>
        <p:spPr>
          <a:xfrm>
            <a:off x="2491536" y="32407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339D7F-2A31-EDAB-F3F2-A1A27C926741}"/>
              </a:ext>
            </a:extLst>
          </p:cNvPr>
          <p:cNvSpPr txBox="1"/>
          <p:nvPr/>
        </p:nvSpPr>
        <p:spPr>
          <a:xfrm rot="3127980">
            <a:off x="4358566" y="2872198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sin( a )</a:t>
            </a:r>
            <a:endParaRPr lang="en-CA" sz="105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A301EB-2B21-F305-B58B-F936A33AC6EF}"/>
              </a:ext>
            </a:extLst>
          </p:cNvPr>
          <p:cNvSpPr txBox="1"/>
          <p:nvPr/>
        </p:nvSpPr>
        <p:spPr>
          <a:xfrm rot="20211402">
            <a:off x="2731010" y="4452430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cos(a)</a:t>
            </a:r>
            <a:endParaRPr lang="en-CA" sz="1050" dirty="0">
              <a:solidFill>
                <a:srgbClr val="0070C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99157AD-FD76-BC8B-517F-6DC6FF553749}"/>
              </a:ext>
            </a:extLst>
          </p:cNvPr>
          <p:cNvCxnSpPr>
            <a:cxnSpLocks/>
          </p:cNvCxnSpPr>
          <p:nvPr/>
        </p:nvCxnSpPr>
        <p:spPr>
          <a:xfrm flipH="1">
            <a:off x="597299" y="5640293"/>
            <a:ext cx="6459668" cy="0"/>
          </a:xfrm>
          <a:prstGeom prst="line">
            <a:avLst/>
          </a:prstGeom>
          <a:ln w="254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932C2F-6F2B-D129-7359-6F4A527EC654}"/>
              </a:ext>
            </a:extLst>
          </p:cNvPr>
          <p:cNvCxnSpPr>
            <a:cxnSpLocks/>
          </p:cNvCxnSpPr>
          <p:nvPr/>
        </p:nvCxnSpPr>
        <p:spPr>
          <a:xfrm flipH="1">
            <a:off x="605767" y="3920140"/>
            <a:ext cx="6451200" cy="5668"/>
          </a:xfrm>
          <a:prstGeom prst="line">
            <a:avLst/>
          </a:prstGeom>
          <a:ln w="254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1C590D-BF3A-9D95-596A-5051956A41EA}"/>
              </a:ext>
            </a:extLst>
          </p:cNvPr>
          <p:cNvCxnSpPr>
            <a:cxnSpLocks/>
          </p:cNvCxnSpPr>
          <p:nvPr/>
        </p:nvCxnSpPr>
        <p:spPr>
          <a:xfrm flipH="1">
            <a:off x="-266712" y="3344333"/>
            <a:ext cx="7175512" cy="2865167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D91074-CA3B-1ED9-B84B-CEE415F1CBEF}"/>
              </a:ext>
            </a:extLst>
          </p:cNvPr>
          <p:cNvSpPr txBox="1"/>
          <p:nvPr/>
        </p:nvSpPr>
        <p:spPr>
          <a:xfrm>
            <a:off x="6542207" y="3548117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BCFD3FD3-9C5C-3248-5AE7-FE06523D8987}"/>
              </a:ext>
            </a:extLst>
          </p:cNvPr>
          <p:cNvSpPr/>
          <p:nvPr/>
        </p:nvSpPr>
        <p:spPr>
          <a:xfrm>
            <a:off x="4445477" y="2860351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7B33D78A-73AD-FE95-A610-1120884C2322}"/>
              </a:ext>
            </a:extLst>
          </p:cNvPr>
          <p:cNvSpPr/>
          <p:nvPr/>
        </p:nvSpPr>
        <p:spPr>
          <a:xfrm rot="10800000">
            <a:off x="4391756" y="2889616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67244E-2086-6DC2-E37C-87AF0B1D9C5A}"/>
              </a:ext>
            </a:extLst>
          </p:cNvPr>
          <p:cNvSpPr txBox="1"/>
          <p:nvPr/>
        </p:nvSpPr>
        <p:spPr>
          <a:xfrm>
            <a:off x="4150348" y="401748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B413B7D-5C47-49F2-6DA0-A852D63255CA}"/>
              </a:ext>
            </a:extLst>
          </p:cNvPr>
          <p:cNvSpPr/>
          <p:nvPr/>
        </p:nvSpPr>
        <p:spPr>
          <a:xfrm rot="10800000">
            <a:off x="129432" y="4591487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50D84C-EDF2-560C-4BD9-8CACBF72B247}"/>
              </a:ext>
            </a:extLst>
          </p:cNvPr>
          <p:cNvSpPr txBox="1"/>
          <p:nvPr/>
        </p:nvSpPr>
        <p:spPr>
          <a:xfrm>
            <a:off x="145082" y="5632845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0C80BB-498F-F538-6CD6-C8861DC40B1D}"/>
              </a:ext>
            </a:extLst>
          </p:cNvPr>
          <p:cNvSpPr/>
          <p:nvPr/>
        </p:nvSpPr>
        <p:spPr>
          <a:xfrm rot="4078155">
            <a:off x="3877650" y="3994073"/>
            <a:ext cx="4595610" cy="4325225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8642C0-6947-A1B1-A310-685EE5D2832C}"/>
              </a:ext>
            </a:extLst>
          </p:cNvPr>
          <p:cNvSpPr/>
          <p:nvPr/>
        </p:nvSpPr>
        <p:spPr>
          <a:xfrm rot="10800000">
            <a:off x="-112210" y="1030302"/>
            <a:ext cx="3953422" cy="5827697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7CCBE0-3302-E7A1-EE8D-F64DD7335028}"/>
              </a:ext>
            </a:extLst>
          </p:cNvPr>
          <p:cNvSpPr/>
          <p:nvPr/>
        </p:nvSpPr>
        <p:spPr>
          <a:xfrm rot="3105929">
            <a:off x="3992607" y="516479"/>
            <a:ext cx="3000916" cy="2577105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3D6AAB-3FA2-4BCE-F699-DD1DF656F622}"/>
              </a:ext>
            </a:extLst>
          </p:cNvPr>
          <p:cNvSpPr/>
          <p:nvPr/>
        </p:nvSpPr>
        <p:spPr>
          <a:xfrm>
            <a:off x="3879282" y="3837361"/>
            <a:ext cx="97200" cy="9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745DD2-3448-A481-F1E5-2E0A2BAA938D}"/>
              </a:ext>
            </a:extLst>
          </p:cNvPr>
          <p:cNvSpPr txBox="1"/>
          <p:nvPr/>
        </p:nvSpPr>
        <p:spPr>
          <a:xfrm>
            <a:off x="3819957" y="3624341"/>
            <a:ext cx="499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rgbClr val="0070C0"/>
                </a:solidFill>
              </a:rPr>
              <a:t>90</a:t>
            </a:r>
            <a:endParaRPr lang="en-CA" sz="9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2B311-CB81-D297-07A9-BB59A4935BB6}"/>
              </a:ext>
            </a:extLst>
          </p:cNvPr>
          <p:cNvSpPr/>
          <p:nvPr/>
        </p:nvSpPr>
        <p:spPr>
          <a:xfrm rot="19788538">
            <a:off x="5327150" y="3854943"/>
            <a:ext cx="97200" cy="9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80F6EB-515F-D894-6B6A-A42618F8D837}"/>
              </a:ext>
            </a:extLst>
          </p:cNvPr>
          <p:cNvSpPr txBox="1"/>
          <p:nvPr/>
        </p:nvSpPr>
        <p:spPr>
          <a:xfrm>
            <a:off x="4565832" y="3548735"/>
            <a:ext cx="684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rgbClr val="0070C0"/>
                </a:solidFill>
              </a:rPr>
              <a:t>(90 – b)</a:t>
            </a:r>
            <a:endParaRPr lang="en-CA" sz="900" b="1" dirty="0">
              <a:solidFill>
                <a:srgbClr val="0070C0"/>
              </a:solidFill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F09F2BB-8E3B-1043-2055-4F4B36AB03C7}"/>
              </a:ext>
            </a:extLst>
          </p:cNvPr>
          <p:cNvSpPr/>
          <p:nvPr/>
        </p:nvSpPr>
        <p:spPr>
          <a:xfrm rot="12573623">
            <a:off x="5069745" y="3528760"/>
            <a:ext cx="720000" cy="720000"/>
          </a:xfrm>
          <a:prstGeom prst="arc">
            <a:avLst>
              <a:gd name="adj1" fmla="val 19515305"/>
              <a:gd name="adj2" fmla="val 1359958"/>
            </a:avLst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006A9A-2CDD-CFE9-7D92-D1EF47B6A62A}"/>
              </a:ext>
            </a:extLst>
          </p:cNvPr>
          <p:cNvSpPr txBox="1"/>
          <p:nvPr/>
        </p:nvSpPr>
        <p:spPr>
          <a:xfrm>
            <a:off x="6321616" y="1618329"/>
            <a:ext cx="55763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 sum of all internal angles of a triangle is 180°</a:t>
            </a:r>
            <a:br>
              <a:rPr lang="en-US" dirty="0"/>
            </a:br>
            <a:r>
              <a:rPr lang="en-US" dirty="0"/>
              <a:t>we have: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90  + (90 - b) + ? = 180</a:t>
            </a:r>
          </a:p>
          <a:p>
            <a:endParaRPr lang="en-US" dirty="0"/>
          </a:p>
          <a:p>
            <a:r>
              <a:rPr lang="en-US" dirty="0"/>
              <a:t>                        90 + 90 – b + ? = 180</a:t>
            </a:r>
          </a:p>
          <a:p>
            <a:endParaRPr lang="en-US" dirty="0"/>
          </a:p>
          <a:p>
            <a:r>
              <a:rPr lang="en-US" dirty="0"/>
              <a:t>                        180 – b + ? = 180</a:t>
            </a:r>
          </a:p>
          <a:p>
            <a:br>
              <a:rPr lang="en-US" dirty="0"/>
            </a:br>
            <a:r>
              <a:rPr lang="en-US" dirty="0"/>
              <a:t>                        -b + ? = 180 – 180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                     -b + ? = 0</a:t>
            </a:r>
          </a:p>
          <a:p>
            <a:endParaRPr lang="en-US" dirty="0"/>
          </a:p>
          <a:p>
            <a:r>
              <a:rPr lang="en-US" dirty="0"/>
              <a:t>                         </a:t>
            </a:r>
            <a:r>
              <a:rPr lang="en-US" b="1" u="sng" dirty="0">
                <a:highlight>
                  <a:srgbClr val="FFFF00"/>
                </a:highlight>
              </a:rPr>
              <a:t>? = b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4FF647-F0D7-B3F6-88C3-11115690532A}"/>
              </a:ext>
            </a:extLst>
          </p:cNvPr>
          <p:cNvSpPr txBox="1"/>
          <p:nvPr/>
        </p:nvSpPr>
        <p:spPr>
          <a:xfrm>
            <a:off x="3916386" y="2373278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  <a:highlight>
                  <a:srgbClr val="FFFF00"/>
                </a:highlight>
              </a:rPr>
              <a:t>?</a:t>
            </a:r>
            <a:endParaRPr lang="en-CA" sz="11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26F4149F-E79A-3C64-0AA6-092C9DB63CD9}"/>
              </a:ext>
            </a:extLst>
          </p:cNvPr>
          <p:cNvSpPr/>
          <p:nvPr/>
        </p:nvSpPr>
        <p:spPr>
          <a:xfrm rot="5400000">
            <a:off x="3520013" y="1554955"/>
            <a:ext cx="720000" cy="720000"/>
          </a:xfrm>
          <a:prstGeom prst="arc">
            <a:avLst>
              <a:gd name="adj1" fmla="val 19333092"/>
              <a:gd name="adj2" fmla="val 137107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4770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B6B855F1-F310-C12C-012E-7145307A59AD}"/>
              </a:ext>
            </a:extLst>
          </p:cNvPr>
          <p:cNvSpPr txBox="1"/>
          <p:nvPr/>
        </p:nvSpPr>
        <p:spPr>
          <a:xfrm>
            <a:off x="2017003" y="5276936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294EF6-B284-2E72-4360-3B8133447E12}"/>
              </a:ext>
            </a:extLst>
          </p:cNvPr>
          <p:cNvSpPr/>
          <p:nvPr/>
        </p:nvSpPr>
        <p:spPr>
          <a:xfrm>
            <a:off x="-3332151" y="1073814"/>
            <a:ext cx="9119997" cy="9119997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45EA1-1FAA-E15E-5FDB-D270F491613D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-3332151" y="5633813"/>
            <a:ext cx="9119997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DD725-9466-6DC2-5CA9-E67035BECF9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1227848" y="1073814"/>
            <a:ext cx="0" cy="9119997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4916-60E9-56DE-E48A-9A94D29B1343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1210741" y="5633813"/>
            <a:ext cx="457710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0B84-CA17-3F8D-AA06-D7E4B2120EA1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1227848" y="1073814"/>
            <a:ext cx="0" cy="455999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F37D9-0ED7-2AC1-CB7D-F1FA8E09CE5F}"/>
              </a:ext>
            </a:extLst>
          </p:cNvPr>
          <p:cNvCxnSpPr>
            <a:cxnSpLocks/>
          </p:cNvCxnSpPr>
          <p:nvPr/>
        </p:nvCxnSpPr>
        <p:spPr>
          <a:xfrm flipV="1">
            <a:off x="1210741" y="3927475"/>
            <a:ext cx="4246385" cy="1706338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8989D-B49C-3CAA-CCEA-D8926E310068}"/>
              </a:ext>
            </a:extLst>
          </p:cNvPr>
          <p:cNvCxnSpPr>
            <a:cxnSpLocks/>
          </p:cNvCxnSpPr>
          <p:nvPr/>
        </p:nvCxnSpPr>
        <p:spPr>
          <a:xfrm flipV="1">
            <a:off x="1227848" y="1931799"/>
            <a:ext cx="2638604" cy="3702013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5C99079-9736-20C7-DC3B-EC5ED43D9914}"/>
              </a:ext>
            </a:extLst>
          </p:cNvPr>
          <p:cNvSpPr/>
          <p:nvPr/>
        </p:nvSpPr>
        <p:spPr>
          <a:xfrm>
            <a:off x="173252" y="4566646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96EF8A3-CA44-DDF7-6D48-A4B008B6359F}"/>
              </a:ext>
            </a:extLst>
          </p:cNvPr>
          <p:cNvSpPr/>
          <p:nvPr/>
        </p:nvSpPr>
        <p:spPr>
          <a:xfrm>
            <a:off x="175539" y="4581504"/>
            <a:ext cx="2104615" cy="2104615"/>
          </a:xfrm>
          <a:prstGeom prst="arc">
            <a:avLst>
              <a:gd name="adj1" fmla="val 18303114"/>
              <a:gd name="adj2" fmla="val 2027202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2ECDD-9A87-0A34-B086-CD3DD1348FE8}"/>
              </a:ext>
            </a:extLst>
          </p:cNvPr>
          <p:cNvSpPr txBox="1"/>
          <p:nvPr/>
        </p:nvSpPr>
        <p:spPr>
          <a:xfrm>
            <a:off x="1000165" y="557753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A9A5AB-1F18-347D-C80A-7DDCAD33E7B5}"/>
              </a:ext>
            </a:extLst>
          </p:cNvPr>
          <p:cNvCxnSpPr>
            <a:cxnSpLocks/>
          </p:cNvCxnSpPr>
          <p:nvPr/>
        </p:nvCxnSpPr>
        <p:spPr>
          <a:xfrm>
            <a:off x="5457126" y="3920140"/>
            <a:ext cx="0" cy="171405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410105-D65E-1862-837B-771C80F2F54C}"/>
              </a:ext>
            </a:extLst>
          </p:cNvPr>
          <p:cNvCxnSpPr>
            <a:cxnSpLocks/>
          </p:cNvCxnSpPr>
          <p:nvPr/>
        </p:nvCxnSpPr>
        <p:spPr>
          <a:xfrm flipH="1">
            <a:off x="3873856" y="1918758"/>
            <a:ext cx="3406" cy="371842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FBC2F1-D74D-6592-D794-6F1D55E278A6}"/>
              </a:ext>
            </a:extLst>
          </p:cNvPr>
          <p:cNvCxnSpPr>
            <a:cxnSpLocks/>
          </p:cNvCxnSpPr>
          <p:nvPr/>
        </p:nvCxnSpPr>
        <p:spPr>
          <a:xfrm flipH="1">
            <a:off x="3877262" y="3920140"/>
            <a:ext cx="1579864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01F101-C8F0-513D-7D8B-94DDFAF2A15F}"/>
              </a:ext>
            </a:extLst>
          </p:cNvPr>
          <p:cNvCxnSpPr>
            <a:cxnSpLocks/>
          </p:cNvCxnSpPr>
          <p:nvPr/>
        </p:nvCxnSpPr>
        <p:spPr>
          <a:xfrm flipH="1" flipV="1">
            <a:off x="3873856" y="1918758"/>
            <a:ext cx="1583270" cy="2001382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01FCEBF-FC17-3650-CA1B-C59581B67DDF}"/>
              </a:ext>
            </a:extLst>
          </p:cNvPr>
          <p:cNvSpPr txBox="1"/>
          <p:nvPr/>
        </p:nvSpPr>
        <p:spPr>
          <a:xfrm>
            <a:off x="1869246" y="4904170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a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7648DF-F5A0-6695-E857-34C802FD51BE}"/>
              </a:ext>
            </a:extLst>
          </p:cNvPr>
          <p:cNvSpPr txBox="1"/>
          <p:nvPr/>
        </p:nvSpPr>
        <p:spPr>
          <a:xfrm>
            <a:off x="5343284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874168-8EF3-1E4C-A0A7-23E0D0EB430D}"/>
              </a:ext>
            </a:extLst>
          </p:cNvPr>
          <p:cNvSpPr txBox="1"/>
          <p:nvPr/>
        </p:nvSpPr>
        <p:spPr>
          <a:xfrm>
            <a:off x="5416541" y="372272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8EE567-99B8-0971-1749-16679B217656}"/>
              </a:ext>
            </a:extLst>
          </p:cNvPr>
          <p:cNvSpPr txBox="1"/>
          <p:nvPr/>
        </p:nvSpPr>
        <p:spPr>
          <a:xfrm>
            <a:off x="3798750" y="16495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64BAA7-00F3-727E-3688-937384BDD269}"/>
              </a:ext>
            </a:extLst>
          </p:cNvPr>
          <p:cNvSpPr txBox="1"/>
          <p:nvPr/>
        </p:nvSpPr>
        <p:spPr>
          <a:xfrm>
            <a:off x="3734958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C1D40E-6CC6-725B-BD93-4069D87F8709}"/>
              </a:ext>
            </a:extLst>
          </p:cNvPr>
          <p:cNvSpPr txBox="1"/>
          <p:nvPr/>
        </p:nvSpPr>
        <p:spPr>
          <a:xfrm>
            <a:off x="3657841" y="375086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9DA088-193E-B91B-3CB1-80F2AB62A84B}"/>
              </a:ext>
            </a:extLst>
          </p:cNvPr>
          <p:cNvSpPr txBox="1"/>
          <p:nvPr/>
        </p:nvSpPr>
        <p:spPr>
          <a:xfrm rot="16200000">
            <a:off x="450275" y="3489965"/>
            <a:ext cx="117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i="1" dirty="0">
                <a:solidFill>
                  <a:srgbClr val="0070C0"/>
                </a:solidFill>
              </a:rPr>
              <a:t>sin( a + b )</a:t>
            </a:r>
            <a:endParaRPr lang="en-CA" sz="1100" b="1" i="1" dirty="0">
              <a:solidFill>
                <a:srgbClr val="0070C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979909-A0BB-1DB3-AA89-C71940C1DC45}"/>
              </a:ext>
            </a:extLst>
          </p:cNvPr>
          <p:cNvCxnSpPr>
            <a:cxnSpLocks/>
          </p:cNvCxnSpPr>
          <p:nvPr/>
        </p:nvCxnSpPr>
        <p:spPr>
          <a:xfrm flipH="1">
            <a:off x="1166424" y="1921865"/>
            <a:ext cx="3406" cy="3718428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966402D-5592-2856-C176-7928711A0959}"/>
              </a:ext>
            </a:extLst>
          </p:cNvPr>
          <p:cNvSpPr txBox="1"/>
          <p:nvPr/>
        </p:nvSpPr>
        <p:spPr>
          <a:xfrm>
            <a:off x="930570" y="1073812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7B5740-2D47-23C1-DC1F-0A83DBE065AE}"/>
              </a:ext>
            </a:extLst>
          </p:cNvPr>
          <p:cNvSpPr txBox="1"/>
          <p:nvPr/>
        </p:nvSpPr>
        <p:spPr>
          <a:xfrm>
            <a:off x="5734249" y="5577532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X</a:t>
            </a:r>
            <a:endParaRPr lang="en-CA" sz="11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884FD-B501-5364-2EEB-06DC06BE81E4}"/>
              </a:ext>
            </a:extLst>
          </p:cNvPr>
          <p:cNvSpPr txBox="1"/>
          <p:nvPr/>
        </p:nvSpPr>
        <p:spPr>
          <a:xfrm>
            <a:off x="2195819" y="3455784"/>
            <a:ext cx="652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r = 1</a:t>
            </a:r>
            <a:endParaRPr lang="en-CA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DDD1-39D2-87C2-E102-C04B7EAC2F84}"/>
              </a:ext>
            </a:extLst>
          </p:cNvPr>
          <p:cNvSpPr txBox="1"/>
          <p:nvPr/>
        </p:nvSpPr>
        <p:spPr>
          <a:xfrm>
            <a:off x="2491536" y="32407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339D7F-2A31-EDAB-F3F2-A1A27C926741}"/>
              </a:ext>
            </a:extLst>
          </p:cNvPr>
          <p:cNvSpPr txBox="1"/>
          <p:nvPr/>
        </p:nvSpPr>
        <p:spPr>
          <a:xfrm rot="3127980">
            <a:off x="4358566" y="2872198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sin( a )</a:t>
            </a:r>
            <a:endParaRPr lang="en-CA" sz="105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A301EB-2B21-F305-B58B-F936A33AC6EF}"/>
              </a:ext>
            </a:extLst>
          </p:cNvPr>
          <p:cNvSpPr txBox="1"/>
          <p:nvPr/>
        </p:nvSpPr>
        <p:spPr>
          <a:xfrm rot="20211402">
            <a:off x="2731010" y="4452430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cos(a)</a:t>
            </a:r>
            <a:endParaRPr lang="en-CA" sz="1050" dirty="0">
              <a:solidFill>
                <a:srgbClr val="0070C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99157AD-FD76-BC8B-517F-6DC6FF553749}"/>
              </a:ext>
            </a:extLst>
          </p:cNvPr>
          <p:cNvCxnSpPr>
            <a:cxnSpLocks/>
          </p:cNvCxnSpPr>
          <p:nvPr/>
        </p:nvCxnSpPr>
        <p:spPr>
          <a:xfrm flipH="1">
            <a:off x="597299" y="5640293"/>
            <a:ext cx="6459668" cy="0"/>
          </a:xfrm>
          <a:prstGeom prst="line">
            <a:avLst/>
          </a:prstGeom>
          <a:ln w="254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932C2F-6F2B-D129-7359-6F4A527EC654}"/>
              </a:ext>
            </a:extLst>
          </p:cNvPr>
          <p:cNvCxnSpPr>
            <a:cxnSpLocks/>
          </p:cNvCxnSpPr>
          <p:nvPr/>
        </p:nvCxnSpPr>
        <p:spPr>
          <a:xfrm flipH="1">
            <a:off x="605767" y="3920140"/>
            <a:ext cx="6451200" cy="5668"/>
          </a:xfrm>
          <a:prstGeom prst="line">
            <a:avLst/>
          </a:prstGeom>
          <a:ln w="254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1C590D-BF3A-9D95-596A-5051956A41EA}"/>
              </a:ext>
            </a:extLst>
          </p:cNvPr>
          <p:cNvCxnSpPr>
            <a:cxnSpLocks/>
          </p:cNvCxnSpPr>
          <p:nvPr/>
        </p:nvCxnSpPr>
        <p:spPr>
          <a:xfrm flipH="1">
            <a:off x="-266712" y="3344333"/>
            <a:ext cx="7175512" cy="2865167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D91074-CA3B-1ED9-B84B-CEE415F1CBEF}"/>
              </a:ext>
            </a:extLst>
          </p:cNvPr>
          <p:cNvSpPr txBox="1"/>
          <p:nvPr/>
        </p:nvSpPr>
        <p:spPr>
          <a:xfrm>
            <a:off x="6542207" y="3548117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BCFD3FD3-9C5C-3248-5AE7-FE06523D8987}"/>
              </a:ext>
            </a:extLst>
          </p:cNvPr>
          <p:cNvSpPr/>
          <p:nvPr/>
        </p:nvSpPr>
        <p:spPr>
          <a:xfrm>
            <a:off x="4445477" y="2860351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7B33D78A-73AD-FE95-A610-1120884C2322}"/>
              </a:ext>
            </a:extLst>
          </p:cNvPr>
          <p:cNvSpPr/>
          <p:nvPr/>
        </p:nvSpPr>
        <p:spPr>
          <a:xfrm rot="10800000">
            <a:off x="4391756" y="2889616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67244E-2086-6DC2-E37C-87AF0B1D9C5A}"/>
              </a:ext>
            </a:extLst>
          </p:cNvPr>
          <p:cNvSpPr txBox="1"/>
          <p:nvPr/>
        </p:nvSpPr>
        <p:spPr>
          <a:xfrm>
            <a:off x="4150348" y="401748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B413B7D-5C47-49F2-6DA0-A852D63255CA}"/>
              </a:ext>
            </a:extLst>
          </p:cNvPr>
          <p:cNvSpPr/>
          <p:nvPr/>
        </p:nvSpPr>
        <p:spPr>
          <a:xfrm rot="10800000">
            <a:off x="129432" y="4591487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50D84C-EDF2-560C-4BD9-8CACBF72B247}"/>
              </a:ext>
            </a:extLst>
          </p:cNvPr>
          <p:cNvSpPr txBox="1"/>
          <p:nvPr/>
        </p:nvSpPr>
        <p:spPr>
          <a:xfrm>
            <a:off x="145082" y="5632845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0C80BB-498F-F538-6CD6-C8861DC40B1D}"/>
              </a:ext>
            </a:extLst>
          </p:cNvPr>
          <p:cNvSpPr/>
          <p:nvPr/>
        </p:nvSpPr>
        <p:spPr>
          <a:xfrm rot="4078155">
            <a:off x="3877650" y="3994073"/>
            <a:ext cx="4595610" cy="4325225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8642C0-6947-A1B1-A310-685EE5D2832C}"/>
              </a:ext>
            </a:extLst>
          </p:cNvPr>
          <p:cNvSpPr/>
          <p:nvPr/>
        </p:nvSpPr>
        <p:spPr>
          <a:xfrm rot="10800000">
            <a:off x="-112210" y="1030302"/>
            <a:ext cx="3953422" cy="5827697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7CCBE0-3302-E7A1-EE8D-F64DD7335028}"/>
              </a:ext>
            </a:extLst>
          </p:cNvPr>
          <p:cNvSpPr/>
          <p:nvPr/>
        </p:nvSpPr>
        <p:spPr>
          <a:xfrm rot="3105929">
            <a:off x="3992607" y="516479"/>
            <a:ext cx="3000916" cy="2577105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3D6AAB-3FA2-4BCE-F699-DD1DF656F622}"/>
              </a:ext>
            </a:extLst>
          </p:cNvPr>
          <p:cNvSpPr/>
          <p:nvPr/>
        </p:nvSpPr>
        <p:spPr>
          <a:xfrm>
            <a:off x="3879282" y="3837361"/>
            <a:ext cx="97200" cy="9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745DD2-3448-A481-F1E5-2E0A2BAA938D}"/>
              </a:ext>
            </a:extLst>
          </p:cNvPr>
          <p:cNvSpPr txBox="1"/>
          <p:nvPr/>
        </p:nvSpPr>
        <p:spPr>
          <a:xfrm>
            <a:off x="3819957" y="3624341"/>
            <a:ext cx="499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rgbClr val="0070C0"/>
                </a:solidFill>
              </a:rPr>
              <a:t>90</a:t>
            </a:r>
            <a:endParaRPr lang="en-CA" sz="9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2B311-CB81-D297-07A9-BB59A4935BB6}"/>
              </a:ext>
            </a:extLst>
          </p:cNvPr>
          <p:cNvSpPr/>
          <p:nvPr/>
        </p:nvSpPr>
        <p:spPr>
          <a:xfrm rot="19788538">
            <a:off x="5327150" y="3854943"/>
            <a:ext cx="97200" cy="9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80F6EB-515F-D894-6B6A-A42618F8D837}"/>
              </a:ext>
            </a:extLst>
          </p:cNvPr>
          <p:cNvSpPr txBox="1"/>
          <p:nvPr/>
        </p:nvSpPr>
        <p:spPr>
          <a:xfrm>
            <a:off x="4565832" y="3548735"/>
            <a:ext cx="684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rgbClr val="0070C0"/>
                </a:solidFill>
              </a:rPr>
              <a:t>(90 – b)</a:t>
            </a:r>
            <a:endParaRPr lang="en-CA" sz="900" b="1" dirty="0">
              <a:solidFill>
                <a:srgbClr val="0070C0"/>
              </a:solidFill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F09F2BB-8E3B-1043-2055-4F4B36AB03C7}"/>
              </a:ext>
            </a:extLst>
          </p:cNvPr>
          <p:cNvSpPr/>
          <p:nvPr/>
        </p:nvSpPr>
        <p:spPr>
          <a:xfrm rot="12573623">
            <a:off x="5069745" y="3528760"/>
            <a:ext cx="720000" cy="720000"/>
          </a:xfrm>
          <a:prstGeom prst="arc">
            <a:avLst>
              <a:gd name="adj1" fmla="val 19515305"/>
              <a:gd name="adj2" fmla="val 1359958"/>
            </a:avLst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006A9A-2CDD-CFE9-7D92-D1EF47B6A62A}"/>
              </a:ext>
            </a:extLst>
          </p:cNvPr>
          <p:cNvSpPr txBox="1"/>
          <p:nvPr/>
        </p:nvSpPr>
        <p:spPr>
          <a:xfrm>
            <a:off x="6321616" y="1618329"/>
            <a:ext cx="55763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 sum of all internal angles of a triangle is 180°</a:t>
            </a:r>
            <a:br>
              <a:rPr lang="en-US" dirty="0"/>
            </a:br>
            <a:r>
              <a:rPr lang="en-US" dirty="0"/>
              <a:t>we have: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90  + (90 - b) + ? = 180</a:t>
            </a:r>
          </a:p>
          <a:p>
            <a:endParaRPr lang="en-US" dirty="0"/>
          </a:p>
          <a:p>
            <a:r>
              <a:rPr lang="en-US" dirty="0"/>
              <a:t>                        90 + 90 – b + ? = 180</a:t>
            </a:r>
          </a:p>
          <a:p>
            <a:endParaRPr lang="en-US" dirty="0"/>
          </a:p>
          <a:p>
            <a:r>
              <a:rPr lang="en-US" dirty="0"/>
              <a:t>                        180 – b + ? = 180</a:t>
            </a:r>
          </a:p>
          <a:p>
            <a:br>
              <a:rPr lang="en-US" dirty="0"/>
            </a:br>
            <a:r>
              <a:rPr lang="en-US" dirty="0"/>
              <a:t>                        -b + ? = 180 – 180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                     -b + ? = 0</a:t>
            </a:r>
          </a:p>
          <a:p>
            <a:endParaRPr lang="en-US" dirty="0"/>
          </a:p>
          <a:p>
            <a:r>
              <a:rPr lang="en-US" dirty="0"/>
              <a:t>                         </a:t>
            </a:r>
            <a:r>
              <a:rPr lang="en-US" b="1" u="sng" dirty="0">
                <a:highlight>
                  <a:srgbClr val="FFFF00"/>
                </a:highlight>
              </a:rPr>
              <a:t>? = b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4FF647-F0D7-B3F6-88C3-11115690532A}"/>
              </a:ext>
            </a:extLst>
          </p:cNvPr>
          <p:cNvSpPr txBox="1"/>
          <p:nvPr/>
        </p:nvSpPr>
        <p:spPr>
          <a:xfrm>
            <a:off x="3916386" y="2373278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  <a:highlight>
                  <a:srgbClr val="FFFF00"/>
                </a:highlight>
              </a:rPr>
              <a:t>b</a:t>
            </a:r>
            <a:endParaRPr lang="en-CA" sz="11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26F4149F-E79A-3C64-0AA6-092C9DB63CD9}"/>
              </a:ext>
            </a:extLst>
          </p:cNvPr>
          <p:cNvSpPr/>
          <p:nvPr/>
        </p:nvSpPr>
        <p:spPr>
          <a:xfrm rot="5400000">
            <a:off x="3520013" y="1554955"/>
            <a:ext cx="720000" cy="720000"/>
          </a:xfrm>
          <a:prstGeom prst="arc">
            <a:avLst>
              <a:gd name="adj1" fmla="val 19333092"/>
              <a:gd name="adj2" fmla="val 137107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2852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B6B855F1-F310-C12C-012E-7145307A59AD}"/>
              </a:ext>
            </a:extLst>
          </p:cNvPr>
          <p:cNvSpPr txBox="1"/>
          <p:nvPr/>
        </p:nvSpPr>
        <p:spPr>
          <a:xfrm>
            <a:off x="2017003" y="5276936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294EF6-B284-2E72-4360-3B8133447E12}"/>
              </a:ext>
            </a:extLst>
          </p:cNvPr>
          <p:cNvSpPr/>
          <p:nvPr/>
        </p:nvSpPr>
        <p:spPr>
          <a:xfrm>
            <a:off x="-3332151" y="1073814"/>
            <a:ext cx="9119997" cy="9119997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45EA1-1FAA-E15E-5FDB-D270F491613D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-3332151" y="5633813"/>
            <a:ext cx="9119997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DD725-9466-6DC2-5CA9-E67035BECF9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1227848" y="1073814"/>
            <a:ext cx="0" cy="9119997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4916-60E9-56DE-E48A-9A94D29B1343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1210741" y="5633813"/>
            <a:ext cx="457710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0B84-CA17-3F8D-AA06-D7E4B2120EA1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1227848" y="1073814"/>
            <a:ext cx="0" cy="455999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F37D9-0ED7-2AC1-CB7D-F1FA8E09CE5F}"/>
              </a:ext>
            </a:extLst>
          </p:cNvPr>
          <p:cNvCxnSpPr>
            <a:cxnSpLocks/>
          </p:cNvCxnSpPr>
          <p:nvPr/>
        </p:nvCxnSpPr>
        <p:spPr>
          <a:xfrm flipV="1">
            <a:off x="1210741" y="3927475"/>
            <a:ext cx="4246385" cy="1706338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8989D-B49C-3CAA-CCEA-D8926E310068}"/>
              </a:ext>
            </a:extLst>
          </p:cNvPr>
          <p:cNvCxnSpPr>
            <a:cxnSpLocks/>
          </p:cNvCxnSpPr>
          <p:nvPr/>
        </p:nvCxnSpPr>
        <p:spPr>
          <a:xfrm flipV="1">
            <a:off x="1227848" y="1931799"/>
            <a:ext cx="2638604" cy="3702013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5C99079-9736-20C7-DC3B-EC5ED43D9914}"/>
              </a:ext>
            </a:extLst>
          </p:cNvPr>
          <p:cNvSpPr/>
          <p:nvPr/>
        </p:nvSpPr>
        <p:spPr>
          <a:xfrm>
            <a:off x="173252" y="4566646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96EF8A3-CA44-DDF7-6D48-A4B008B6359F}"/>
              </a:ext>
            </a:extLst>
          </p:cNvPr>
          <p:cNvSpPr/>
          <p:nvPr/>
        </p:nvSpPr>
        <p:spPr>
          <a:xfrm>
            <a:off x="175539" y="4581504"/>
            <a:ext cx="2104615" cy="2104615"/>
          </a:xfrm>
          <a:prstGeom prst="arc">
            <a:avLst>
              <a:gd name="adj1" fmla="val 18303114"/>
              <a:gd name="adj2" fmla="val 2027202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2ECDD-9A87-0A34-B086-CD3DD1348FE8}"/>
              </a:ext>
            </a:extLst>
          </p:cNvPr>
          <p:cNvSpPr txBox="1"/>
          <p:nvPr/>
        </p:nvSpPr>
        <p:spPr>
          <a:xfrm>
            <a:off x="1000165" y="557753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A9A5AB-1F18-347D-C80A-7DDCAD33E7B5}"/>
              </a:ext>
            </a:extLst>
          </p:cNvPr>
          <p:cNvCxnSpPr>
            <a:cxnSpLocks/>
          </p:cNvCxnSpPr>
          <p:nvPr/>
        </p:nvCxnSpPr>
        <p:spPr>
          <a:xfrm>
            <a:off x="5457126" y="3920140"/>
            <a:ext cx="0" cy="171405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410105-D65E-1862-837B-771C80F2F54C}"/>
              </a:ext>
            </a:extLst>
          </p:cNvPr>
          <p:cNvCxnSpPr>
            <a:cxnSpLocks/>
          </p:cNvCxnSpPr>
          <p:nvPr/>
        </p:nvCxnSpPr>
        <p:spPr>
          <a:xfrm flipH="1">
            <a:off x="3873856" y="1918758"/>
            <a:ext cx="3406" cy="371842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FBC2F1-D74D-6592-D794-6F1D55E278A6}"/>
              </a:ext>
            </a:extLst>
          </p:cNvPr>
          <p:cNvCxnSpPr>
            <a:cxnSpLocks/>
          </p:cNvCxnSpPr>
          <p:nvPr/>
        </p:nvCxnSpPr>
        <p:spPr>
          <a:xfrm flipH="1">
            <a:off x="3877262" y="3920140"/>
            <a:ext cx="1579864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01F101-C8F0-513D-7D8B-94DDFAF2A15F}"/>
              </a:ext>
            </a:extLst>
          </p:cNvPr>
          <p:cNvCxnSpPr>
            <a:cxnSpLocks/>
          </p:cNvCxnSpPr>
          <p:nvPr/>
        </p:nvCxnSpPr>
        <p:spPr>
          <a:xfrm flipH="1" flipV="1">
            <a:off x="3873856" y="1918758"/>
            <a:ext cx="1583270" cy="2001382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01FCEBF-FC17-3650-CA1B-C59581B67DDF}"/>
              </a:ext>
            </a:extLst>
          </p:cNvPr>
          <p:cNvSpPr txBox="1"/>
          <p:nvPr/>
        </p:nvSpPr>
        <p:spPr>
          <a:xfrm>
            <a:off x="1869246" y="4904170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a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7648DF-F5A0-6695-E857-34C802FD51BE}"/>
              </a:ext>
            </a:extLst>
          </p:cNvPr>
          <p:cNvSpPr txBox="1"/>
          <p:nvPr/>
        </p:nvSpPr>
        <p:spPr>
          <a:xfrm>
            <a:off x="5343284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874168-8EF3-1E4C-A0A7-23E0D0EB430D}"/>
              </a:ext>
            </a:extLst>
          </p:cNvPr>
          <p:cNvSpPr txBox="1"/>
          <p:nvPr/>
        </p:nvSpPr>
        <p:spPr>
          <a:xfrm>
            <a:off x="5416541" y="372272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8EE567-99B8-0971-1749-16679B217656}"/>
              </a:ext>
            </a:extLst>
          </p:cNvPr>
          <p:cNvSpPr txBox="1"/>
          <p:nvPr/>
        </p:nvSpPr>
        <p:spPr>
          <a:xfrm>
            <a:off x="3798750" y="16495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64BAA7-00F3-727E-3688-937384BDD269}"/>
              </a:ext>
            </a:extLst>
          </p:cNvPr>
          <p:cNvSpPr txBox="1"/>
          <p:nvPr/>
        </p:nvSpPr>
        <p:spPr>
          <a:xfrm>
            <a:off x="3734958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C1D40E-6CC6-725B-BD93-4069D87F8709}"/>
              </a:ext>
            </a:extLst>
          </p:cNvPr>
          <p:cNvSpPr txBox="1"/>
          <p:nvPr/>
        </p:nvSpPr>
        <p:spPr>
          <a:xfrm>
            <a:off x="3657841" y="375086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9DA088-193E-B91B-3CB1-80F2AB62A84B}"/>
              </a:ext>
            </a:extLst>
          </p:cNvPr>
          <p:cNvSpPr txBox="1"/>
          <p:nvPr/>
        </p:nvSpPr>
        <p:spPr>
          <a:xfrm rot="16200000">
            <a:off x="450275" y="3489965"/>
            <a:ext cx="117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i="1" dirty="0">
                <a:solidFill>
                  <a:srgbClr val="0070C0"/>
                </a:solidFill>
              </a:rPr>
              <a:t>sin( a + b )</a:t>
            </a:r>
            <a:endParaRPr lang="en-CA" sz="1100" b="1" i="1" dirty="0">
              <a:solidFill>
                <a:srgbClr val="0070C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979909-A0BB-1DB3-AA89-C71940C1DC45}"/>
              </a:ext>
            </a:extLst>
          </p:cNvPr>
          <p:cNvCxnSpPr>
            <a:cxnSpLocks/>
          </p:cNvCxnSpPr>
          <p:nvPr/>
        </p:nvCxnSpPr>
        <p:spPr>
          <a:xfrm flipH="1">
            <a:off x="1166424" y="1921865"/>
            <a:ext cx="3406" cy="3718428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966402D-5592-2856-C176-7928711A0959}"/>
              </a:ext>
            </a:extLst>
          </p:cNvPr>
          <p:cNvSpPr txBox="1"/>
          <p:nvPr/>
        </p:nvSpPr>
        <p:spPr>
          <a:xfrm>
            <a:off x="930570" y="1073812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7B5740-2D47-23C1-DC1F-0A83DBE065AE}"/>
              </a:ext>
            </a:extLst>
          </p:cNvPr>
          <p:cNvSpPr txBox="1"/>
          <p:nvPr/>
        </p:nvSpPr>
        <p:spPr>
          <a:xfrm>
            <a:off x="5734249" y="5577532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X</a:t>
            </a:r>
            <a:endParaRPr lang="en-CA" sz="11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884FD-B501-5364-2EEB-06DC06BE81E4}"/>
              </a:ext>
            </a:extLst>
          </p:cNvPr>
          <p:cNvSpPr txBox="1"/>
          <p:nvPr/>
        </p:nvSpPr>
        <p:spPr>
          <a:xfrm>
            <a:off x="2195819" y="3455784"/>
            <a:ext cx="652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r = 1</a:t>
            </a:r>
            <a:endParaRPr lang="en-CA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DDD1-39D2-87C2-E102-C04B7EAC2F84}"/>
              </a:ext>
            </a:extLst>
          </p:cNvPr>
          <p:cNvSpPr txBox="1"/>
          <p:nvPr/>
        </p:nvSpPr>
        <p:spPr>
          <a:xfrm>
            <a:off x="2491536" y="32407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339D7F-2A31-EDAB-F3F2-A1A27C926741}"/>
              </a:ext>
            </a:extLst>
          </p:cNvPr>
          <p:cNvSpPr txBox="1"/>
          <p:nvPr/>
        </p:nvSpPr>
        <p:spPr>
          <a:xfrm rot="3127980">
            <a:off x="4358566" y="2872198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sin( a )</a:t>
            </a:r>
            <a:endParaRPr lang="en-CA" sz="105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A301EB-2B21-F305-B58B-F936A33AC6EF}"/>
              </a:ext>
            </a:extLst>
          </p:cNvPr>
          <p:cNvSpPr txBox="1"/>
          <p:nvPr/>
        </p:nvSpPr>
        <p:spPr>
          <a:xfrm rot="20211402">
            <a:off x="2731010" y="4452430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cos(a)</a:t>
            </a:r>
            <a:endParaRPr lang="en-CA" sz="1050" dirty="0">
              <a:solidFill>
                <a:srgbClr val="0070C0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7B33D78A-73AD-FE95-A610-1120884C2322}"/>
              </a:ext>
            </a:extLst>
          </p:cNvPr>
          <p:cNvSpPr/>
          <p:nvPr/>
        </p:nvSpPr>
        <p:spPr>
          <a:xfrm rot="10800000">
            <a:off x="4391756" y="2889616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67244E-2086-6DC2-E37C-87AF0B1D9C5A}"/>
              </a:ext>
            </a:extLst>
          </p:cNvPr>
          <p:cNvSpPr txBox="1"/>
          <p:nvPr/>
        </p:nvSpPr>
        <p:spPr>
          <a:xfrm>
            <a:off x="4150348" y="401748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3D6AAB-3FA2-4BCE-F699-DD1DF656F622}"/>
              </a:ext>
            </a:extLst>
          </p:cNvPr>
          <p:cNvSpPr/>
          <p:nvPr/>
        </p:nvSpPr>
        <p:spPr>
          <a:xfrm>
            <a:off x="3879282" y="3837361"/>
            <a:ext cx="97200" cy="9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745DD2-3448-A481-F1E5-2E0A2BAA938D}"/>
              </a:ext>
            </a:extLst>
          </p:cNvPr>
          <p:cNvSpPr txBox="1"/>
          <p:nvPr/>
        </p:nvSpPr>
        <p:spPr>
          <a:xfrm>
            <a:off x="3819957" y="3624341"/>
            <a:ext cx="499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rgbClr val="0070C0"/>
                </a:solidFill>
              </a:rPr>
              <a:t>90</a:t>
            </a:r>
            <a:endParaRPr lang="en-CA" sz="9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2B311-CB81-D297-07A9-BB59A4935BB6}"/>
              </a:ext>
            </a:extLst>
          </p:cNvPr>
          <p:cNvSpPr/>
          <p:nvPr/>
        </p:nvSpPr>
        <p:spPr>
          <a:xfrm rot="19788538">
            <a:off x="5327150" y="3854943"/>
            <a:ext cx="97200" cy="9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80F6EB-515F-D894-6B6A-A42618F8D837}"/>
              </a:ext>
            </a:extLst>
          </p:cNvPr>
          <p:cNvSpPr txBox="1"/>
          <p:nvPr/>
        </p:nvSpPr>
        <p:spPr>
          <a:xfrm>
            <a:off x="4565832" y="3548735"/>
            <a:ext cx="684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rgbClr val="0070C0"/>
                </a:solidFill>
              </a:rPr>
              <a:t>(90 – b)</a:t>
            </a:r>
            <a:endParaRPr lang="en-CA" sz="900" b="1" dirty="0">
              <a:solidFill>
                <a:srgbClr val="0070C0"/>
              </a:solidFill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F09F2BB-8E3B-1043-2055-4F4B36AB03C7}"/>
              </a:ext>
            </a:extLst>
          </p:cNvPr>
          <p:cNvSpPr/>
          <p:nvPr/>
        </p:nvSpPr>
        <p:spPr>
          <a:xfrm rot="12573623">
            <a:off x="5069745" y="3528760"/>
            <a:ext cx="720000" cy="720000"/>
          </a:xfrm>
          <a:prstGeom prst="arc">
            <a:avLst>
              <a:gd name="adj1" fmla="val 19515305"/>
              <a:gd name="adj2" fmla="val 1359958"/>
            </a:avLst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4FF647-F0D7-B3F6-88C3-11115690532A}"/>
              </a:ext>
            </a:extLst>
          </p:cNvPr>
          <p:cNvSpPr txBox="1"/>
          <p:nvPr/>
        </p:nvSpPr>
        <p:spPr>
          <a:xfrm>
            <a:off x="3916386" y="2373278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26F4149F-E79A-3C64-0AA6-092C9DB63CD9}"/>
              </a:ext>
            </a:extLst>
          </p:cNvPr>
          <p:cNvSpPr/>
          <p:nvPr/>
        </p:nvSpPr>
        <p:spPr>
          <a:xfrm rot="5400000">
            <a:off x="3520013" y="1554955"/>
            <a:ext cx="720000" cy="720000"/>
          </a:xfrm>
          <a:prstGeom prst="arc">
            <a:avLst>
              <a:gd name="adj1" fmla="val 19333092"/>
              <a:gd name="adj2" fmla="val 137107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BD3A40-6A70-3C4F-F91C-626055817AE9}"/>
                  </a:ext>
                </a:extLst>
              </p:cNvPr>
              <p:cNvSpPr txBox="1"/>
              <p:nvPr/>
            </p:nvSpPr>
            <p:spPr>
              <a:xfrm>
                <a:off x="6321616" y="1618329"/>
                <a:ext cx="5576316" cy="2599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Now we can draw further conclusions: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𝐷𝐸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br>
                  <a:rPr lang="en-CA" dirty="0"/>
                </a:br>
                <a:r>
                  <a:rPr lang="en-CA" dirty="0"/>
                  <a:t>Transforming the equation we get:</a:t>
                </a:r>
                <a:br>
                  <a:rPr lang="en-CA" dirty="0"/>
                </a:br>
                <a:endParaRPr lang="en-CA" dirty="0"/>
              </a:p>
              <a:p>
                <a:pPr algn="ctr"/>
                <a:r>
                  <a:rPr lang="en-CA" dirty="0">
                    <a:highlight>
                      <a:srgbClr val="FFFF00"/>
                    </a:highlight>
                  </a:rPr>
                  <a:t>DE = sin(a) . cos(b)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BD3A40-6A70-3C4F-F91C-626055817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616" y="1618329"/>
                <a:ext cx="5576316" cy="2599045"/>
              </a:xfrm>
              <a:prstGeom prst="rect">
                <a:avLst/>
              </a:prstGeom>
              <a:blipFill>
                <a:blip r:embed="rId3"/>
                <a:stretch>
                  <a:fillRect l="-874" t="-11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974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B6B855F1-F310-C12C-012E-7145307A59AD}"/>
              </a:ext>
            </a:extLst>
          </p:cNvPr>
          <p:cNvSpPr txBox="1"/>
          <p:nvPr/>
        </p:nvSpPr>
        <p:spPr>
          <a:xfrm>
            <a:off x="2017003" y="5276936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294EF6-B284-2E72-4360-3B8133447E12}"/>
              </a:ext>
            </a:extLst>
          </p:cNvPr>
          <p:cNvSpPr/>
          <p:nvPr/>
        </p:nvSpPr>
        <p:spPr>
          <a:xfrm>
            <a:off x="-3332151" y="1073814"/>
            <a:ext cx="9119997" cy="9119997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45EA1-1FAA-E15E-5FDB-D270F491613D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-3332151" y="5633813"/>
            <a:ext cx="9119997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DD725-9466-6DC2-5CA9-E67035BECF9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1227848" y="1073814"/>
            <a:ext cx="0" cy="9119997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4916-60E9-56DE-E48A-9A94D29B1343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1210741" y="5633813"/>
            <a:ext cx="457710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0B84-CA17-3F8D-AA06-D7E4B2120EA1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1227848" y="1073814"/>
            <a:ext cx="0" cy="455999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F37D9-0ED7-2AC1-CB7D-F1FA8E09CE5F}"/>
              </a:ext>
            </a:extLst>
          </p:cNvPr>
          <p:cNvCxnSpPr>
            <a:cxnSpLocks/>
          </p:cNvCxnSpPr>
          <p:nvPr/>
        </p:nvCxnSpPr>
        <p:spPr>
          <a:xfrm flipV="1">
            <a:off x="1210741" y="3927475"/>
            <a:ext cx="4246385" cy="1706338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8989D-B49C-3CAA-CCEA-D8926E310068}"/>
              </a:ext>
            </a:extLst>
          </p:cNvPr>
          <p:cNvCxnSpPr>
            <a:cxnSpLocks/>
          </p:cNvCxnSpPr>
          <p:nvPr/>
        </p:nvCxnSpPr>
        <p:spPr>
          <a:xfrm flipV="1">
            <a:off x="1227848" y="1931799"/>
            <a:ext cx="2638604" cy="3702013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5C99079-9736-20C7-DC3B-EC5ED43D9914}"/>
              </a:ext>
            </a:extLst>
          </p:cNvPr>
          <p:cNvSpPr/>
          <p:nvPr/>
        </p:nvSpPr>
        <p:spPr>
          <a:xfrm>
            <a:off x="173252" y="4566646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96EF8A3-CA44-DDF7-6D48-A4B008B6359F}"/>
              </a:ext>
            </a:extLst>
          </p:cNvPr>
          <p:cNvSpPr/>
          <p:nvPr/>
        </p:nvSpPr>
        <p:spPr>
          <a:xfrm>
            <a:off x="175539" y="4581504"/>
            <a:ext cx="2104615" cy="2104615"/>
          </a:xfrm>
          <a:prstGeom prst="arc">
            <a:avLst>
              <a:gd name="adj1" fmla="val 18303114"/>
              <a:gd name="adj2" fmla="val 2027202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2ECDD-9A87-0A34-B086-CD3DD1348FE8}"/>
              </a:ext>
            </a:extLst>
          </p:cNvPr>
          <p:cNvSpPr txBox="1"/>
          <p:nvPr/>
        </p:nvSpPr>
        <p:spPr>
          <a:xfrm>
            <a:off x="1000165" y="557753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A9A5AB-1F18-347D-C80A-7DDCAD33E7B5}"/>
              </a:ext>
            </a:extLst>
          </p:cNvPr>
          <p:cNvCxnSpPr>
            <a:cxnSpLocks/>
          </p:cNvCxnSpPr>
          <p:nvPr/>
        </p:nvCxnSpPr>
        <p:spPr>
          <a:xfrm>
            <a:off x="5457126" y="3920140"/>
            <a:ext cx="0" cy="171405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410105-D65E-1862-837B-771C80F2F54C}"/>
              </a:ext>
            </a:extLst>
          </p:cNvPr>
          <p:cNvCxnSpPr>
            <a:cxnSpLocks/>
          </p:cNvCxnSpPr>
          <p:nvPr/>
        </p:nvCxnSpPr>
        <p:spPr>
          <a:xfrm flipH="1">
            <a:off x="3873856" y="1918758"/>
            <a:ext cx="3406" cy="371842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FBC2F1-D74D-6592-D794-6F1D55E278A6}"/>
              </a:ext>
            </a:extLst>
          </p:cNvPr>
          <p:cNvCxnSpPr>
            <a:cxnSpLocks/>
          </p:cNvCxnSpPr>
          <p:nvPr/>
        </p:nvCxnSpPr>
        <p:spPr>
          <a:xfrm flipH="1">
            <a:off x="3877262" y="3920140"/>
            <a:ext cx="1579864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01F101-C8F0-513D-7D8B-94DDFAF2A15F}"/>
              </a:ext>
            </a:extLst>
          </p:cNvPr>
          <p:cNvCxnSpPr>
            <a:cxnSpLocks/>
          </p:cNvCxnSpPr>
          <p:nvPr/>
        </p:nvCxnSpPr>
        <p:spPr>
          <a:xfrm flipH="1" flipV="1">
            <a:off x="3873856" y="1918758"/>
            <a:ext cx="1583270" cy="2001382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01FCEBF-FC17-3650-CA1B-C59581B67DDF}"/>
              </a:ext>
            </a:extLst>
          </p:cNvPr>
          <p:cNvSpPr txBox="1"/>
          <p:nvPr/>
        </p:nvSpPr>
        <p:spPr>
          <a:xfrm>
            <a:off x="1869246" y="4904170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a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7648DF-F5A0-6695-E857-34C802FD51BE}"/>
              </a:ext>
            </a:extLst>
          </p:cNvPr>
          <p:cNvSpPr txBox="1"/>
          <p:nvPr/>
        </p:nvSpPr>
        <p:spPr>
          <a:xfrm>
            <a:off x="5343284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874168-8EF3-1E4C-A0A7-23E0D0EB430D}"/>
              </a:ext>
            </a:extLst>
          </p:cNvPr>
          <p:cNvSpPr txBox="1"/>
          <p:nvPr/>
        </p:nvSpPr>
        <p:spPr>
          <a:xfrm>
            <a:off x="5416541" y="372272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8EE567-99B8-0971-1749-16679B217656}"/>
              </a:ext>
            </a:extLst>
          </p:cNvPr>
          <p:cNvSpPr txBox="1"/>
          <p:nvPr/>
        </p:nvSpPr>
        <p:spPr>
          <a:xfrm>
            <a:off x="3798750" y="16495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64BAA7-00F3-727E-3688-937384BDD269}"/>
              </a:ext>
            </a:extLst>
          </p:cNvPr>
          <p:cNvSpPr txBox="1"/>
          <p:nvPr/>
        </p:nvSpPr>
        <p:spPr>
          <a:xfrm>
            <a:off x="3734958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C1D40E-6CC6-725B-BD93-4069D87F8709}"/>
              </a:ext>
            </a:extLst>
          </p:cNvPr>
          <p:cNvSpPr txBox="1"/>
          <p:nvPr/>
        </p:nvSpPr>
        <p:spPr>
          <a:xfrm>
            <a:off x="3657841" y="375086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9DA088-193E-B91B-3CB1-80F2AB62A84B}"/>
              </a:ext>
            </a:extLst>
          </p:cNvPr>
          <p:cNvSpPr txBox="1"/>
          <p:nvPr/>
        </p:nvSpPr>
        <p:spPr>
          <a:xfrm rot="16200000">
            <a:off x="450275" y="3489965"/>
            <a:ext cx="117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i="1" dirty="0">
                <a:solidFill>
                  <a:srgbClr val="0070C0"/>
                </a:solidFill>
              </a:rPr>
              <a:t>sin( a + b )</a:t>
            </a:r>
            <a:endParaRPr lang="en-CA" sz="1100" b="1" i="1" dirty="0">
              <a:solidFill>
                <a:srgbClr val="0070C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979909-A0BB-1DB3-AA89-C71940C1DC45}"/>
              </a:ext>
            </a:extLst>
          </p:cNvPr>
          <p:cNvCxnSpPr>
            <a:cxnSpLocks/>
          </p:cNvCxnSpPr>
          <p:nvPr/>
        </p:nvCxnSpPr>
        <p:spPr>
          <a:xfrm flipH="1">
            <a:off x="1166424" y="1921865"/>
            <a:ext cx="3406" cy="3718428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966402D-5592-2856-C176-7928711A0959}"/>
              </a:ext>
            </a:extLst>
          </p:cNvPr>
          <p:cNvSpPr txBox="1"/>
          <p:nvPr/>
        </p:nvSpPr>
        <p:spPr>
          <a:xfrm>
            <a:off x="930570" y="1073812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7B5740-2D47-23C1-DC1F-0A83DBE065AE}"/>
              </a:ext>
            </a:extLst>
          </p:cNvPr>
          <p:cNvSpPr txBox="1"/>
          <p:nvPr/>
        </p:nvSpPr>
        <p:spPr>
          <a:xfrm>
            <a:off x="5734249" y="5577532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X</a:t>
            </a:r>
            <a:endParaRPr lang="en-CA" sz="11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884FD-B501-5364-2EEB-06DC06BE81E4}"/>
              </a:ext>
            </a:extLst>
          </p:cNvPr>
          <p:cNvSpPr txBox="1"/>
          <p:nvPr/>
        </p:nvSpPr>
        <p:spPr>
          <a:xfrm>
            <a:off x="2195819" y="3455784"/>
            <a:ext cx="652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r = 1</a:t>
            </a:r>
            <a:endParaRPr lang="en-CA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DDD1-39D2-87C2-E102-C04B7EAC2F84}"/>
              </a:ext>
            </a:extLst>
          </p:cNvPr>
          <p:cNvSpPr txBox="1"/>
          <p:nvPr/>
        </p:nvSpPr>
        <p:spPr>
          <a:xfrm>
            <a:off x="2491536" y="32407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339D7F-2A31-EDAB-F3F2-A1A27C926741}"/>
              </a:ext>
            </a:extLst>
          </p:cNvPr>
          <p:cNvSpPr txBox="1"/>
          <p:nvPr/>
        </p:nvSpPr>
        <p:spPr>
          <a:xfrm rot="3127980">
            <a:off x="4358566" y="2872198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sin( a )</a:t>
            </a:r>
            <a:endParaRPr lang="en-CA" sz="105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A301EB-2B21-F305-B58B-F936A33AC6EF}"/>
              </a:ext>
            </a:extLst>
          </p:cNvPr>
          <p:cNvSpPr txBox="1"/>
          <p:nvPr/>
        </p:nvSpPr>
        <p:spPr>
          <a:xfrm rot="20211402">
            <a:off x="2731010" y="4452430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cos(a)</a:t>
            </a:r>
            <a:endParaRPr lang="en-CA" sz="1050" dirty="0">
              <a:solidFill>
                <a:srgbClr val="0070C0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7B33D78A-73AD-FE95-A610-1120884C2322}"/>
              </a:ext>
            </a:extLst>
          </p:cNvPr>
          <p:cNvSpPr/>
          <p:nvPr/>
        </p:nvSpPr>
        <p:spPr>
          <a:xfrm rot="10800000">
            <a:off x="4391756" y="2889616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67244E-2086-6DC2-E37C-87AF0B1D9C5A}"/>
              </a:ext>
            </a:extLst>
          </p:cNvPr>
          <p:cNvSpPr txBox="1"/>
          <p:nvPr/>
        </p:nvSpPr>
        <p:spPr>
          <a:xfrm>
            <a:off x="4150348" y="401748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3D6AAB-3FA2-4BCE-F699-DD1DF656F622}"/>
              </a:ext>
            </a:extLst>
          </p:cNvPr>
          <p:cNvSpPr/>
          <p:nvPr/>
        </p:nvSpPr>
        <p:spPr>
          <a:xfrm>
            <a:off x="3879282" y="3837361"/>
            <a:ext cx="97200" cy="9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745DD2-3448-A481-F1E5-2E0A2BAA938D}"/>
              </a:ext>
            </a:extLst>
          </p:cNvPr>
          <p:cNvSpPr txBox="1"/>
          <p:nvPr/>
        </p:nvSpPr>
        <p:spPr>
          <a:xfrm>
            <a:off x="3819957" y="3624341"/>
            <a:ext cx="499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rgbClr val="0070C0"/>
                </a:solidFill>
              </a:rPr>
              <a:t>90</a:t>
            </a:r>
            <a:endParaRPr lang="en-CA" sz="9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2B311-CB81-D297-07A9-BB59A4935BB6}"/>
              </a:ext>
            </a:extLst>
          </p:cNvPr>
          <p:cNvSpPr/>
          <p:nvPr/>
        </p:nvSpPr>
        <p:spPr>
          <a:xfrm rot="19788538">
            <a:off x="5327150" y="3854943"/>
            <a:ext cx="97200" cy="9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80F6EB-515F-D894-6B6A-A42618F8D837}"/>
              </a:ext>
            </a:extLst>
          </p:cNvPr>
          <p:cNvSpPr txBox="1"/>
          <p:nvPr/>
        </p:nvSpPr>
        <p:spPr>
          <a:xfrm>
            <a:off x="4565832" y="3548735"/>
            <a:ext cx="684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rgbClr val="0070C0"/>
                </a:solidFill>
              </a:rPr>
              <a:t>(90 – b)</a:t>
            </a:r>
            <a:endParaRPr lang="en-CA" sz="900" b="1" dirty="0">
              <a:solidFill>
                <a:srgbClr val="0070C0"/>
              </a:solidFill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F09F2BB-8E3B-1043-2055-4F4B36AB03C7}"/>
              </a:ext>
            </a:extLst>
          </p:cNvPr>
          <p:cNvSpPr/>
          <p:nvPr/>
        </p:nvSpPr>
        <p:spPr>
          <a:xfrm rot="12573623">
            <a:off x="5069745" y="3528760"/>
            <a:ext cx="720000" cy="720000"/>
          </a:xfrm>
          <a:prstGeom prst="arc">
            <a:avLst>
              <a:gd name="adj1" fmla="val 19515305"/>
              <a:gd name="adj2" fmla="val 1359958"/>
            </a:avLst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4FF647-F0D7-B3F6-88C3-11115690532A}"/>
              </a:ext>
            </a:extLst>
          </p:cNvPr>
          <p:cNvSpPr txBox="1"/>
          <p:nvPr/>
        </p:nvSpPr>
        <p:spPr>
          <a:xfrm>
            <a:off x="3916386" y="2373278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26F4149F-E79A-3C64-0AA6-092C9DB63CD9}"/>
              </a:ext>
            </a:extLst>
          </p:cNvPr>
          <p:cNvSpPr/>
          <p:nvPr/>
        </p:nvSpPr>
        <p:spPr>
          <a:xfrm rot="5400000">
            <a:off x="3520013" y="1554955"/>
            <a:ext cx="720000" cy="720000"/>
          </a:xfrm>
          <a:prstGeom prst="arc">
            <a:avLst>
              <a:gd name="adj1" fmla="val 19333092"/>
              <a:gd name="adj2" fmla="val 137107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BD3A40-6A70-3C4F-F91C-626055817AE9}"/>
              </a:ext>
            </a:extLst>
          </p:cNvPr>
          <p:cNvSpPr txBox="1"/>
          <p:nvPr/>
        </p:nvSpPr>
        <p:spPr>
          <a:xfrm>
            <a:off x="6321616" y="1618329"/>
            <a:ext cx="55763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And by extension:</a:t>
            </a:r>
            <a:br>
              <a:rPr lang="en-CA" dirty="0"/>
            </a:br>
            <a:endParaRPr lang="en-CA" dirty="0"/>
          </a:p>
          <a:p>
            <a:pPr algn="ctr"/>
            <a:r>
              <a:rPr lang="en-CA" dirty="0">
                <a:highlight>
                  <a:srgbClr val="00FF00"/>
                </a:highlight>
              </a:rPr>
              <a:t>DE = sin(a) . cos(b)</a:t>
            </a:r>
          </a:p>
          <a:p>
            <a:pPr algn="ctr"/>
            <a:endParaRPr lang="en-CA" dirty="0">
              <a:highlight>
                <a:srgbClr val="FFFF00"/>
              </a:highlight>
            </a:endParaRPr>
          </a:p>
          <a:p>
            <a:pPr algn="ctr"/>
            <a:r>
              <a:rPr lang="en-CA" dirty="0"/>
              <a:t>sin( a + b ) = </a:t>
            </a:r>
            <a:r>
              <a:rPr lang="en-CA" dirty="0">
                <a:highlight>
                  <a:srgbClr val="00FF00"/>
                </a:highlight>
              </a:rPr>
              <a:t>sin(a) * cos(b)</a:t>
            </a:r>
            <a:r>
              <a:rPr lang="en-CA" dirty="0"/>
              <a:t> + </a:t>
            </a:r>
            <a:r>
              <a:rPr lang="en-CA" dirty="0">
                <a:highlight>
                  <a:srgbClr val="FFFF00"/>
                </a:highlight>
              </a:rPr>
              <a:t>CB</a:t>
            </a:r>
          </a:p>
          <a:p>
            <a:pPr algn="ctr"/>
            <a:endParaRPr lang="en-CA" dirty="0">
              <a:highlight>
                <a:srgbClr val="FFFF00"/>
              </a:highlight>
            </a:endParaRPr>
          </a:p>
          <a:p>
            <a:pPr algn="ctr"/>
            <a:endParaRPr lang="en-CA" b="1" dirty="0"/>
          </a:p>
          <a:p>
            <a:pPr algn="ctr"/>
            <a:endParaRPr lang="en-CA" b="1" dirty="0"/>
          </a:p>
          <a:p>
            <a:pPr algn="ctr"/>
            <a:r>
              <a:rPr lang="en-CA" sz="2400" b="1" dirty="0"/>
              <a:t>sin( a + b ) = </a:t>
            </a:r>
            <a:r>
              <a:rPr lang="en-CA" sz="2400" b="1" dirty="0">
                <a:highlight>
                  <a:srgbClr val="00FF00"/>
                </a:highlight>
              </a:rPr>
              <a:t>DE</a:t>
            </a:r>
            <a:r>
              <a:rPr lang="en-CA" sz="2400" b="1" dirty="0"/>
              <a:t> + </a:t>
            </a:r>
            <a:r>
              <a:rPr lang="en-CA" sz="2400" b="1" dirty="0">
                <a:highlight>
                  <a:srgbClr val="FFFF00"/>
                </a:highlight>
              </a:rPr>
              <a:t>CB</a:t>
            </a:r>
          </a:p>
          <a:p>
            <a:pPr algn="ctr"/>
            <a:endParaRPr lang="en-CA" dirty="0">
              <a:highlight>
                <a:srgbClr val="FFFF00"/>
              </a:highlight>
            </a:endParaRPr>
          </a:p>
          <a:p>
            <a:pPr algn="ctr"/>
            <a:endParaRPr lang="en-CA" dirty="0"/>
          </a:p>
          <a:p>
            <a:pPr algn="ctr"/>
            <a:endParaRPr lang="en-CA" dirty="0">
              <a:highlight>
                <a:srgbClr val="FFFF00"/>
              </a:highlight>
            </a:endParaRPr>
          </a:p>
          <a:p>
            <a:r>
              <a:rPr lang="en-CA" dirty="0"/>
              <a:t>And with this we finalized the sin( a + b ) proof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D45DD40-F5DC-AD6D-1B3C-2A1B1D1CC1BF}"/>
              </a:ext>
            </a:extLst>
          </p:cNvPr>
          <p:cNvSpPr/>
          <p:nvPr/>
        </p:nvSpPr>
        <p:spPr>
          <a:xfrm>
            <a:off x="7721600" y="3750863"/>
            <a:ext cx="2844799" cy="60517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6543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B6B855F1-F310-C12C-012E-7145307A59AD}"/>
              </a:ext>
            </a:extLst>
          </p:cNvPr>
          <p:cNvSpPr txBox="1"/>
          <p:nvPr/>
        </p:nvSpPr>
        <p:spPr>
          <a:xfrm>
            <a:off x="2017003" y="5276936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294EF6-B284-2E72-4360-3B8133447E12}"/>
              </a:ext>
            </a:extLst>
          </p:cNvPr>
          <p:cNvSpPr/>
          <p:nvPr/>
        </p:nvSpPr>
        <p:spPr>
          <a:xfrm>
            <a:off x="-3332151" y="1073814"/>
            <a:ext cx="9119997" cy="9119997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45EA1-1FAA-E15E-5FDB-D270F491613D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-3332151" y="5633813"/>
            <a:ext cx="9119997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DD725-9466-6DC2-5CA9-E67035BECF9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1227848" y="1073814"/>
            <a:ext cx="0" cy="9119997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4916-60E9-56DE-E48A-9A94D29B1343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1210741" y="5633813"/>
            <a:ext cx="457710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0B84-CA17-3F8D-AA06-D7E4B2120EA1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1227848" y="1073814"/>
            <a:ext cx="0" cy="455999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F37D9-0ED7-2AC1-CB7D-F1FA8E09CE5F}"/>
              </a:ext>
            </a:extLst>
          </p:cNvPr>
          <p:cNvCxnSpPr>
            <a:cxnSpLocks/>
          </p:cNvCxnSpPr>
          <p:nvPr/>
        </p:nvCxnSpPr>
        <p:spPr>
          <a:xfrm flipV="1">
            <a:off x="1210741" y="3927475"/>
            <a:ext cx="4246385" cy="1706338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8989D-B49C-3CAA-CCEA-D8926E310068}"/>
              </a:ext>
            </a:extLst>
          </p:cNvPr>
          <p:cNvCxnSpPr>
            <a:cxnSpLocks/>
          </p:cNvCxnSpPr>
          <p:nvPr/>
        </p:nvCxnSpPr>
        <p:spPr>
          <a:xfrm flipV="1">
            <a:off x="1227848" y="1931799"/>
            <a:ext cx="2638604" cy="3702013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5C99079-9736-20C7-DC3B-EC5ED43D9914}"/>
              </a:ext>
            </a:extLst>
          </p:cNvPr>
          <p:cNvSpPr/>
          <p:nvPr/>
        </p:nvSpPr>
        <p:spPr>
          <a:xfrm>
            <a:off x="173252" y="4566646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96EF8A3-CA44-DDF7-6D48-A4B008B6359F}"/>
              </a:ext>
            </a:extLst>
          </p:cNvPr>
          <p:cNvSpPr/>
          <p:nvPr/>
        </p:nvSpPr>
        <p:spPr>
          <a:xfrm>
            <a:off x="175539" y="4581504"/>
            <a:ext cx="2104615" cy="2104615"/>
          </a:xfrm>
          <a:prstGeom prst="arc">
            <a:avLst>
              <a:gd name="adj1" fmla="val 18303114"/>
              <a:gd name="adj2" fmla="val 2027202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2ECDD-9A87-0A34-B086-CD3DD1348FE8}"/>
              </a:ext>
            </a:extLst>
          </p:cNvPr>
          <p:cNvSpPr txBox="1"/>
          <p:nvPr/>
        </p:nvSpPr>
        <p:spPr>
          <a:xfrm>
            <a:off x="1000165" y="557753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A9A5AB-1F18-347D-C80A-7DDCAD33E7B5}"/>
              </a:ext>
            </a:extLst>
          </p:cNvPr>
          <p:cNvCxnSpPr>
            <a:cxnSpLocks/>
          </p:cNvCxnSpPr>
          <p:nvPr/>
        </p:nvCxnSpPr>
        <p:spPr>
          <a:xfrm>
            <a:off x="5457126" y="3920140"/>
            <a:ext cx="0" cy="171405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410105-D65E-1862-837B-771C80F2F54C}"/>
              </a:ext>
            </a:extLst>
          </p:cNvPr>
          <p:cNvCxnSpPr>
            <a:cxnSpLocks/>
          </p:cNvCxnSpPr>
          <p:nvPr/>
        </p:nvCxnSpPr>
        <p:spPr>
          <a:xfrm flipH="1">
            <a:off x="3873856" y="1918758"/>
            <a:ext cx="3406" cy="371842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FBC2F1-D74D-6592-D794-6F1D55E278A6}"/>
              </a:ext>
            </a:extLst>
          </p:cNvPr>
          <p:cNvCxnSpPr>
            <a:cxnSpLocks/>
          </p:cNvCxnSpPr>
          <p:nvPr/>
        </p:nvCxnSpPr>
        <p:spPr>
          <a:xfrm flipH="1">
            <a:off x="3877262" y="3920140"/>
            <a:ext cx="1579864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01F101-C8F0-513D-7D8B-94DDFAF2A15F}"/>
              </a:ext>
            </a:extLst>
          </p:cNvPr>
          <p:cNvCxnSpPr>
            <a:cxnSpLocks/>
          </p:cNvCxnSpPr>
          <p:nvPr/>
        </p:nvCxnSpPr>
        <p:spPr>
          <a:xfrm flipH="1" flipV="1">
            <a:off x="3873856" y="1918758"/>
            <a:ext cx="1583270" cy="2001382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01FCEBF-FC17-3650-CA1B-C59581B67DDF}"/>
              </a:ext>
            </a:extLst>
          </p:cNvPr>
          <p:cNvSpPr txBox="1"/>
          <p:nvPr/>
        </p:nvSpPr>
        <p:spPr>
          <a:xfrm>
            <a:off x="1869246" y="4904170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a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7648DF-F5A0-6695-E857-34C802FD51BE}"/>
              </a:ext>
            </a:extLst>
          </p:cNvPr>
          <p:cNvSpPr txBox="1"/>
          <p:nvPr/>
        </p:nvSpPr>
        <p:spPr>
          <a:xfrm>
            <a:off x="5343284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874168-8EF3-1E4C-A0A7-23E0D0EB430D}"/>
              </a:ext>
            </a:extLst>
          </p:cNvPr>
          <p:cNvSpPr txBox="1"/>
          <p:nvPr/>
        </p:nvSpPr>
        <p:spPr>
          <a:xfrm>
            <a:off x="5416541" y="372272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8EE567-99B8-0971-1749-16679B217656}"/>
              </a:ext>
            </a:extLst>
          </p:cNvPr>
          <p:cNvSpPr txBox="1"/>
          <p:nvPr/>
        </p:nvSpPr>
        <p:spPr>
          <a:xfrm>
            <a:off x="3798750" y="16495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64BAA7-00F3-727E-3688-937384BDD269}"/>
              </a:ext>
            </a:extLst>
          </p:cNvPr>
          <p:cNvSpPr txBox="1"/>
          <p:nvPr/>
        </p:nvSpPr>
        <p:spPr>
          <a:xfrm>
            <a:off x="3734958" y="5651686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C1D40E-6CC6-725B-BD93-4069D87F8709}"/>
              </a:ext>
            </a:extLst>
          </p:cNvPr>
          <p:cNvSpPr txBox="1"/>
          <p:nvPr/>
        </p:nvSpPr>
        <p:spPr>
          <a:xfrm>
            <a:off x="3657841" y="375086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9DA088-193E-B91B-3CB1-80F2AB62A84B}"/>
              </a:ext>
            </a:extLst>
          </p:cNvPr>
          <p:cNvSpPr txBox="1"/>
          <p:nvPr/>
        </p:nvSpPr>
        <p:spPr>
          <a:xfrm rot="16200000">
            <a:off x="450275" y="3489965"/>
            <a:ext cx="117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i="1" dirty="0">
                <a:solidFill>
                  <a:srgbClr val="0070C0"/>
                </a:solidFill>
              </a:rPr>
              <a:t>sin( a + b )</a:t>
            </a:r>
            <a:endParaRPr lang="en-CA" sz="1100" b="1" i="1" dirty="0">
              <a:solidFill>
                <a:srgbClr val="0070C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979909-A0BB-1DB3-AA89-C71940C1DC45}"/>
              </a:ext>
            </a:extLst>
          </p:cNvPr>
          <p:cNvCxnSpPr>
            <a:cxnSpLocks/>
          </p:cNvCxnSpPr>
          <p:nvPr/>
        </p:nvCxnSpPr>
        <p:spPr>
          <a:xfrm flipH="1">
            <a:off x="1166424" y="1921865"/>
            <a:ext cx="3406" cy="3718428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966402D-5592-2856-C176-7928711A0959}"/>
              </a:ext>
            </a:extLst>
          </p:cNvPr>
          <p:cNvSpPr txBox="1"/>
          <p:nvPr/>
        </p:nvSpPr>
        <p:spPr>
          <a:xfrm>
            <a:off x="930570" y="1073812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7B5740-2D47-23C1-DC1F-0A83DBE065AE}"/>
              </a:ext>
            </a:extLst>
          </p:cNvPr>
          <p:cNvSpPr txBox="1"/>
          <p:nvPr/>
        </p:nvSpPr>
        <p:spPr>
          <a:xfrm>
            <a:off x="5734249" y="5577532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X</a:t>
            </a:r>
            <a:endParaRPr lang="en-CA" sz="11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884FD-B501-5364-2EEB-06DC06BE81E4}"/>
              </a:ext>
            </a:extLst>
          </p:cNvPr>
          <p:cNvSpPr txBox="1"/>
          <p:nvPr/>
        </p:nvSpPr>
        <p:spPr>
          <a:xfrm>
            <a:off x="2195819" y="3455784"/>
            <a:ext cx="652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r = 1</a:t>
            </a:r>
            <a:endParaRPr lang="en-CA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DDD1-39D2-87C2-E102-C04B7EAC2F84}"/>
              </a:ext>
            </a:extLst>
          </p:cNvPr>
          <p:cNvSpPr txBox="1"/>
          <p:nvPr/>
        </p:nvSpPr>
        <p:spPr>
          <a:xfrm>
            <a:off x="2491536" y="32407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339D7F-2A31-EDAB-F3F2-A1A27C926741}"/>
              </a:ext>
            </a:extLst>
          </p:cNvPr>
          <p:cNvSpPr txBox="1"/>
          <p:nvPr/>
        </p:nvSpPr>
        <p:spPr>
          <a:xfrm rot="3127980">
            <a:off x="4358566" y="2872198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sin( a )</a:t>
            </a:r>
            <a:endParaRPr lang="en-CA" sz="105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A301EB-2B21-F305-B58B-F936A33AC6EF}"/>
              </a:ext>
            </a:extLst>
          </p:cNvPr>
          <p:cNvSpPr txBox="1"/>
          <p:nvPr/>
        </p:nvSpPr>
        <p:spPr>
          <a:xfrm rot="20211402">
            <a:off x="2731010" y="4452430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cos(a)</a:t>
            </a:r>
            <a:endParaRPr lang="en-CA" sz="1050" dirty="0">
              <a:solidFill>
                <a:srgbClr val="0070C0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7B33D78A-73AD-FE95-A610-1120884C2322}"/>
              </a:ext>
            </a:extLst>
          </p:cNvPr>
          <p:cNvSpPr/>
          <p:nvPr/>
        </p:nvSpPr>
        <p:spPr>
          <a:xfrm rot="10800000">
            <a:off x="4391756" y="2889616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67244E-2086-6DC2-E37C-87AF0B1D9C5A}"/>
              </a:ext>
            </a:extLst>
          </p:cNvPr>
          <p:cNvSpPr txBox="1"/>
          <p:nvPr/>
        </p:nvSpPr>
        <p:spPr>
          <a:xfrm>
            <a:off x="4150348" y="401748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3D6AAB-3FA2-4BCE-F699-DD1DF656F622}"/>
              </a:ext>
            </a:extLst>
          </p:cNvPr>
          <p:cNvSpPr/>
          <p:nvPr/>
        </p:nvSpPr>
        <p:spPr>
          <a:xfrm>
            <a:off x="3879282" y="3837361"/>
            <a:ext cx="97200" cy="9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745DD2-3448-A481-F1E5-2E0A2BAA938D}"/>
              </a:ext>
            </a:extLst>
          </p:cNvPr>
          <p:cNvSpPr txBox="1"/>
          <p:nvPr/>
        </p:nvSpPr>
        <p:spPr>
          <a:xfrm>
            <a:off x="3819957" y="3624341"/>
            <a:ext cx="499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rgbClr val="0070C0"/>
                </a:solidFill>
              </a:rPr>
              <a:t>90</a:t>
            </a:r>
            <a:endParaRPr lang="en-CA" sz="9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2B311-CB81-D297-07A9-BB59A4935BB6}"/>
              </a:ext>
            </a:extLst>
          </p:cNvPr>
          <p:cNvSpPr/>
          <p:nvPr/>
        </p:nvSpPr>
        <p:spPr>
          <a:xfrm rot="19788538">
            <a:off x="5327150" y="3854943"/>
            <a:ext cx="97200" cy="9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80F6EB-515F-D894-6B6A-A42618F8D837}"/>
              </a:ext>
            </a:extLst>
          </p:cNvPr>
          <p:cNvSpPr txBox="1"/>
          <p:nvPr/>
        </p:nvSpPr>
        <p:spPr>
          <a:xfrm>
            <a:off x="4565832" y="3548735"/>
            <a:ext cx="684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rgbClr val="0070C0"/>
                </a:solidFill>
              </a:rPr>
              <a:t>(90 – b)</a:t>
            </a:r>
            <a:endParaRPr lang="en-CA" sz="900" b="1" dirty="0">
              <a:solidFill>
                <a:srgbClr val="0070C0"/>
              </a:solidFill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F09F2BB-8E3B-1043-2055-4F4B36AB03C7}"/>
              </a:ext>
            </a:extLst>
          </p:cNvPr>
          <p:cNvSpPr/>
          <p:nvPr/>
        </p:nvSpPr>
        <p:spPr>
          <a:xfrm rot="12573623">
            <a:off x="5069745" y="3528760"/>
            <a:ext cx="720000" cy="720000"/>
          </a:xfrm>
          <a:prstGeom prst="arc">
            <a:avLst>
              <a:gd name="adj1" fmla="val 19515305"/>
              <a:gd name="adj2" fmla="val 1359958"/>
            </a:avLst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4FF647-F0D7-B3F6-88C3-11115690532A}"/>
              </a:ext>
            </a:extLst>
          </p:cNvPr>
          <p:cNvSpPr txBox="1"/>
          <p:nvPr/>
        </p:nvSpPr>
        <p:spPr>
          <a:xfrm>
            <a:off x="3916386" y="2373278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26F4149F-E79A-3C64-0AA6-092C9DB63CD9}"/>
              </a:ext>
            </a:extLst>
          </p:cNvPr>
          <p:cNvSpPr/>
          <p:nvPr/>
        </p:nvSpPr>
        <p:spPr>
          <a:xfrm rot="5400000">
            <a:off x="3520013" y="1554955"/>
            <a:ext cx="720000" cy="720000"/>
          </a:xfrm>
          <a:prstGeom prst="arc">
            <a:avLst>
              <a:gd name="adj1" fmla="val 19333092"/>
              <a:gd name="adj2" fmla="val 137107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BD3A40-6A70-3C4F-F91C-626055817AE9}"/>
                  </a:ext>
                </a:extLst>
              </p:cNvPr>
              <p:cNvSpPr txBox="1"/>
              <p:nvPr/>
            </p:nvSpPr>
            <p:spPr>
              <a:xfrm>
                <a:off x="6321616" y="1618329"/>
                <a:ext cx="5576316" cy="478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And now to the proof that:</a:t>
                </a:r>
              </a:p>
              <a:p>
                <a:endParaRPr lang="en-CA" dirty="0"/>
              </a:p>
              <a:p>
                <a:pPr algn="ctr"/>
                <a:r>
                  <a:rPr lang="en-CA" dirty="0"/>
                  <a:t>cos( a + b ) = cos(a) . cos(b)  -  sin(a) . cos(b)</a:t>
                </a:r>
              </a:p>
              <a:p>
                <a:pPr algn="ctr"/>
                <a:endParaRPr lang="en-CA" dirty="0"/>
              </a:p>
              <a:p>
                <a:r>
                  <a:rPr lang="en-CA" dirty="0"/>
                  <a:t>And remember that: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hyp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pPr algn="ctr"/>
                <a:endParaRPr lang="en-CA" dirty="0"/>
              </a:p>
              <a:p>
                <a:r>
                  <a:rPr lang="en-CA" dirty="0"/>
                  <a:t>The cos( a + b ) can also be written as:</a:t>
                </a:r>
              </a:p>
              <a:p>
                <a:endParaRPr lang="en-CA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𝐴𝐹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pPr algn="ctr"/>
                <a:endParaRPr lang="en-CA" dirty="0"/>
              </a:p>
              <a:p>
                <a:r>
                  <a:rPr lang="en-CA" dirty="0"/>
                  <a:t>Or simply:</a:t>
                </a:r>
              </a:p>
              <a:p>
                <a:pPr algn="ctr"/>
                <a:r>
                  <a:rPr lang="en-CA" dirty="0"/>
                  <a:t>cos( a + b ) = AF</a:t>
                </a:r>
              </a:p>
              <a:p>
                <a:pPr algn="ctr"/>
                <a:endParaRPr lang="en-CA" dirty="0">
                  <a:highlight>
                    <a:srgbClr val="FFFF00"/>
                  </a:highlight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BD3A40-6A70-3C4F-F91C-626055817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616" y="1618329"/>
                <a:ext cx="5576316" cy="4785413"/>
              </a:xfrm>
              <a:prstGeom prst="rect">
                <a:avLst/>
              </a:prstGeom>
              <a:blipFill>
                <a:blip r:embed="rId3"/>
                <a:stretch>
                  <a:fillRect l="-874" t="-6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0D9260A-4F04-AEED-16B6-51267F1DF466}"/>
              </a:ext>
            </a:extLst>
          </p:cNvPr>
          <p:cNvSpPr txBox="1"/>
          <p:nvPr/>
        </p:nvSpPr>
        <p:spPr>
          <a:xfrm>
            <a:off x="2107109" y="5675963"/>
            <a:ext cx="117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i="1" dirty="0">
                <a:solidFill>
                  <a:srgbClr val="0070C0"/>
                </a:solidFill>
              </a:rPr>
              <a:t>cos( a + b )</a:t>
            </a:r>
            <a:endParaRPr lang="en-CA" sz="1100" b="1" i="1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E61E47-2ACF-6137-FF1D-9856A699FCFA}"/>
              </a:ext>
            </a:extLst>
          </p:cNvPr>
          <p:cNvCxnSpPr>
            <a:cxnSpLocks/>
          </p:cNvCxnSpPr>
          <p:nvPr/>
        </p:nvCxnSpPr>
        <p:spPr>
          <a:xfrm flipH="1" flipV="1">
            <a:off x="1240367" y="5724175"/>
            <a:ext cx="2626077" cy="1411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02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5B73BE6-347D-BBC9-5644-FAC0C63FECBF}"/>
              </a:ext>
            </a:extLst>
          </p:cNvPr>
          <p:cNvSpPr/>
          <p:nvPr/>
        </p:nvSpPr>
        <p:spPr>
          <a:xfrm>
            <a:off x="6042000" y="3118245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294EF6-B284-2E72-4360-3B8133447E12}"/>
              </a:ext>
            </a:extLst>
          </p:cNvPr>
          <p:cNvSpPr/>
          <p:nvPr/>
        </p:nvSpPr>
        <p:spPr>
          <a:xfrm>
            <a:off x="3756000" y="832245"/>
            <a:ext cx="4680000" cy="4680000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45EA1-1FAA-E15E-5FDB-D270F491613D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3756000" y="3172245"/>
            <a:ext cx="4680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DD725-9466-6DC2-5CA9-E67035BECF9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6096000" y="832245"/>
            <a:ext cx="0" cy="46800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4916-60E9-56DE-E48A-9A94D29B1343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6150000" y="3172245"/>
            <a:ext cx="2286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0B84-CA17-3F8D-AA06-D7E4B2120EA1}"/>
              </a:ext>
            </a:extLst>
          </p:cNvPr>
          <p:cNvCxnSpPr>
            <a:cxnSpLocks/>
            <a:stCxn id="10" idx="0"/>
            <a:endCxn id="4" idx="0"/>
          </p:cNvCxnSpPr>
          <p:nvPr/>
        </p:nvCxnSpPr>
        <p:spPr>
          <a:xfrm flipV="1">
            <a:off x="6096000" y="832245"/>
            <a:ext cx="0" cy="2286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AE40D3-25D5-1FC0-7A15-0DC8B999D7C1}"/>
              </a:ext>
            </a:extLst>
          </p:cNvPr>
          <p:cNvSpPr txBox="1"/>
          <p:nvPr/>
        </p:nvSpPr>
        <p:spPr>
          <a:xfrm>
            <a:off x="6704019" y="2864623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en-CA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B66F55-B659-971D-53DA-E7C6D33A26FD}"/>
              </a:ext>
            </a:extLst>
          </p:cNvPr>
          <p:cNvSpPr txBox="1"/>
          <p:nvPr/>
        </p:nvSpPr>
        <p:spPr>
          <a:xfrm>
            <a:off x="5826957" y="933258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F37D9-0ED7-2AC1-CB7D-F1FA8E09CE5F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6134184" y="2344369"/>
            <a:ext cx="2156162" cy="789692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8989D-B49C-3CAA-CCEA-D8926E310068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6134184" y="1269661"/>
            <a:ext cx="1325582" cy="186440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5C99079-9736-20C7-DC3B-EC5ED43D9914}"/>
              </a:ext>
            </a:extLst>
          </p:cNvPr>
          <p:cNvSpPr/>
          <p:nvPr/>
        </p:nvSpPr>
        <p:spPr>
          <a:xfrm>
            <a:off x="5570020" y="2613153"/>
            <a:ext cx="1080000" cy="1080000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96EF8A3-CA44-DDF7-6D48-A4B008B6359F}"/>
              </a:ext>
            </a:extLst>
          </p:cNvPr>
          <p:cNvSpPr/>
          <p:nvPr/>
        </p:nvSpPr>
        <p:spPr>
          <a:xfrm>
            <a:off x="5575093" y="2632245"/>
            <a:ext cx="1080000" cy="1080000"/>
          </a:xfrm>
          <a:prstGeom prst="arc">
            <a:avLst>
              <a:gd name="adj1" fmla="val 18303114"/>
              <a:gd name="adj2" fmla="val 20113032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C7ED41-14C9-9CBB-FBE4-D6E8E4184C32}"/>
              </a:ext>
            </a:extLst>
          </p:cNvPr>
          <p:cNvSpPr txBox="1"/>
          <p:nvPr/>
        </p:nvSpPr>
        <p:spPr>
          <a:xfrm>
            <a:off x="8059377" y="330406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X</a:t>
            </a:r>
            <a:endParaRPr lang="en-CA" sz="1100" b="1" dirty="0">
              <a:solidFill>
                <a:srgbClr val="C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97300E-8211-3FA7-4433-B3529681387B}"/>
              </a:ext>
            </a:extLst>
          </p:cNvPr>
          <p:cNvSpPr txBox="1"/>
          <p:nvPr/>
        </p:nvSpPr>
        <p:spPr>
          <a:xfrm>
            <a:off x="6512529" y="259406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7030A0"/>
                </a:solidFill>
              </a:rPr>
              <a:t>b</a:t>
            </a:r>
            <a:endParaRPr lang="en-CA" sz="1100" b="1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BF6844-2CEC-807A-EDEA-799F2CEBEDE1}"/>
              </a:ext>
            </a:extLst>
          </p:cNvPr>
          <p:cNvSpPr txBox="1"/>
          <p:nvPr/>
        </p:nvSpPr>
        <p:spPr>
          <a:xfrm>
            <a:off x="8252627" y="2198319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(x, y)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C9985-D431-0530-8918-FEB89AEA6C61}"/>
              </a:ext>
            </a:extLst>
          </p:cNvPr>
          <p:cNvSpPr txBox="1"/>
          <p:nvPr/>
        </p:nvSpPr>
        <p:spPr>
          <a:xfrm>
            <a:off x="7420173" y="1091839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(x’, y’)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BFC708-2906-B797-3503-76D5D595705D}"/>
              </a:ext>
            </a:extLst>
          </p:cNvPr>
          <p:cNvCxnSpPr>
            <a:cxnSpLocks/>
          </p:cNvCxnSpPr>
          <p:nvPr/>
        </p:nvCxnSpPr>
        <p:spPr>
          <a:xfrm flipH="1">
            <a:off x="6097089" y="2348886"/>
            <a:ext cx="218436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E81D7A6-7A38-5736-393A-924B59EDCE0C}"/>
              </a:ext>
            </a:extLst>
          </p:cNvPr>
          <p:cNvCxnSpPr>
            <a:cxnSpLocks/>
          </p:cNvCxnSpPr>
          <p:nvPr/>
        </p:nvCxnSpPr>
        <p:spPr>
          <a:xfrm flipH="1">
            <a:off x="6096673" y="1269661"/>
            <a:ext cx="136309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5949097-7313-D677-E62F-EA687E12B63F}"/>
              </a:ext>
            </a:extLst>
          </p:cNvPr>
          <p:cNvCxnSpPr>
            <a:cxnSpLocks/>
          </p:cNvCxnSpPr>
          <p:nvPr/>
        </p:nvCxnSpPr>
        <p:spPr>
          <a:xfrm>
            <a:off x="7459179" y="1269661"/>
            <a:ext cx="0" cy="19021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A6BCF0-7902-2555-812C-2EA40F14AB76}"/>
              </a:ext>
            </a:extLst>
          </p:cNvPr>
          <p:cNvCxnSpPr>
            <a:cxnSpLocks/>
          </p:cNvCxnSpPr>
          <p:nvPr/>
        </p:nvCxnSpPr>
        <p:spPr>
          <a:xfrm>
            <a:off x="8283223" y="2349598"/>
            <a:ext cx="0" cy="82717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74549D-73D0-8963-8DE0-8802526C99FD}"/>
              </a:ext>
            </a:extLst>
          </p:cNvPr>
          <p:cNvCxnSpPr>
            <a:cxnSpLocks/>
          </p:cNvCxnSpPr>
          <p:nvPr/>
        </p:nvCxnSpPr>
        <p:spPr>
          <a:xfrm>
            <a:off x="6016518" y="2354504"/>
            <a:ext cx="0" cy="8117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0AD0D9-1593-A204-2B51-45945E9B099D}"/>
              </a:ext>
            </a:extLst>
          </p:cNvPr>
          <p:cNvCxnSpPr>
            <a:cxnSpLocks/>
          </p:cNvCxnSpPr>
          <p:nvPr/>
        </p:nvCxnSpPr>
        <p:spPr>
          <a:xfrm flipH="1">
            <a:off x="6099435" y="3247176"/>
            <a:ext cx="21714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8A16C30-3B09-6AD8-C981-0F03639C7610}"/>
              </a:ext>
            </a:extLst>
          </p:cNvPr>
          <p:cNvCxnSpPr>
            <a:cxnSpLocks/>
          </p:cNvCxnSpPr>
          <p:nvPr/>
        </p:nvCxnSpPr>
        <p:spPr>
          <a:xfrm flipH="1">
            <a:off x="6100493" y="3335637"/>
            <a:ext cx="1352832" cy="0"/>
          </a:xfrm>
          <a:prstGeom prst="straightConnector1">
            <a:avLst/>
          </a:prstGeom>
          <a:ln>
            <a:solidFill>
              <a:srgbClr val="7030A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58AD22E-2CC2-22EA-A245-C66A17892468}"/>
              </a:ext>
            </a:extLst>
          </p:cNvPr>
          <p:cNvCxnSpPr>
            <a:cxnSpLocks/>
          </p:cNvCxnSpPr>
          <p:nvPr/>
        </p:nvCxnSpPr>
        <p:spPr>
          <a:xfrm>
            <a:off x="5915617" y="1269661"/>
            <a:ext cx="1415" cy="1896603"/>
          </a:xfrm>
          <a:prstGeom prst="straightConnector1">
            <a:avLst/>
          </a:prstGeom>
          <a:ln>
            <a:solidFill>
              <a:srgbClr val="7030A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BBEF427-93AD-0530-D003-F8DAD22CB411}"/>
              </a:ext>
            </a:extLst>
          </p:cNvPr>
          <p:cNvSpPr txBox="1"/>
          <p:nvPr/>
        </p:nvSpPr>
        <p:spPr>
          <a:xfrm>
            <a:off x="8030359" y="3173272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en-CA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07BA6C-20DA-D7E5-A145-D5A6DB031A14}"/>
              </a:ext>
            </a:extLst>
          </p:cNvPr>
          <p:cNvSpPr txBox="1"/>
          <p:nvPr/>
        </p:nvSpPr>
        <p:spPr>
          <a:xfrm>
            <a:off x="7204726" y="3273527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b="1" dirty="0">
                <a:solidFill>
                  <a:srgbClr val="7030A0"/>
                </a:solidFill>
              </a:rPr>
              <a:t>x’</a:t>
            </a:r>
            <a:endParaRPr lang="en-CA" sz="1000" b="1" dirty="0">
              <a:solidFill>
                <a:srgbClr val="7030A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C0E32B-019C-2AD6-4AD2-94673ECF16F4}"/>
              </a:ext>
            </a:extLst>
          </p:cNvPr>
          <p:cNvSpPr txBox="1"/>
          <p:nvPr/>
        </p:nvSpPr>
        <p:spPr>
          <a:xfrm>
            <a:off x="5733202" y="1289287"/>
            <a:ext cx="269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b="1" dirty="0">
                <a:solidFill>
                  <a:srgbClr val="7030A0"/>
                </a:solidFill>
              </a:rPr>
              <a:t>y’</a:t>
            </a:r>
            <a:endParaRPr lang="en-CA" sz="1000" b="1" dirty="0">
              <a:solidFill>
                <a:srgbClr val="7030A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4BFFCF2-2FFC-6D39-18A5-B1525E36C96B}"/>
              </a:ext>
            </a:extLst>
          </p:cNvPr>
          <p:cNvSpPr txBox="1"/>
          <p:nvPr/>
        </p:nvSpPr>
        <p:spPr>
          <a:xfrm>
            <a:off x="5851738" y="2333358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D957A7-59E5-A85D-1E15-BCF0E01EFF5A}"/>
              </a:ext>
            </a:extLst>
          </p:cNvPr>
          <p:cNvSpPr txBox="1"/>
          <p:nvPr/>
        </p:nvSpPr>
        <p:spPr>
          <a:xfrm>
            <a:off x="8776525" y="1134319"/>
            <a:ext cx="32418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here we have the coordinates (x,y) for angle ‘a’</a:t>
            </a:r>
          </a:p>
          <a:p>
            <a:endParaRPr lang="en-US" dirty="0"/>
          </a:p>
          <a:p>
            <a:r>
              <a:rPr lang="en-US" dirty="0"/>
              <a:t>And coordinates (x’,y’) for angle ‘b’</a:t>
            </a:r>
          </a:p>
          <a:p>
            <a:endParaRPr lang="en-US" dirty="0"/>
          </a:p>
          <a:p>
            <a:r>
              <a:rPr lang="en-US" dirty="0"/>
              <a:t>Note we are also highlighting the length of x, x', y, and y' against their respective axis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8210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B6B855F1-F310-C12C-012E-7145307A59AD}"/>
              </a:ext>
            </a:extLst>
          </p:cNvPr>
          <p:cNvSpPr txBox="1"/>
          <p:nvPr/>
        </p:nvSpPr>
        <p:spPr>
          <a:xfrm>
            <a:off x="2017003" y="5276936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294EF6-B284-2E72-4360-3B8133447E12}"/>
              </a:ext>
            </a:extLst>
          </p:cNvPr>
          <p:cNvSpPr/>
          <p:nvPr/>
        </p:nvSpPr>
        <p:spPr>
          <a:xfrm>
            <a:off x="-3332151" y="1073814"/>
            <a:ext cx="9119997" cy="9119997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45EA1-1FAA-E15E-5FDB-D270F491613D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-3332151" y="5633813"/>
            <a:ext cx="9119997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DD725-9466-6DC2-5CA9-E67035BECF9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1227848" y="1073814"/>
            <a:ext cx="0" cy="9119997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4916-60E9-56DE-E48A-9A94D29B1343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1210741" y="5633813"/>
            <a:ext cx="457710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0B84-CA17-3F8D-AA06-D7E4B2120EA1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1227848" y="1073814"/>
            <a:ext cx="0" cy="455999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F37D9-0ED7-2AC1-CB7D-F1FA8E09CE5F}"/>
              </a:ext>
            </a:extLst>
          </p:cNvPr>
          <p:cNvCxnSpPr>
            <a:cxnSpLocks/>
          </p:cNvCxnSpPr>
          <p:nvPr/>
        </p:nvCxnSpPr>
        <p:spPr>
          <a:xfrm flipV="1">
            <a:off x="1210741" y="3927475"/>
            <a:ext cx="4246385" cy="1706338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8989D-B49C-3CAA-CCEA-D8926E310068}"/>
              </a:ext>
            </a:extLst>
          </p:cNvPr>
          <p:cNvCxnSpPr>
            <a:cxnSpLocks/>
          </p:cNvCxnSpPr>
          <p:nvPr/>
        </p:nvCxnSpPr>
        <p:spPr>
          <a:xfrm flipV="1">
            <a:off x="1227848" y="1931799"/>
            <a:ext cx="2638604" cy="3702013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5C99079-9736-20C7-DC3B-EC5ED43D9914}"/>
              </a:ext>
            </a:extLst>
          </p:cNvPr>
          <p:cNvSpPr/>
          <p:nvPr/>
        </p:nvSpPr>
        <p:spPr>
          <a:xfrm>
            <a:off x="173252" y="4566646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96EF8A3-CA44-DDF7-6D48-A4B008B6359F}"/>
              </a:ext>
            </a:extLst>
          </p:cNvPr>
          <p:cNvSpPr/>
          <p:nvPr/>
        </p:nvSpPr>
        <p:spPr>
          <a:xfrm>
            <a:off x="175539" y="4581504"/>
            <a:ext cx="2104615" cy="2104615"/>
          </a:xfrm>
          <a:prstGeom prst="arc">
            <a:avLst>
              <a:gd name="adj1" fmla="val 18303114"/>
              <a:gd name="adj2" fmla="val 2027202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2ECDD-9A87-0A34-B086-CD3DD1348FE8}"/>
              </a:ext>
            </a:extLst>
          </p:cNvPr>
          <p:cNvSpPr txBox="1"/>
          <p:nvPr/>
        </p:nvSpPr>
        <p:spPr>
          <a:xfrm>
            <a:off x="1000165" y="557753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A9A5AB-1F18-347D-C80A-7DDCAD33E7B5}"/>
              </a:ext>
            </a:extLst>
          </p:cNvPr>
          <p:cNvCxnSpPr>
            <a:cxnSpLocks/>
          </p:cNvCxnSpPr>
          <p:nvPr/>
        </p:nvCxnSpPr>
        <p:spPr>
          <a:xfrm>
            <a:off x="5457126" y="3920140"/>
            <a:ext cx="0" cy="171405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410105-D65E-1862-837B-771C80F2F54C}"/>
              </a:ext>
            </a:extLst>
          </p:cNvPr>
          <p:cNvCxnSpPr>
            <a:cxnSpLocks/>
          </p:cNvCxnSpPr>
          <p:nvPr/>
        </p:nvCxnSpPr>
        <p:spPr>
          <a:xfrm flipH="1">
            <a:off x="3873856" y="1918758"/>
            <a:ext cx="3406" cy="371842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FBC2F1-D74D-6592-D794-6F1D55E278A6}"/>
              </a:ext>
            </a:extLst>
          </p:cNvPr>
          <p:cNvCxnSpPr>
            <a:cxnSpLocks/>
          </p:cNvCxnSpPr>
          <p:nvPr/>
        </p:nvCxnSpPr>
        <p:spPr>
          <a:xfrm flipH="1">
            <a:off x="3877262" y="3920140"/>
            <a:ext cx="1579864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01F101-C8F0-513D-7D8B-94DDFAF2A15F}"/>
              </a:ext>
            </a:extLst>
          </p:cNvPr>
          <p:cNvCxnSpPr>
            <a:cxnSpLocks/>
          </p:cNvCxnSpPr>
          <p:nvPr/>
        </p:nvCxnSpPr>
        <p:spPr>
          <a:xfrm flipH="1" flipV="1">
            <a:off x="3873856" y="1918758"/>
            <a:ext cx="1583270" cy="2001382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01FCEBF-FC17-3650-CA1B-C59581B67DDF}"/>
              </a:ext>
            </a:extLst>
          </p:cNvPr>
          <p:cNvSpPr txBox="1"/>
          <p:nvPr/>
        </p:nvSpPr>
        <p:spPr>
          <a:xfrm>
            <a:off x="1869246" y="4904170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a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7648DF-F5A0-6695-E857-34C802FD51BE}"/>
              </a:ext>
            </a:extLst>
          </p:cNvPr>
          <p:cNvSpPr txBox="1"/>
          <p:nvPr/>
        </p:nvSpPr>
        <p:spPr>
          <a:xfrm>
            <a:off x="5343284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874168-8EF3-1E4C-A0A7-23E0D0EB430D}"/>
              </a:ext>
            </a:extLst>
          </p:cNvPr>
          <p:cNvSpPr txBox="1"/>
          <p:nvPr/>
        </p:nvSpPr>
        <p:spPr>
          <a:xfrm>
            <a:off x="5416541" y="372272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8EE567-99B8-0971-1749-16679B217656}"/>
              </a:ext>
            </a:extLst>
          </p:cNvPr>
          <p:cNvSpPr txBox="1"/>
          <p:nvPr/>
        </p:nvSpPr>
        <p:spPr>
          <a:xfrm>
            <a:off x="3798750" y="16495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64BAA7-00F3-727E-3688-937384BDD269}"/>
              </a:ext>
            </a:extLst>
          </p:cNvPr>
          <p:cNvSpPr txBox="1"/>
          <p:nvPr/>
        </p:nvSpPr>
        <p:spPr>
          <a:xfrm>
            <a:off x="3734958" y="5651686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C1D40E-6CC6-725B-BD93-4069D87F8709}"/>
              </a:ext>
            </a:extLst>
          </p:cNvPr>
          <p:cNvSpPr txBox="1"/>
          <p:nvPr/>
        </p:nvSpPr>
        <p:spPr>
          <a:xfrm>
            <a:off x="3657841" y="375086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9DA088-193E-B91B-3CB1-80F2AB62A84B}"/>
              </a:ext>
            </a:extLst>
          </p:cNvPr>
          <p:cNvSpPr txBox="1"/>
          <p:nvPr/>
        </p:nvSpPr>
        <p:spPr>
          <a:xfrm rot="16200000">
            <a:off x="450275" y="3489965"/>
            <a:ext cx="117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i="1" dirty="0">
                <a:solidFill>
                  <a:srgbClr val="0070C0"/>
                </a:solidFill>
              </a:rPr>
              <a:t>sin( a + b )</a:t>
            </a:r>
            <a:endParaRPr lang="en-CA" sz="1100" b="1" i="1" dirty="0">
              <a:solidFill>
                <a:srgbClr val="0070C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979909-A0BB-1DB3-AA89-C71940C1DC45}"/>
              </a:ext>
            </a:extLst>
          </p:cNvPr>
          <p:cNvCxnSpPr>
            <a:cxnSpLocks/>
          </p:cNvCxnSpPr>
          <p:nvPr/>
        </p:nvCxnSpPr>
        <p:spPr>
          <a:xfrm flipH="1">
            <a:off x="1166424" y="1921865"/>
            <a:ext cx="3406" cy="3718428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966402D-5592-2856-C176-7928711A0959}"/>
              </a:ext>
            </a:extLst>
          </p:cNvPr>
          <p:cNvSpPr txBox="1"/>
          <p:nvPr/>
        </p:nvSpPr>
        <p:spPr>
          <a:xfrm>
            <a:off x="930570" y="1073812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7B5740-2D47-23C1-DC1F-0A83DBE065AE}"/>
              </a:ext>
            </a:extLst>
          </p:cNvPr>
          <p:cNvSpPr txBox="1"/>
          <p:nvPr/>
        </p:nvSpPr>
        <p:spPr>
          <a:xfrm>
            <a:off x="5734249" y="5577532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X</a:t>
            </a:r>
            <a:endParaRPr lang="en-CA" sz="11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884FD-B501-5364-2EEB-06DC06BE81E4}"/>
              </a:ext>
            </a:extLst>
          </p:cNvPr>
          <p:cNvSpPr txBox="1"/>
          <p:nvPr/>
        </p:nvSpPr>
        <p:spPr>
          <a:xfrm>
            <a:off x="2195819" y="3455784"/>
            <a:ext cx="652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r = 1</a:t>
            </a:r>
            <a:endParaRPr lang="en-CA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DDD1-39D2-87C2-E102-C04B7EAC2F84}"/>
              </a:ext>
            </a:extLst>
          </p:cNvPr>
          <p:cNvSpPr txBox="1"/>
          <p:nvPr/>
        </p:nvSpPr>
        <p:spPr>
          <a:xfrm>
            <a:off x="2491536" y="32407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339D7F-2A31-EDAB-F3F2-A1A27C926741}"/>
              </a:ext>
            </a:extLst>
          </p:cNvPr>
          <p:cNvSpPr txBox="1"/>
          <p:nvPr/>
        </p:nvSpPr>
        <p:spPr>
          <a:xfrm rot="3127980">
            <a:off x="4358566" y="2872198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sin( a )</a:t>
            </a:r>
            <a:endParaRPr lang="en-CA" sz="105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A301EB-2B21-F305-B58B-F936A33AC6EF}"/>
              </a:ext>
            </a:extLst>
          </p:cNvPr>
          <p:cNvSpPr txBox="1"/>
          <p:nvPr/>
        </p:nvSpPr>
        <p:spPr>
          <a:xfrm rot="20211402">
            <a:off x="2731010" y="4452430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cos(a)</a:t>
            </a:r>
            <a:endParaRPr lang="en-CA" sz="1050" dirty="0">
              <a:solidFill>
                <a:srgbClr val="0070C0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7B33D78A-73AD-FE95-A610-1120884C2322}"/>
              </a:ext>
            </a:extLst>
          </p:cNvPr>
          <p:cNvSpPr/>
          <p:nvPr/>
        </p:nvSpPr>
        <p:spPr>
          <a:xfrm rot="10800000">
            <a:off x="4391756" y="2889616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67244E-2086-6DC2-E37C-87AF0B1D9C5A}"/>
              </a:ext>
            </a:extLst>
          </p:cNvPr>
          <p:cNvSpPr txBox="1"/>
          <p:nvPr/>
        </p:nvSpPr>
        <p:spPr>
          <a:xfrm>
            <a:off x="4150348" y="401748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3D6AAB-3FA2-4BCE-F699-DD1DF656F622}"/>
              </a:ext>
            </a:extLst>
          </p:cNvPr>
          <p:cNvSpPr/>
          <p:nvPr/>
        </p:nvSpPr>
        <p:spPr>
          <a:xfrm>
            <a:off x="3879282" y="3837361"/>
            <a:ext cx="97200" cy="9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745DD2-3448-A481-F1E5-2E0A2BAA938D}"/>
              </a:ext>
            </a:extLst>
          </p:cNvPr>
          <p:cNvSpPr txBox="1"/>
          <p:nvPr/>
        </p:nvSpPr>
        <p:spPr>
          <a:xfrm>
            <a:off x="3819957" y="3624341"/>
            <a:ext cx="499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rgbClr val="0070C0"/>
                </a:solidFill>
              </a:rPr>
              <a:t>90</a:t>
            </a:r>
            <a:endParaRPr lang="en-CA" sz="9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2B311-CB81-D297-07A9-BB59A4935BB6}"/>
              </a:ext>
            </a:extLst>
          </p:cNvPr>
          <p:cNvSpPr/>
          <p:nvPr/>
        </p:nvSpPr>
        <p:spPr>
          <a:xfrm rot="19788538">
            <a:off x="5327150" y="3854943"/>
            <a:ext cx="97200" cy="9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80F6EB-515F-D894-6B6A-A42618F8D837}"/>
              </a:ext>
            </a:extLst>
          </p:cNvPr>
          <p:cNvSpPr txBox="1"/>
          <p:nvPr/>
        </p:nvSpPr>
        <p:spPr>
          <a:xfrm>
            <a:off x="4565832" y="3548735"/>
            <a:ext cx="684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rgbClr val="0070C0"/>
                </a:solidFill>
              </a:rPr>
              <a:t>(90 – b)</a:t>
            </a:r>
            <a:endParaRPr lang="en-CA" sz="900" b="1" dirty="0">
              <a:solidFill>
                <a:srgbClr val="0070C0"/>
              </a:solidFill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F09F2BB-8E3B-1043-2055-4F4B36AB03C7}"/>
              </a:ext>
            </a:extLst>
          </p:cNvPr>
          <p:cNvSpPr/>
          <p:nvPr/>
        </p:nvSpPr>
        <p:spPr>
          <a:xfrm rot="12573623">
            <a:off x="5069745" y="3528760"/>
            <a:ext cx="720000" cy="720000"/>
          </a:xfrm>
          <a:prstGeom prst="arc">
            <a:avLst>
              <a:gd name="adj1" fmla="val 19515305"/>
              <a:gd name="adj2" fmla="val 1359958"/>
            </a:avLst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4FF647-F0D7-B3F6-88C3-11115690532A}"/>
              </a:ext>
            </a:extLst>
          </p:cNvPr>
          <p:cNvSpPr txBox="1"/>
          <p:nvPr/>
        </p:nvSpPr>
        <p:spPr>
          <a:xfrm>
            <a:off x="3916386" y="2373278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26F4149F-E79A-3C64-0AA6-092C9DB63CD9}"/>
              </a:ext>
            </a:extLst>
          </p:cNvPr>
          <p:cNvSpPr/>
          <p:nvPr/>
        </p:nvSpPr>
        <p:spPr>
          <a:xfrm rot="5400000">
            <a:off x="3520013" y="1554955"/>
            <a:ext cx="720000" cy="720000"/>
          </a:xfrm>
          <a:prstGeom prst="arc">
            <a:avLst>
              <a:gd name="adj1" fmla="val 19333092"/>
              <a:gd name="adj2" fmla="val 137107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BD3A40-6A70-3C4F-F91C-626055817AE9}"/>
                  </a:ext>
                </a:extLst>
              </p:cNvPr>
              <p:cNvSpPr txBox="1"/>
              <p:nvPr/>
            </p:nvSpPr>
            <p:spPr>
              <a:xfrm>
                <a:off x="6321616" y="1618329"/>
                <a:ext cx="5576316" cy="5596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Considering that</a:t>
                </a:r>
              </a:p>
              <a:p>
                <a:pPr algn="ctr"/>
                <a:r>
                  <a:rPr lang="en-CA" dirty="0"/>
                  <a:t>cos( a + b ) = AF</a:t>
                </a:r>
              </a:p>
              <a:p>
                <a:endParaRPr lang="en-CA" dirty="0"/>
              </a:p>
              <a:p>
                <a:r>
                  <a:rPr lang="en-CA" dirty="0"/>
                  <a:t>We can explore other ways to tackle this problem:</a:t>
                </a:r>
              </a:p>
              <a:p>
                <a:pPr algn="ctr"/>
                <a:endParaRPr lang="en-CA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𝐹𝐵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algn="ctr"/>
                <a:r>
                  <a:rPr lang="en-CA" dirty="0"/>
                  <a:t>cos( a + b ) = AB - FB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algn="ctr"/>
                <a:endParaRPr lang="en-CA" dirty="0"/>
              </a:p>
              <a:p>
                <a:pPr algn="ctr"/>
                <a:endParaRPr lang="en-CA" dirty="0">
                  <a:highlight>
                    <a:srgbClr val="FFFF00"/>
                  </a:highlight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BD3A40-6A70-3C4F-F91C-626055817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616" y="1618329"/>
                <a:ext cx="5576316" cy="5596917"/>
              </a:xfrm>
              <a:prstGeom prst="rect">
                <a:avLst/>
              </a:prstGeom>
              <a:blipFill>
                <a:blip r:embed="rId3"/>
                <a:stretch>
                  <a:fillRect l="-874" t="-5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0D9260A-4F04-AEED-16B6-51267F1DF466}"/>
              </a:ext>
            </a:extLst>
          </p:cNvPr>
          <p:cNvSpPr txBox="1"/>
          <p:nvPr/>
        </p:nvSpPr>
        <p:spPr>
          <a:xfrm>
            <a:off x="2107109" y="5675963"/>
            <a:ext cx="117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i="1" dirty="0">
                <a:solidFill>
                  <a:srgbClr val="0070C0"/>
                </a:solidFill>
              </a:rPr>
              <a:t>cos( a + b )</a:t>
            </a:r>
            <a:endParaRPr lang="en-CA" sz="1100" b="1" i="1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E61E47-2ACF-6137-FF1D-9856A699FCFA}"/>
              </a:ext>
            </a:extLst>
          </p:cNvPr>
          <p:cNvCxnSpPr>
            <a:cxnSpLocks/>
          </p:cNvCxnSpPr>
          <p:nvPr/>
        </p:nvCxnSpPr>
        <p:spPr>
          <a:xfrm flipH="1" flipV="1">
            <a:off x="1240367" y="5724175"/>
            <a:ext cx="2626077" cy="1411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724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B6B855F1-F310-C12C-012E-7145307A59AD}"/>
              </a:ext>
            </a:extLst>
          </p:cNvPr>
          <p:cNvSpPr txBox="1"/>
          <p:nvPr/>
        </p:nvSpPr>
        <p:spPr>
          <a:xfrm>
            <a:off x="2017003" y="5276936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294EF6-B284-2E72-4360-3B8133447E12}"/>
              </a:ext>
            </a:extLst>
          </p:cNvPr>
          <p:cNvSpPr/>
          <p:nvPr/>
        </p:nvSpPr>
        <p:spPr>
          <a:xfrm>
            <a:off x="-3332151" y="1073814"/>
            <a:ext cx="9119997" cy="9119997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45EA1-1FAA-E15E-5FDB-D270F491613D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-3332151" y="5633813"/>
            <a:ext cx="9119997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DD725-9466-6DC2-5CA9-E67035BECF9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1227848" y="1073814"/>
            <a:ext cx="0" cy="9119997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4916-60E9-56DE-E48A-9A94D29B1343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1210741" y="5633813"/>
            <a:ext cx="457710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0B84-CA17-3F8D-AA06-D7E4B2120EA1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1227848" y="1073814"/>
            <a:ext cx="0" cy="455999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F37D9-0ED7-2AC1-CB7D-F1FA8E09CE5F}"/>
              </a:ext>
            </a:extLst>
          </p:cNvPr>
          <p:cNvCxnSpPr>
            <a:cxnSpLocks/>
          </p:cNvCxnSpPr>
          <p:nvPr/>
        </p:nvCxnSpPr>
        <p:spPr>
          <a:xfrm flipV="1">
            <a:off x="1210741" y="3927475"/>
            <a:ext cx="4246385" cy="1706338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8989D-B49C-3CAA-CCEA-D8926E310068}"/>
              </a:ext>
            </a:extLst>
          </p:cNvPr>
          <p:cNvCxnSpPr>
            <a:cxnSpLocks/>
          </p:cNvCxnSpPr>
          <p:nvPr/>
        </p:nvCxnSpPr>
        <p:spPr>
          <a:xfrm flipV="1">
            <a:off x="1227848" y="1931799"/>
            <a:ext cx="2638604" cy="3702013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5C99079-9736-20C7-DC3B-EC5ED43D9914}"/>
              </a:ext>
            </a:extLst>
          </p:cNvPr>
          <p:cNvSpPr/>
          <p:nvPr/>
        </p:nvSpPr>
        <p:spPr>
          <a:xfrm>
            <a:off x="173252" y="4566646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96EF8A3-CA44-DDF7-6D48-A4B008B6359F}"/>
              </a:ext>
            </a:extLst>
          </p:cNvPr>
          <p:cNvSpPr/>
          <p:nvPr/>
        </p:nvSpPr>
        <p:spPr>
          <a:xfrm>
            <a:off x="175539" y="4581504"/>
            <a:ext cx="2104615" cy="2104615"/>
          </a:xfrm>
          <a:prstGeom prst="arc">
            <a:avLst>
              <a:gd name="adj1" fmla="val 18303114"/>
              <a:gd name="adj2" fmla="val 2027202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2ECDD-9A87-0A34-B086-CD3DD1348FE8}"/>
              </a:ext>
            </a:extLst>
          </p:cNvPr>
          <p:cNvSpPr txBox="1"/>
          <p:nvPr/>
        </p:nvSpPr>
        <p:spPr>
          <a:xfrm>
            <a:off x="1000165" y="557753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A9A5AB-1F18-347D-C80A-7DDCAD33E7B5}"/>
              </a:ext>
            </a:extLst>
          </p:cNvPr>
          <p:cNvCxnSpPr>
            <a:cxnSpLocks/>
          </p:cNvCxnSpPr>
          <p:nvPr/>
        </p:nvCxnSpPr>
        <p:spPr>
          <a:xfrm>
            <a:off x="5457126" y="3920140"/>
            <a:ext cx="0" cy="171405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410105-D65E-1862-837B-771C80F2F54C}"/>
              </a:ext>
            </a:extLst>
          </p:cNvPr>
          <p:cNvCxnSpPr>
            <a:cxnSpLocks/>
          </p:cNvCxnSpPr>
          <p:nvPr/>
        </p:nvCxnSpPr>
        <p:spPr>
          <a:xfrm flipH="1">
            <a:off x="3873856" y="1918758"/>
            <a:ext cx="3406" cy="371842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FBC2F1-D74D-6592-D794-6F1D55E278A6}"/>
              </a:ext>
            </a:extLst>
          </p:cNvPr>
          <p:cNvCxnSpPr>
            <a:cxnSpLocks/>
          </p:cNvCxnSpPr>
          <p:nvPr/>
        </p:nvCxnSpPr>
        <p:spPr>
          <a:xfrm flipH="1">
            <a:off x="3877262" y="3920140"/>
            <a:ext cx="1579864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01F101-C8F0-513D-7D8B-94DDFAF2A15F}"/>
              </a:ext>
            </a:extLst>
          </p:cNvPr>
          <p:cNvCxnSpPr>
            <a:cxnSpLocks/>
          </p:cNvCxnSpPr>
          <p:nvPr/>
        </p:nvCxnSpPr>
        <p:spPr>
          <a:xfrm flipH="1" flipV="1">
            <a:off x="3873856" y="1918758"/>
            <a:ext cx="1583270" cy="2001382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01FCEBF-FC17-3650-CA1B-C59581B67DDF}"/>
              </a:ext>
            </a:extLst>
          </p:cNvPr>
          <p:cNvSpPr txBox="1"/>
          <p:nvPr/>
        </p:nvSpPr>
        <p:spPr>
          <a:xfrm>
            <a:off x="1869246" y="4904170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a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7648DF-F5A0-6695-E857-34C802FD51BE}"/>
              </a:ext>
            </a:extLst>
          </p:cNvPr>
          <p:cNvSpPr txBox="1"/>
          <p:nvPr/>
        </p:nvSpPr>
        <p:spPr>
          <a:xfrm>
            <a:off x="5343284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874168-8EF3-1E4C-A0A7-23E0D0EB430D}"/>
              </a:ext>
            </a:extLst>
          </p:cNvPr>
          <p:cNvSpPr txBox="1"/>
          <p:nvPr/>
        </p:nvSpPr>
        <p:spPr>
          <a:xfrm>
            <a:off x="5416541" y="372272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8EE567-99B8-0971-1749-16679B217656}"/>
              </a:ext>
            </a:extLst>
          </p:cNvPr>
          <p:cNvSpPr txBox="1"/>
          <p:nvPr/>
        </p:nvSpPr>
        <p:spPr>
          <a:xfrm>
            <a:off x="3798750" y="16495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64BAA7-00F3-727E-3688-937384BDD269}"/>
              </a:ext>
            </a:extLst>
          </p:cNvPr>
          <p:cNvSpPr txBox="1"/>
          <p:nvPr/>
        </p:nvSpPr>
        <p:spPr>
          <a:xfrm>
            <a:off x="3734958" y="5651686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C1D40E-6CC6-725B-BD93-4069D87F8709}"/>
              </a:ext>
            </a:extLst>
          </p:cNvPr>
          <p:cNvSpPr txBox="1"/>
          <p:nvPr/>
        </p:nvSpPr>
        <p:spPr>
          <a:xfrm>
            <a:off x="3657841" y="375086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9DA088-193E-B91B-3CB1-80F2AB62A84B}"/>
              </a:ext>
            </a:extLst>
          </p:cNvPr>
          <p:cNvSpPr txBox="1"/>
          <p:nvPr/>
        </p:nvSpPr>
        <p:spPr>
          <a:xfrm rot="16200000">
            <a:off x="450275" y="3489965"/>
            <a:ext cx="117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i="1" dirty="0">
                <a:solidFill>
                  <a:srgbClr val="0070C0"/>
                </a:solidFill>
              </a:rPr>
              <a:t>sin( a + b )</a:t>
            </a:r>
            <a:endParaRPr lang="en-CA" sz="1100" b="1" i="1" dirty="0">
              <a:solidFill>
                <a:srgbClr val="0070C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979909-A0BB-1DB3-AA89-C71940C1DC45}"/>
              </a:ext>
            </a:extLst>
          </p:cNvPr>
          <p:cNvCxnSpPr>
            <a:cxnSpLocks/>
          </p:cNvCxnSpPr>
          <p:nvPr/>
        </p:nvCxnSpPr>
        <p:spPr>
          <a:xfrm flipH="1">
            <a:off x="1166424" y="1921865"/>
            <a:ext cx="3406" cy="3718428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966402D-5592-2856-C176-7928711A0959}"/>
              </a:ext>
            </a:extLst>
          </p:cNvPr>
          <p:cNvSpPr txBox="1"/>
          <p:nvPr/>
        </p:nvSpPr>
        <p:spPr>
          <a:xfrm>
            <a:off x="930570" y="1073812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7B5740-2D47-23C1-DC1F-0A83DBE065AE}"/>
              </a:ext>
            </a:extLst>
          </p:cNvPr>
          <p:cNvSpPr txBox="1"/>
          <p:nvPr/>
        </p:nvSpPr>
        <p:spPr>
          <a:xfrm>
            <a:off x="5734249" y="5577532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X</a:t>
            </a:r>
            <a:endParaRPr lang="en-CA" sz="11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884FD-B501-5364-2EEB-06DC06BE81E4}"/>
              </a:ext>
            </a:extLst>
          </p:cNvPr>
          <p:cNvSpPr txBox="1"/>
          <p:nvPr/>
        </p:nvSpPr>
        <p:spPr>
          <a:xfrm>
            <a:off x="2195819" y="3455784"/>
            <a:ext cx="652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r = 1</a:t>
            </a:r>
            <a:endParaRPr lang="en-CA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DDD1-39D2-87C2-E102-C04B7EAC2F84}"/>
              </a:ext>
            </a:extLst>
          </p:cNvPr>
          <p:cNvSpPr txBox="1"/>
          <p:nvPr/>
        </p:nvSpPr>
        <p:spPr>
          <a:xfrm>
            <a:off x="2491536" y="32407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339D7F-2A31-EDAB-F3F2-A1A27C926741}"/>
              </a:ext>
            </a:extLst>
          </p:cNvPr>
          <p:cNvSpPr txBox="1"/>
          <p:nvPr/>
        </p:nvSpPr>
        <p:spPr>
          <a:xfrm rot="3127980">
            <a:off x="4358566" y="2872198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sin( a )</a:t>
            </a:r>
            <a:endParaRPr lang="en-CA" sz="105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A301EB-2B21-F305-B58B-F936A33AC6EF}"/>
              </a:ext>
            </a:extLst>
          </p:cNvPr>
          <p:cNvSpPr txBox="1"/>
          <p:nvPr/>
        </p:nvSpPr>
        <p:spPr>
          <a:xfrm rot="20211402">
            <a:off x="2731010" y="4452430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cos(a)</a:t>
            </a:r>
            <a:endParaRPr lang="en-CA" sz="1050" dirty="0">
              <a:solidFill>
                <a:srgbClr val="0070C0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7B33D78A-73AD-FE95-A610-1120884C2322}"/>
              </a:ext>
            </a:extLst>
          </p:cNvPr>
          <p:cNvSpPr/>
          <p:nvPr/>
        </p:nvSpPr>
        <p:spPr>
          <a:xfrm rot="10800000">
            <a:off x="4391756" y="2889616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67244E-2086-6DC2-E37C-87AF0B1D9C5A}"/>
              </a:ext>
            </a:extLst>
          </p:cNvPr>
          <p:cNvSpPr txBox="1"/>
          <p:nvPr/>
        </p:nvSpPr>
        <p:spPr>
          <a:xfrm>
            <a:off x="4150348" y="401748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3D6AAB-3FA2-4BCE-F699-DD1DF656F622}"/>
              </a:ext>
            </a:extLst>
          </p:cNvPr>
          <p:cNvSpPr/>
          <p:nvPr/>
        </p:nvSpPr>
        <p:spPr>
          <a:xfrm>
            <a:off x="3879282" y="3837361"/>
            <a:ext cx="97200" cy="9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745DD2-3448-A481-F1E5-2E0A2BAA938D}"/>
              </a:ext>
            </a:extLst>
          </p:cNvPr>
          <p:cNvSpPr txBox="1"/>
          <p:nvPr/>
        </p:nvSpPr>
        <p:spPr>
          <a:xfrm>
            <a:off x="3819957" y="3624341"/>
            <a:ext cx="499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rgbClr val="0070C0"/>
                </a:solidFill>
              </a:rPr>
              <a:t>90</a:t>
            </a:r>
            <a:endParaRPr lang="en-CA" sz="9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2B311-CB81-D297-07A9-BB59A4935BB6}"/>
              </a:ext>
            </a:extLst>
          </p:cNvPr>
          <p:cNvSpPr/>
          <p:nvPr/>
        </p:nvSpPr>
        <p:spPr>
          <a:xfrm rot="19788538">
            <a:off x="5327150" y="3854943"/>
            <a:ext cx="97200" cy="9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80F6EB-515F-D894-6B6A-A42618F8D837}"/>
              </a:ext>
            </a:extLst>
          </p:cNvPr>
          <p:cNvSpPr txBox="1"/>
          <p:nvPr/>
        </p:nvSpPr>
        <p:spPr>
          <a:xfrm>
            <a:off x="4565832" y="3548735"/>
            <a:ext cx="684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rgbClr val="0070C0"/>
                </a:solidFill>
              </a:rPr>
              <a:t>(90 – b)</a:t>
            </a:r>
            <a:endParaRPr lang="en-CA" sz="900" b="1" dirty="0">
              <a:solidFill>
                <a:srgbClr val="0070C0"/>
              </a:solidFill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F09F2BB-8E3B-1043-2055-4F4B36AB03C7}"/>
              </a:ext>
            </a:extLst>
          </p:cNvPr>
          <p:cNvSpPr/>
          <p:nvPr/>
        </p:nvSpPr>
        <p:spPr>
          <a:xfrm rot="12573623">
            <a:off x="5069745" y="3528760"/>
            <a:ext cx="720000" cy="720000"/>
          </a:xfrm>
          <a:prstGeom prst="arc">
            <a:avLst>
              <a:gd name="adj1" fmla="val 19515305"/>
              <a:gd name="adj2" fmla="val 1359958"/>
            </a:avLst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4FF647-F0D7-B3F6-88C3-11115690532A}"/>
              </a:ext>
            </a:extLst>
          </p:cNvPr>
          <p:cNvSpPr txBox="1"/>
          <p:nvPr/>
        </p:nvSpPr>
        <p:spPr>
          <a:xfrm>
            <a:off x="3916386" y="2373278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26F4149F-E79A-3C64-0AA6-092C9DB63CD9}"/>
              </a:ext>
            </a:extLst>
          </p:cNvPr>
          <p:cNvSpPr/>
          <p:nvPr/>
        </p:nvSpPr>
        <p:spPr>
          <a:xfrm rot="5400000">
            <a:off x="3520013" y="1554955"/>
            <a:ext cx="720000" cy="720000"/>
          </a:xfrm>
          <a:prstGeom prst="arc">
            <a:avLst>
              <a:gd name="adj1" fmla="val 19333092"/>
              <a:gd name="adj2" fmla="val 137107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BD3A40-6A70-3C4F-F91C-626055817AE9}"/>
              </a:ext>
            </a:extLst>
          </p:cNvPr>
          <p:cNvSpPr txBox="1"/>
          <p:nvPr/>
        </p:nvSpPr>
        <p:spPr>
          <a:xfrm>
            <a:off x="6321616" y="1618329"/>
            <a:ext cx="557631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Considering that</a:t>
            </a:r>
          </a:p>
          <a:p>
            <a:pPr algn="ctr"/>
            <a:r>
              <a:rPr lang="en-CA" dirty="0"/>
              <a:t>FB = EC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		We can write:</a:t>
            </a:r>
          </a:p>
          <a:p>
            <a:endParaRPr lang="en-CA" dirty="0"/>
          </a:p>
          <a:p>
            <a:pPr algn="ctr"/>
            <a:r>
              <a:rPr lang="en-CA" dirty="0"/>
              <a:t>cos( a + b ) = AB - EC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>
              <a:highlight>
                <a:srgbClr val="FFFF00"/>
              </a:highlight>
            </a:endParaRPr>
          </a:p>
          <a:p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D9260A-4F04-AEED-16B6-51267F1DF466}"/>
              </a:ext>
            </a:extLst>
          </p:cNvPr>
          <p:cNvSpPr txBox="1"/>
          <p:nvPr/>
        </p:nvSpPr>
        <p:spPr>
          <a:xfrm>
            <a:off x="2107109" y="5675963"/>
            <a:ext cx="117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i="1" dirty="0">
                <a:solidFill>
                  <a:srgbClr val="0070C0"/>
                </a:solidFill>
              </a:rPr>
              <a:t>cos( a + b )</a:t>
            </a:r>
            <a:endParaRPr lang="en-CA" sz="1100" b="1" i="1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E61E47-2ACF-6137-FF1D-9856A699FCFA}"/>
              </a:ext>
            </a:extLst>
          </p:cNvPr>
          <p:cNvCxnSpPr>
            <a:cxnSpLocks/>
          </p:cNvCxnSpPr>
          <p:nvPr/>
        </p:nvCxnSpPr>
        <p:spPr>
          <a:xfrm flipH="1" flipV="1">
            <a:off x="1240367" y="5724175"/>
            <a:ext cx="2626077" cy="1411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3EC69A-BE5B-8712-FE6C-A9505FE27A82}"/>
              </a:ext>
            </a:extLst>
          </p:cNvPr>
          <p:cNvCxnSpPr>
            <a:cxnSpLocks/>
          </p:cNvCxnSpPr>
          <p:nvPr/>
        </p:nvCxnSpPr>
        <p:spPr>
          <a:xfrm flipH="1">
            <a:off x="3880556" y="3917244"/>
            <a:ext cx="1583266" cy="2823"/>
          </a:xfrm>
          <a:prstGeom prst="line">
            <a:avLst/>
          </a:prstGeom>
          <a:ln w="47625" cmpd="sng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C1386D-ECEF-3518-608F-FBE81DE7A3A1}"/>
              </a:ext>
            </a:extLst>
          </p:cNvPr>
          <p:cNvCxnSpPr>
            <a:cxnSpLocks/>
          </p:cNvCxnSpPr>
          <p:nvPr/>
        </p:nvCxnSpPr>
        <p:spPr>
          <a:xfrm flipH="1">
            <a:off x="3872092" y="5630319"/>
            <a:ext cx="1583266" cy="2823"/>
          </a:xfrm>
          <a:prstGeom prst="line">
            <a:avLst/>
          </a:prstGeom>
          <a:ln w="47625" cmpd="sng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448F5B-D1B8-1941-96A1-846D434F15AE}"/>
              </a:ext>
            </a:extLst>
          </p:cNvPr>
          <p:cNvCxnSpPr>
            <a:cxnSpLocks/>
          </p:cNvCxnSpPr>
          <p:nvPr/>
        </p:nvCxnSpPr>
        <p:spPr>
          <a:xfrm flipH="1">
            <a:off x="4707467" y="2116667"/>
            <a:ext cx="3937000" cy="16975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3AEA80-2361-8068-0770-1CAB2F384C29}"/>
              </a:ext>
            </a:extLst>
          </p:cNvPr>
          <p:cNvCxnSpPr>
            <a:cxnSpLocks/>
          </p:cNvCxnSpPr>
          <p:nvPr/>
        </p:nvCxnSpPr>
        <p:spPr>
          <a:xfrm flipH="1">
            <a:off x="4817533" y="2116667"/>
            <a:ext cx="3826934" cy="34608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52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B6B855F1-F310-C12C-012E-7145307A59AD}"/>
              </a:ext>
            </a:extLst>
          </p:cNvPr>
          <p:cNvSpPr txBox="1"/>
          <p:nvPr/>
        </p:nvSpPr>
        <p:spPr>
          <a:xfrm>
            <a:off x="2017003" y="5276936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294EF6-B284-2E72-4360-3B8133447E12}"/>
              </a:ext>
            </a:extLst>
          </p:cNvPr>
          <p:cNvSpPr/>
          <p:nvPr/>
        </p:nvSpPr>
        <p:spPr>
          <a:xfrm>
            <a:off x="-3332151" y="1073814"/>
            <a:ext cx="9119997" cy="9119997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45EA1-1FAA-E15E-5FDB-D270F491613D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-3332151" y="5633813"/>
            <a:ext cx="9119997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DD725-9466-6DC2-5CA9-E67035BECF9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1227848" y="1073814"/>
            <a:ext cx="0" cy="9119997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4916-60E9-56DE-E48A-9A94D29B1343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1210741" y="5633813"/>
            <a:ext cx="457710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0B84-CA17-3F8D-AA06-D7E4B2120EA1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1227848" y="1073814"/>
            <a:ext cx="0" cy="455999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F37D9-0ED7-2AC1-CB7D-F1FA8E09CE5F}"/>
              </a:ext>
            </a:extLst>
          </p:cNvPr>
          <p:cNvCxnSpPr>
            <a:cxnSpLocks/>
          </p:cNvCxnSpPr>
          <p:nvPr/>
        </p:nvCxnSpPr>
        <p:spPr>
          <a:xfrm flipV="1">
            <a:off x="1210741" y="3927475"/>
            <a:ext cx="4246385" cy="1706338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8989D-B49C-3CAA-CCEA-D8926E310068}"/>
              </a:ext>
            </a:extLst>
          </p:cNvPr>
          <p:cNvCxnSpPr>
            <a:cxnSpLocks/>
          </p:cNvCxnSpPr>
          <p:nvPr/>
        </p:nvCxnSpPr>
        <p:spPr>
          <a:xfrm flipV="1">
            <a:off x="1227848" y="1931799"/>
            <a:ext cx="2638604" cy="3702013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5C99079-9736-20C7-DC3B-EC5ED43D9914}"/>
              </a:ext>
            </a:extLst>
          </p:cNvPr>
          <p:cNvSpPr/>
          <p:nvPr/>
        </p:nvSpPr>
        <p:spPr>
          <a:xfrm>
            <a:off x="173252" y="4566646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96EF8A3-CA44-DDF7-6D48-A4B008B6359F}"/>
              </a:ext>
            </a:extLst>
          </p:cNvPr>
          <p:cNvSpPr/>
          <p:nvPr/>
        </p:nvSpPr>
        <p:spPr>
          <a:xfrm>
            <a:off x="175539" y="4581504"/>
            <a:ext cx="2104615" cy="2104615"/>
          </a:xfrm>
          <a:prstGeom prst="arc">
            <a:avLst>
              <a:gd name="adj1" fmla="val 18303114"/>
              <a:gd name="adj2" fmla="val 2027202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2ECDD-9A87-0A34-B086-CD3DD1348FE8}"/>
              </a:ext>
            </a:extLst>
          </p:cNvPr>
          <p:cNvSpPr txBox="1"/>
          <p:nvPr/>
        </p:nvSpPr>
        <p:spPr>
          <a:xfrm>
            <a:off x="1000165" y="557753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A9A5AB-1F18-347D-C80A-7DDCAD33E7B5}"/>
              </a:ext>
            </a:extLst>
          </p:cNvPr>
          <p:cNvCxnSpPr>
            <a:cxnSpLocks/>
          </p:cNvCxnSpPr>
          <p:nvPr/>
        </p:nvCxnSpPr>
        <p:spPr>
          <a:xfrm>
            <a:off x="5457126" y="3920140"/>
            <a:ext cx="0" cy="171405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410105-D65E-1862-837B-771C80F2F54C}"/>
              </a:ext>
            </a:extLst>
          </p:cNvPr>
          <p:cNvCxnSpPr>
            <a:cxnSpLocks/>
          </p:cNvCxnSpPr>
          <p:nvPr/>
        </p:nvCxnSpPr>
        <p:spPr>
          <a:xfrm flipH="1">
            <a:off x="3873856" y="1918758"/>
            <a:ext cx="3406" cy="371842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FBC2F1-D74D-6592-D794-6F1D55E278A6}"/>
              </a:ext>
            </a:extLst>
          </p:cNvPr>
          <p:cNvCxnSpPr>
            <a:cxnSpLocks/>
          </p:cNvCxnSpPr>
          <p:nvPr/>
        </p:nvCxnSpPr>
        <p:spPr>
          <a:xfrm flipH="1">
            <a:off x="3877262" y="3920140"/>
            <a:ext cx="1579864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01F101-C8F0-513D-7D8B-94DDFAF2A15F}"/>
              </a:ext>
            </a:extLst>
          </p:cNvPr>
          <p:cNvCxnSpPr>
            <a:cxnSpLocks/>
          </p:cNvCxnSpPr>
          <p:nvPr/>
        </p:nvCxnSpPr>
        <p:spPr>
          <a:xfrm flipH="1" flipV="1">
            <a:off x="3873856" y="1918758"/>
            <a:ext cx="1583270" cy="2001382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01FCEBF-FC17-3650-CA1B-C59581B67DDF}"/>
              </a:ext>
            </a:extLst>
          </p:cNvPr>
          <p:cNvSpPr txBox="1"/>
          <p:nvPr/>
        </p:nvSpPr>
        <p:spPr>
          <a:xfrm>
            <a:off x="1869246" y="4904170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a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7648DF-F5A0-6695-E857-34C802FD51BE}"/>
              </a:ext>
            </a:extLst>
          </p:cNvPr>
          <p:cNvSpPr txBox="1"/>
          <p:nvPr/>
        </p:nvSpPr>
        <p:spPr>
          <a:xfrm>
            <a:off x="5343284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874168-8EF3-1E4C-A0A7-23E0D0EB430D}"/>
              </a:ext>
            </a:extLst>
          </p:cNvPr>
          <p:cNvSpPr txBox="1"/>
          <p:nvPr/>
        </p:nvSpPr>
        <p:spPr>
          <a:xfrm>
            <a:off x="5416541" y="372272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8EE567-99B8-0971-1749-16679B217656}"/>
              </a:ext>
            </a:extLst>
          </p:cNvPr>
          <p:cNvSpPr txBox="1"/>
          <p:nvPr/>
        </p:nvSpPr>
        <p:spPr>
          <a:xfrm>
            <a:off x="3798750" y="16495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64BAA7-00F3-727E-3688-937384BDD269}"/>
              </a:ext>
            </a:extLst>
          </p:cNvPr>
          <p:cNvSpPr txBox="1"/>
          <p:nvPr/>
        </p:nvSpPr>
        <p:spPr>
          <a:xfrm>
            <a:off x="3734958" y="5651686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C1D40E-6CC6-725B-BD93-4069D87F8709}"/>
              </a:ext>
            </a:extLst>
          </p:cNvPr>
          <p:cNvSpPr txBox="1"/>
          <p:nvPr/>
        </p:nvSpPr>
        <p:spPr>
          <a:xfrm>
            <a:off x="3657841" y="375086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9DA088-193E-B91B-3CB1-80F2AB62A84B}"/>
              </a:ext>
            </a:extLst>
          </p:cNvPr>
          <p:cNvSpPr txBox="1"/>
          <p:nvPr/>
        </p:nvSpPr>
        <p:spPr>
          <a:xfrm rot="16200000">
            <a:off x="450275" y="3489965"/>
            <a:ext cx="117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i="1" dirty="0">
                <a:solidFill>
                  <a:srgbClr val="0070C0"/>
                </a:solidFill>
              </a:rPr>
              <a:t>sin( a + b )</a:t>
            </a:r>
            <a:endParaRPr lang="en-CA" sz="1100" b="1" i="1" dirty="0">
              <a:solidFill>
                <a:srgbClr val="0070C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979909-A0BB-1DB3-AA89-C71940C1DC45}"/>
              </a:ext>
            </a:extLst>
          </p:cNvPr>
          <p:cNvCxnSpPr>
            <a:cxnSpLocks/>
          </p:cNvCxnSpPr>
          <p:nvPr/>
        </p:nvCxnSpPr>
        <p:spPr>
          <a:xfrm flipH="1">
            <a:off x="1166424" y="1921865"/>
            <a:ext cx="3406" cy="3718428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966402D-5592-2856-C176-7928711A0959}"/>
              </a:ext>
            </a:extLst>
          </p:cNvPr>
          <p:cNvSpPr txBox="1"/>
          <p:nvPr/>
        </p:nvSpPr>
        <p:spPr>
          <a:xfrm>
            <a:off x="930570" y="1073812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7B5740-2D47-23C1-DC1F-0A83DBE065AE}"/>
              </a:ext>
            </a:extLst>
          </p:cNvPr>
          <p:cNvSpPr txBox="1"/>
          <p:nvPr/>
        </p:nvSpPr>
        <p:spPr>
          <a:xfrm>
            <a:off x="5734249" y="5577532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X</a:t>
            </a:r>
            <a:endParaRPr lang="en-CA" sz="11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884FD-B501-5364-2EEB-06DC06BE81E4}"/>
              </a:ext>
            </a:extLst>
          </p:cNvPr>
          <p:cNvSpPr txBox="1"/>
          <p:nvPr/>
        </p:nvSpPr>
        <p:spPr>
          <a:xfrm>
            <a:off x="2195819" y="3455784"/>
            <a:ext cx="652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r = 1</a:t>
            </a:r>
            <a:endParaRPr lang="en-CA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DDD1-39D2-87C2-E102-C04B7EAC2F84}"/>
              </a:ext>
            </a:extLst>
          </p:cNvPr>
          <p:cNvSpPr txBox="1"/>
          <p:nvPr/>
        </p:nvSpPr>
        <p:spPr>
          <a:xfrm>
            <a:off x="2491536" y="32407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339D7F-2A31-EDAB-F3F2-A1A27C926741}"/>
              </a:ext>
            </a:extLst>
          </p:cNvPr>
          <p:cNvSpPr txBox="1"/>
          <p:nvPr/>
        </p:nvSpPr>
        <p:spPr>
          <a:xfrm rot="3127980">
            <a:off x="4358566" y="2872198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sin( a )</a:t>
            </a:r>
            <a:endParaRPr lang="en-CA" sz="105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A301EB-2B21-F305-B58B-F936A33AC6EF}"/>
              </a:ext>
            </a:extLst>
          </p:cNvPr>
          <p:cNvSpPr txBox="1"/>
          <p:nvPr/>
        </p:nvSpPr>
        <p:spPr>
          <a:xfrm rot="20211402">
            <a:off x="2731010" y="4452430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cos(a)</a:t>
            </a:r>
            <a:endParaRPr lang="en-CA" sz="1050" dirty="0">
              <a:solidFill>
                <a:srgbClr val="0070C0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7B33D78A-73AD-FE95-A610-1120884C2322}"/>
              </a:ext>
            </a:extLst>
          </p:cNvPr>
          <p:cNvSpPr/>
          <p:nvPr/>
        </p:nvSpPr>
        <p:spPr>
          <a:xfrm rot="10800000">
            <a:off x="4391756" y="2889616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67244E-2086-6DC2-E37C-87AF0B1D9C5A}"/>
              </a:ext>
            </a:extLst>
          </p:cNvPr>
          <p:cNvSpPr txBox="1"/>
          <p:nvPr/>
        </p:nvSpPr>
        <p:spPr>
          <a:xfrm>
            <a:off x="4150348" y="401748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3D6AAB-3FA2-4BCE-F699-DD1DF656F622}"/>
              </a:ext>
            </a:extLst>
          </p:cNvPr>
          <p:cNvSpPr/>
          <p:nvPr/>
        </p:nvSpPr>
        <p:spPr>
          <a:xfrm>
            <a:off x="3879282" y="3837361"/>
            <a:ext cx="97200" cy="9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745DD2-3448-A481-F1E5-2E0A2BAA938D}"/>
              </a:ext>
            </a:extLst>
          </p:cNvPr>
          <p:cNvSpPr txBox="1"/>
          <p:nvPr/>
        </p:nvSpPr>
        <p:spPr>
          <a:xfrm>
            <a:off x="3819957" y="3624341"/>
            <a:ext cx="499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rgbClr val="0070C0"/>
                </a:solidFill>
              </a:rPr>
              <a:t>90</a:t>
            </a:r>
            <a:endParaRPr lang="en-CA" sz="9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2B311-CB81-D297-07A9-BB59A4935BB6}"/>
              </a:ext>
            </a:extLst>
          </p:cNvPr>
          <p:cNvSpPr/>
          <p:nvPr/>
        </p:nvSpPr>
        <p:spPr>
          <a:xfrm rot="19788538">
            <a:off x="5327150" y="3854943"/>
            <a:ext cx="97200" cy="9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80F6EB-515F-D894-6B6A-A42618F8D837}"/>
              </a:ext>
            </a:extLst>
          </p:cNvPr>
          <p:cNvSpPr txBox="1"/>
          <p:nvPr/>
        </p:nvSpPr>
        <p:spPr>
          <a:xfrm>
            <a:off x="4565832" y="3548735"/>
            <a:ext cx="684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rgbClr val="0070C0"/>
                </a:solidFill>
              </a:rPr>
              <a:t>(90 – b)</a:t>
            </a:r>
            <a:endParaRPr lang="en-CA" sz="900" b="1" dirty="0">
              <a:solidFill>
                <a:srgbClr val="0070C0"/>
              </a:solidFill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F09F2BB-8E3B-1043-2055-4F4B36AB03C7}"/>
              </a:ext>
            </a:extLst>
          </p:cNvPr>
          <p:cNvSpPr/>
          <p:nvPr/>
        </p:nvSpPr>
        <p:spPr>
          <a:xfrm rot="12573623">
            <a:off x="5069745" y="3528760"/>
            <a:ext cx="720000" cy="720000"/>
          </a:xfrm>
          <a:prstGeom prst="arc">
            <a:avLst>
              <a:gd name="adj1" fmla="val 19515305"/>
              <a:gd name="adj2" fmla="val 1359958"/>
            </a:avLst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4FF647-F0D7-B3F6-88C3-11115690532A}"/>
              </a:ext>
            </a:extLst>
          </p:cNvPr>
          <p:cNvSpPr txBox="1"/>
          <p:nvPr/>
        </p:nvSpPr>
        <p:spPr>
          <a:xfrm>
            <a:off x="3916386" y="2373278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26F4149F-E79A-3C64-0AA6-092C9DB63CD9}"/>
              </a:ext>
            </a:extLst>
          </p:cNvPr>
          <p:cNvSpPr/>
          <p:nvPr/>
        </p:nvSpPr>
        <p:spPr>
          <a:xfrm rot="5400000">
            <a:off x="3520013" y="1554955"/>
            <a:ext cx="720000" cy="720000"/>
          </a:xfrm>
          <a:prstGeom prst="arc">
            <a:avLst>
              <a:gd name="adj1" fmla="val 19333092"/>
              <a:gd name="adj2" fmla="val 137107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BD3A40-6A70-3C4F-F91C-626055817AE9}"/>
                  </a:ext>
                </a:extLst>
              </p:cNvPr>
              <p:cNvSpPr txBox="1"/>
              <p:nvPr/>
            </p:nvSpPr>
            <p:spPr>
              <a:xfrm>
                <a:off x="6321616" y="1618329"/>
                <a:ext cx="5576316" cy="7454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Now we know that</a:t>
                </a:r>
              </a:p>
              <a:p>
                <a:endParaRPr lang="en-CA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hyp</m:t>
                        </m:r>
                      </m:den>
                    </m:f>
                  </m:oMath>
                </a14:m>
                <a:r>
                  <a:rPr lang="en-CA" dirty="0"/>
                  <a:t>      -&gt;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We can write:</a:t>
                </a:r>
              </a:p>
              <a:p>
                <a:endParaRPr lang="en-CA" dirty="0"/>
              </a:p>
              <a:p>
                <a:pPr algn="ctr"/>
                <a:r>
                  <a:rPr lang="en-CA" dirty="0">
                    <a:highlight>
                      <a:srgbClr val="FFFF00"/>
                    </a:highlight>
                  </a:rPr>
                  <a:t>AB = cos( a ) . cos( b )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And considering:</a:t>
                </a:r>
              </a:p>
              <a:p>
                <a:pPr algn="ctr"/>
                <a:r>
                  <a:rPr lang="en-CA" dirty="0"/>
                  <a:t>cos( a + b ) = </a:t>
                </a:r>
                <a:r>
                  <a:rPr lang="en-CA" dirty="0">
                    <a:highlight>
                      <a:srgbClr val="FFFF00"/>
                    </a:highlight>
                  </a:rPr>
                  <a:t>cos(a) . cos(b)</a:t>
                </a:r>
                <a:r>
                  <a:rPr lang="en-CA" dirty="0"/>
                  <a:t>  - sin(a) . sin(b)</a:t>
                </a:r>
              </a:p>
              <a:p>
                <a:pPr algn="ctr"/>
                <a:endParaRPr lang="en-CA" dirty="0"/>
              </a:p>
              <a:p>
                <a:pPr algn="ctr"/>
                <a:r>
                  <a:rPr lang="en-CA" b="1" dirty="0"/>
                  <a:t>cos( a + b ) = </a:t>
                </a:r>
                <a:r>
                  <a:rPr lang="en-CA" b="1" dirty="0">
                    <a:highlight>
                      <a:srgbClr val="FFFF00"/>
                    </a:highlight>
                  </a:rPr>
                  <a:t>AB</a:t>
                </a:r>
                <a:r>
                  <a:rPr lang="en-CA" b="1" dirty="0"/>
                  <a:t>  - sin(a) . sin(b)</a:t>
                </a:r>
              </a:p>
              <a:p>
                <a:pPr algn="ctr"/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We just proof half of the equation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algn="ctr"/>
                <a:endParaRPr lang="en-CA" dirty="0"/>
              </a:p>
              <a:p>
                <a:pPr algn="ctr"/>
                <a:endParaRPr lang="en-CA" dirty="0">
                  <a:highlight>
                    <a:srgbClr val="FFFF00"/>
                  </a:highlight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BD3A40-6A70-3C4F-F91C-626055817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616" y="1618329"/>
                <a:ext cx="5576316" cy="7454798"/>
              </a:xfrm>
              <a:prstGeom prst="rect">
                <a:avLst/>
              </a:prstGeom>
              <a:blipFill>
                <a:blip r:embed="rId3"/>
                <a:stretch>
                  <a:fillRect l="-874" t="-4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0D9260A-4F04-AEED-16B6-51267F1DF466}"/>
              </a:ext>
            </a:extLst>
          </p:cNvPr>
          <p:cNvSpPr txBox="1"/>
          <p:nvPr/>
        </p:nvSpPr>
        <p:spPr>
          <a:xfrm>
            <a:off x="2107109" y="5675963"/>
            <a:ext cx="117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i="1" dirty="0">
                <a:solidFill>
                  <a:srgbClr val="0070C0"/>
                </a:solidFill>
              </a:rPr>
              <a:t>cos( a + b )</a:t>
            </a:r>
            <a:endParaRPr lang="en-CA" sz="1100" b="1" i="1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E61E47-2ACF-6137-FF1D-9856A699FCFA}"/>
              </a:ext>
            </a:extLst>
          </p:cNvPr>
          <p:cNvCxnSpPr>
            <a:cxnSpLocks/>
          </p:cNvCxnSpPr>
          <p:nvPr/>
        </p:nvCxnSpPr>
        <p:spPr>
          <a:xfrm flipH="1" flipV="1">
            <a:off x="1240367" y="5724175"/>
            <a:ext cx="2626077" cy="1411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023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B6B855F1-F310-C12C-012E-7145307A59AD}"/>
              </a:ext>
            </a:extLst>
          </p:cNvPr>
          <p:cNvSpPr txBox="1"/>
          <p:nvPr/>
        </p:nvSpPr>
        <p:spPr>
          <a:xfrm>
            <a:off x="2017003" y="5276936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294EF6-B284-2E72-4360-3B8133447E12}"/>
              </a:ext>
            </a:extLst>
          </p:cNvPr>
          <p:cNvSpPr/>
          <p:nvPr/>
        </p:nvSpPr>
        <p:spPr>
          <a:xfrm>
            <a:off x="-3332151" y="1073814"/>
            <a:ext cx="9119997" cy="9119997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45EA1-1FAA-E15E-5FDB-D270F491613D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-3332151" y="5633813"/>
            <a:ext cx="9119997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DD725-9466-6DC2-5CA9-E67035BECF9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1227848" y="1073814"/>
            <a:ext cx="0" cy="9119997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4916-60E9-56DE-E48A-9A94D29B1343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1210741" y="5633813"/>
            <a:ext cx="457710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0B84-CA17-3F8D-AA06-D7E4B2120EA1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1227848" y="1073814"/>
            <a:ext cx="0" cy="455999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F37D9-0ED7-2AC1-CB7D-F1FA8E09CE5F}"/>
              </a:ext>
            </a:extLst>
          </p:cNvPr>
          <p:cNvCxnSpPr>
            <a:cxnSpLocks/>
          </p:cNvCxnSpPr>
          <p:nvPr/>
        </p:nvCxnSpPr>
        <p:spPr>
          <a:xfrm flipV="1">
            <a:off x="1210741" y="3927475"/>
            <a:ext cx="4246385" cy="1706338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8989D-B49C-3CAA-CCEA-D8926E310068}"/>
              </a:ext>
            </a:extLst>
          </p:cNvPr>
          <p:cNvCxnSpPr>
            <a:cxnSpLocks/>
          </p:cNvCxnSpPr>
          <p:nvPr/>
        </p:nvCxnSpPr>
        <p:spPr>
          <a:xfrm flipV="1">
            <a:off x="1227848" y="1931799"/>
            <a:ext cx="2638604" cy="3702013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5C99079-9736-20C7-DC3B-EC5ED43D9914}"/>
              </a:ext>
            </a:extLst>
          </p:cNvPr>
          <p:cNvSpPr/>
          <p:nvPr/>
        </p:nvSpPr>
        <p:spPr>
          <a:xfrm>
            <a:off x="173252" y="4566646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96EF8A3-CA44-DDF7-6D48-A4B008B6359F}"/>
              </a:ext>
            </a:extLst>
          </p:cNvPr>
          <p:cNvSpPr/>
          <p:nvPr/>
        </p:nvSpPr>
        <p:spPr>
          <a:xfrm>
            <a:off x="175539" y="4581504"/>
            <a:ext cx="2104615" cy="2104615"/>
          </a:xfrm>
          <a:prstGeom prst="arc">
            <a:avLst>
              <a:gd name="adj1" fmla="val 18303114"/>
              <a:gd name="adj2" fmla="val 2027202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2ECDD-9A87-0A34-B086-CD3DD1348FE8}"/>
              </a:ext>
            </a:extLst>
          </p:cNvPr>
          <p:cNvSpPr txBox="1"/>
          <p:nvPr/>
        </p:nvSpPr>
        <p:spPr>
          <a:xfrm>
            <a:off x="1000165" y="557753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A9A5AB-1F18-347D-C80A-7DDCAD33E7B5}"/>
              </a:ext>
            </a:extLst>
          </p:cNvPr>
          <p:cNvCxnSpPr>
            <a:cxnSpLocks/>
          </p:cNvCxnSpPr>
          <p:nvPr/>
        </p:nvCxnSpPr>
        <p:spPr>
          <a:xfrm>
            <a:off x="5457126" y="3920140"/>
            <a:ext cx="0" cy="171405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410105-D65E-1862-837B-771C80F2F54C}"/>
              </a:ext>
            </a:extLst>
          </p:cNvPr>
          <p:cNvCxnSpPr>
            <a:cxnSpLocks/>
          </p:cNvCxnSpPr>
          <p:nvPr/>
        </p:nvCxnSpPr>
        <p:spPr>
          <a:xfrm flipH="1">
            <a:off x="3873856" y="1918758"/>
            <a:ext cx="3406" cy="371842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FBC2F1-D74D-6592-D794-6F1D55E278A6}"/>
              </a:ext>
            </a:extLst>
          </p:cNvPr>
          <p:cNvCxnSpPr>
            <a:cxnSpLocks/>
          </p:cNvCxnSpPr>
          <p:nvPr/>
        </p:nvCxnSpPr>
        <p:spPr>
          <a:xfrm flipH="1">
            <a:off x="3877262" y="3920140"/>
            <a:ext cx="1579864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01F101-C8F0-513D-7D8B-94DDFAF2A15F}"/>
              </a:ext>
            </a:extLst>
          </p:cNvPr>
          <p:cNvCxnSpPr>
            <a:cxnSpLocks/>
          </p:cNvCxnSpPr>
          <p:nvPr/>
        </p:nvCxnSpPr>
        <p:spPr>
          <a:xfrm flipH="1" flipV="1">
            <a:off x="3873856" y="1918758"/>
            <a:ext cx="1583270" cy="2001382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01FCEBF-FC17-3650-CA1B-C59581B67DDF}"/>
              </a:ext>
            </a:extLst>
          </p:cNvPr>
          <p:cNvSpPr txBox="1"/>
          <p:nvPr/>
        </p:nvSpPr>
        <p:spPr>
          <a:xfrm>
            <a:off x="1869246" y="4904170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a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7648DF-F5A0-6695-E857-34C802FD51BE}"/>
              </a:ext>
            </a:extLst>
          </p:cNvPr>
          <p:cNvSpPr txBox="1"/>
          <p:nvPr/>
        </p:nvSpPr>
        <p:spPr>
          <a:xfrm>
            <a:off x="5343284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874168-8EF3-1E4C-A0A7-23E0D0EB430D}"/>
              </a:ext>
            </a:extLst>
          </p:cNvPr>
          <p:cNvSpPr txBox="1"/>
          <p:nvPr/>
        </p:nvSpPr>
        <p:spPr>
          <a:xfrm>
            <a:off x="5416541" y="372272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8EE567-99B8-0971-1749-16679B217656}"/>
              </a:ext>
            </a:extLst>
          </p:cNvPr>
          <p:cNvSpPr txBox="1"/>
          <p:nvPr/>
        </p:nvSpPr>
        <p:spPr>
          <a:xfrm>
            <a:off x="3798750" y="16495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64BAA7-00F3-727E-3688-937384BDD269}"/>
              </a:ext>
            </a:extLst>
          </p:cNvPr>
          <p:cNvSpPr txBox="1"/>
          <p:nvPr/>
        </p:nvSpPr>
        <p:spPr>
          <a:xfrm>
            <a:off x="3734958" y="5651686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C1D40E-6CC6-725B-BD93-4069D87F8709}"/>
              </a:ext>
            </a:extLst>
          </p:cNvPr>
          <p:cNvSpPr txBox="1"/>
          <p:nvPr/>
        </p:nvSpPr>
        <p:spPr>
          <a:xfrm>
            <a:off x="3657841" y="375086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9DA088-193E-B91B-3CB1-80F2AB62A84B}"/>
              </a:ext>
            </a:extLst>
          </p:cNvPr>
          <p:cNvSpPr txBox="1"/>
          <p:nvPr/>
        </p:nvSpPr>
        <p:spPr>
          <a:xfrm rot="16200000">
            <a:off x="450275" y="3489965"/>
            <a:ext cx="117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i="1" dirty="0">
                <a:solidFill>
                  <a:srgbClr val="0070C0"/>
                </a:solidFill>
              </a:rPr>
              <a:t>sin( a + b )</a:t>
            </a:r>
            <a:endParaRPr lang="en-CA" sz="1100" b="1" i="1" dirty="0">
              <a:solidFill>
                <a:srgbClr val="0070C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979909-A0BB-1DB3-AA89-C71940C1DC45}"/>
              </a:ext>
            </a:extLst>
          </p:cNvPr>
          <p:cNvCxnSpPr>
            <a:cxnSpLocks/>
          </p:cNvCxnSpPr>
          <p:nvPr/>
        </p:nvCxnSpPr>
        <p:spPr>
          <a:xfrm flipH="1">
            <a:off x="1166424" y="1921865"/>
            <a:ext cx="3406" cy="3718428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966402D-5592-2856-C176-7928711A0959}"/>
              </a:ext>
            </a:extLst>
          </p:cNvPr>
          <p:cNvSpPr txBox="1"/>
          <p:nvPr/>
        </p:nvSpPr>
        <p:spPr>
          <a:xfrm>
            <a:off x="930570" y="1073812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7B5740-2D47-23C1-DC1F-0A83DBE065AE}"/>
              </a:ext>
            </a:extLst>
          </p:cNvPr>
          <p:cNvSpPr txBox="1"/>
          <p:nvPr/>
        </p:nvSpPr>
        <p:spPr>
          <a:xfrm>
            <a:off x="5734249" y="5577532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X</a:t>
            </a:r>
            <a:endParaRPr lang="en-CA" sz="11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884FD-B501-5364-2EEB-06DC06BE81E4}"/>
              </a:ext>
            </a:extLst>
          </p:cNvPr>
          <p:cNvSpPr txBox="1"/>
          <p:nvPr/>
        </p:nvSpPr>
        <p:spPr>
          <a:xfrm>
            <a:off x="2195819" y="3455784"/>
            <a:ext cx="652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r = 1</a:t>
            </a:r>
            <a:endParaRPr lang="en-CA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DDD1-39D2-87C2-E102-C04B7EAC2F84}"/>
              </a:ext>
            </a:extLst>
          </p:cNvPr>
          <p:cNvSpPr txBox="1"/>
          <p:nvPr/>
        </p:nvSpPr>
        <p:spPr>
          <a:xfrm>
            <a:off x="2491536" y="32407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339D7F-2A31-EDAB-F3F2-A1A27C926741}"/>
              </a:ext>
            </a:extLst>
          </p:cNvPr>
          <p:cNvSpPr txBox="1"/>
          <p:nvPr/>
        </p:nvSpPr>
        <p:spPr>
          <a:xfrm rot="3127980">
            <a:off x="4358566" y="2872198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sin( a )</a:t>
            </a:r>
            <a:endParaRPr lang="en-CA" sz="105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A301EB-2B21-F305-B58B-F936A33AC6EF}"/>
              </a:ext>
            </a:extLst>
          </p:cNvPr>
          <p:cNvSpPr txBox="1"/>
          <p:nvPr/>
        </p:nvSpPr>
        <p:spPr>
          <a:xfrm rot="20211402">
            <a:off x="2731010" y="4452430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cos(a)</a:t>
            </a:r>
            <a:endParaRPr lang="en-CA" sz="1050" dirty="0">
              <a:solidFill>
                <a:srgbClr val="0070C0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7B33D78A-73AD-FE95-A610-1120884C2322}"/>
              </a:ext>
            </a:extLst>
          </p:cNvPr>
          <p:cNvSpPr/>
          <p:nvPr/>
        </p:nvSpPr>
        <p:spPr>
          <a:xfrm rot="10800000">
            <a:off x="4391756" y="2889616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67244E-2086-6DC2-E37C-87AF0B1D9C5A}"/>
              </a:ext>
            </a:extLst>
          </p:cNvPr>
          <p:cNvSpPr txBox="1"/>
          <p:nvPr/>
        </p:nvSpPr>
        <p:spPr>
          <a:xfrm>
            <a:off x="4150348" y="401748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3D6AAB-3FA2-4BCE-F699-DD1DF656F622}"/>
              </a:ext>
            </a:extLst>
          </p:cNvPr>
          <p:cNvSpPr/>
          <p:nvPr/>
        </p:nvSpPr>
        <p:spPr>
          <a:xfrm>
            <a:off x="3879282" y="3837361"/>
            <a:ext cx="97200" cy="9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745DD2-3448-A481-F1E5-2E0A2BAA938D}"/>
              </a:ext>
            </a:extLst>
          </p:cNvPr>
          <p:cNvSpPr txBox="1"/>
          <p:nvPr/>
        </p:nvSpPr>
        <p:spPr>
          <a:xfrm>
            <a:off x="3819957" y="3624341"/>
            <a:ext cx="499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rgbClr val="0070C0"/>
                </a:solidFill>
              </a:rPr>
              <a:t>90</a:t>
            </a:r>
            <a:endParaRPr lang="en-CA" sz="9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2B311-CB81-D297-07A9-BB59A4935BB6}"/>
              </a:ext>
            </a:extLst>
          </p:cNvPr>
          <p:cNvSpPr/>
          <p:nvPr/>
        </p:nvSpPr>
        <p:spPr>
          <a:xfrm rot="19788538">
            <a:off x="5327150" y="3854943"/>
            <a:ext cx="97200" cy="9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80F6EB-515F-D894-6B6A-A42618F8D837}"/>
              </a:ext>
            </a:extLst>
          </p:cNvPr>
          <p:cNvSpPr txBox="1"/>
          <p:nvPr/>
        </p:nvSpPr>
        <p:spPr>
          <a:xfrm>
            <a:off x="4565832" y="3548735"/>
            <a:ext cx="684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rgbClr val="0070C0"/>
                </a:solidFill>
              </a:rPr>
              <a:t>(90 – b)</a:t>
            </a:r>
            <a:endParaRPr lang="en-CA" sz="900" b="1" dirty="0">
              <a:solidFill>
                <a:srgbClr val="0070C0"/>
              </a:solidFill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F09F2BB-8E3B-1043-2055-4F4B36AB03C7}"/>
              </a:ext>
            </a:extLst>
          </p:cNvPr>
          <p:cNvSpPr/>
          <p:nvPr/>
        </p:nvSpPr>
        <p:spPr>
          <a:xfrm rot="12573623">
            <a:off x="5069745" y="3528760"/>
            <a:ext cx="720000" cy="720000"/>
          </a:xfrm>
          <a:prstGeom prst="arc">
            <a:avLst>
              <a:gd name="adj1" fmla="val 19515305"/>
              <a:gd name="adj2" fmla="val 1359958"/>
            </a:avLst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4FF647-F0D7-B3F6-88C3-11115690532A}"/>
              </a:ext>
            </a:extLst>
          </p:cNvPr>
          <p:cNvSpPr txBox="1"/>
          <p:nvPr/>
        </p:nvSpPr>
        <p:spPr>
          <a:xfrm>
            <a:off x="3916386" y="2373278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26F4149F-E79A-3C64-0AA6-092C9DB63CD9}"/>
              </a:ext>
            </a:extLst>
          </p:cNvPr>
          <p:cNvSpPr/>
          <p:nvPr/>
        </p:nvSpPr>
        <p:spPr>
          <a:xfrm rot="5400000">
            <a:off x="3520013" y="1554955"/>
            <a:ext cx="720000" cy="720000"/>
          </a:xfrm>
          <a:prstGeom prst="arc">
            <a:avLst>
              <a:gd name="adj1" fmla="val 19333092"/>
              <a:gd name="adj2" fmla="val 137107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BD3A40-6A70-3C4F-F91C-626055817AE9}"/>
              </a:ext>
            </a:extLst>
          </p:cNvPr>
          <p:cNvSpPr txBox="1"/>
          <p:nvPr/>
        </p:nvSpPr>
        <p:spPr>
          <a:xfrm>
            <a:off x="6321616" y="1618329"/>
            <a:ext cx="557631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Considering our last proof: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cos( a + b ) = </a:t>
            </a:r>
            <a:r>
              <a:rPr lang="en-CA" dirty="0">
                <a:highlight>
                  <a:srgbClr val="FFFF00"/>
                </a:highlight>
              </a:rPr>
              <a:t>AB</a:t>
            </a:r>
            <a:r>
              <a:rPr lang="en-CA" dirty="0"/>
              <a:t>  - sin(a) . sin(b)</a:t>
            </a:r>
          </a:p>
          <a:p>
            <a:pPr algn="ctr"/>
            <a:endParaRPr lang="en-CA" dirty="0"/>
          </a:p>
          <a:p>
            <a:r>
              <a:rPr lang="en-CA" dirty="0"/>
              <a:t>And we want to prove that:</a:t>
            </a:r>
          </a:p>
          <a:p>
            <a:endParaRPr lang="en-CA" dirty="0"/>
          </a:p>
          <a:p>
            <a:pPr algn="ctr"/>
            <a:r>
              <a:rPr lang="en-CA" dirty="0"/>
              <a:t>cos( a + b ) = </a:t>
            </a:r>
            <a:r>
              <a:rPr lang="en-CA" dirty="0">
                <a:highlight>
                  <a:srgbClr val="FFFF00"/>
                </a:highlight>
              </a:rPr>
              <a:t>AB</a:t>
            </a:r>
            <a:r>
              <a:rPr lang="en-CA" dirty="0"/>
              <a:t> - EC</a:t>
            </a:r>
          </a:p>
          <a:p>
            <a:endParaRPr lang="en-CA" dirty="0"/>
          </a:p>
          <a:p>
            <a:r>
              <a:rPr lang="en-CA" dirty="0"/>
              <a:t>We need to find evidence that:</a:t>
            </a:r>
          </a:p>
          <a:p>
            <a:endParaRPr lang="en-CA" dirty="0"/>
          </a:p>
          <a:p>
            <a:pPr algn="ctr"/>
            <a:r>
              <a:rPr lang="en-CA" dirty="0"/>
              <a:t>EC = sin(a) . sin(b)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>
              <a:highlight>
                <a:srgbClr val="FFFF00"/>
              </a:highlight>
            </a:endParaRPr>
          </a:p>
          <a:p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D9260A-4F04-AEED-16B6-51267F1DF466}"/>
              </a:ext>
            </a:extLst>
          </p:cNvPr>
          <p:cNvSpPr txBox="1"/>
          <p:nvPr/>
        </p:nvSpPr>
        <p:spPr>
          <a:xfrm>
            <a:off x="2107109" y="5675963"/>
            <a:ext cx="117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i="1" dirty="0">
                <a:solidFill>
                  <a:srgbClr val="0070C0"/>
                </a:solidFill>
              </a:rPr>
              <a:t>cos( a + b )</a:t>
            </a:r>
            <a:endParaRPr lang="en-CA" sz="1100" b="1" i="1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E61E47-2ACF-6137-FF1D-9856A699FCFA}"/>
              </a:ext>
            </a:extLst>
          </p:cNvPr>
          <p:cNvCxnSpPr>
            <a:cxnSpLocks/>
          </p:cNvCxnSpPr>
          <p:nvPr/>
        </p:nvCxnSpPr>
        <p:spPr>
          <a:xfrm flipH="1" flipV="1">
            <a:off x="1240367" y="5724175"/>
            <a:ext cx="2626077" cy="1411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090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B6B855F1-F310-C12C-012E-7145307A59AD}"/>
              </a:ext>
            </a:extLst>
          </p:cNvPr>
          <p:cNvSpPr txBox="1"/>
          <p:nvPr/>
        </p:nvSpPr>
        <p:spPr>
          <a:xfrm>
            <a:off x="2017003" y="5276936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294EF6-B284-2E72-4360-3B8133447E12}"/>
              </a:ext>
            </a:extLst>
          </p:cNvPr>
          <p:cNvSpPr/>
          <p:nvPr/>
        </p:nvSpPr>
        <p:spPr>
          <a:xfrm>
            <a:off x="-3332151" y="1073814"/>
            <a:ext cx="9119997" cy="9119997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45EA1-1FAA-E15E-5FDB-D270F491613D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-3332151" y="5633813"/>
            <a:ext cx="9119997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DD725-9466-6DC2-5CA9-E67035BECF9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1227848" y="1073814"/>
            <a:ext cx="0" cy="9119997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4916-60E9-56DE-E48A-9A94D29B1343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1210741" y="5633813"/>
            <a:ext cx="457710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0B84-CA17-3F8D-AA06-D7E4B2120EA1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1227848" y="1073814"/>
            <a:ext cx="0" cy="455999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F37D9-0ED7-2AC1-CB7D-F1FA8E09CE5F}"/>
              </a:ext>
            </a:extLst>
          </p:cNvPr>
          <p:cNvCxnSpPr>
            <a:cxnSpLocks/>
          </p:cNvCxnSpPr>
          <p:nvPr/>
        </p:nvCxnSpPr>
        <p:spPr>
          <a:xfrm flipV="1">
            <a:off x="1210741" y="3927475"/>
            <a:ext cx="4246385" cy="1706338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8989D-B49C-3CAA-CCEA-D8926E310068}"/>
              </a:ext>
            </a:extLst>
          </p:cNvPr>
          <p:cNvCxnSpPr>
            <a:cxnSpLocks/>
          </p:cNvCxnSpPr>
          <p:nvPr/>
        </p:nvCxnSpPr>
        <p:spPr>
          <a:xfrm flipV="1">
            <a:off x="1227848" y="1931799"/>
            <a:ext cx="2638604" cy="3702013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5C99079-9736-20C7-DC3B-EC5ED43D9914}"/>
              </a:ext>
            </a:extLst>
          </p:cNvPr>
          <p:cNvSpPr/>
          <p:nvPr/>
        </p:nvSpPr>
        <p:spPr>
          <a:xfrm>
            <a:off x="173252" y="4566646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96EF8A3-CA44-DDF7-6D48-A4B008B6359F}"/>
              </a:ext>
            </a:extLst>
          </p:cNvPr>
          <p:cNvSpPr/>
          <p:nvPr/>
        </p:nvSpPr>
        <p:spPr>
          <a:xfrm>
            <a:off x="175539" y="4581504"/>
            <a:ext cx="2104615" cy="2104615"/>
          </a:xfrm>
          <a:prstGeom prst="arc">
            <a:avLst>
              <a:gd name="adj1" fmla="val 18303114"/>
              <a:gd name="adj2" fmla="val 2027202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2ECDD-9A87-0A34-B086-CD3DD1348FE8}"/>
              </a:ext>
            </a:extLst>
          </p:cNvPr>
          <p:cNvSpPr txBox="1"/>
          <p:nvPr/>
        </p:nvSpPr>
        <p:spPr>
          <a:xfrm>
            <a:off x="1000165" y="557753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A9A5AB-1F18-347D-C80A-7DDCAD33E7B5}"/>
              </a:ext>
            </a:extLst>
          </p:cNvPr>
          <p:cNvCxnSpPr>
            <a:cxnSpLocks/>
          </p:cNvCxnSpPr>
          <p:nvPr/>
        </p:nvCxnSpPr>
        <p:spPr>
          <a:xfrm>
            <a:off x="5457126" y="3920140"/>
            <a:ext cx="0" cy="171405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410105-D65E-1862-837B-771C80F2F54C}"/>
              </a:ext>
            </a:extLst>
          </p:cNvPr>
          <p:cNvCxnSpPr>
            <a:cxnSpLocks/>
          </p:cNvCxnSpPr>
          <p:nvPr/>
        </p:nvCxnSpPr>
        <p:spPr>
          <a:xfrm flipH="1">
            <a:off x="3873856" y="1918758"/>
            <a:ext cx="3406" cy="371842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FBC2F1-D74D-6592-D794-6F1D55E278A6}"/>
              </a:ext>
            </a:extLst>
          </p:cNvPr>
          <p:cNvCxnSpPr>
            <a:cxnSpLocks/>
          </p:cNvCxnSpPr>
          <p:nvPr/>
        </p:nvCxnSpPr>
        <p:spPr>
          <a:xfrm flipH="1">
            <a:off x="3877262" y="3920140"/>
            <a:ext cx="1579864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01F101-C8F0-513D-7D8B-94DDFAF2A15F}"/>
              </a:ext>
            </a:extLst>
          </p:cNvPr>
          <p:cNvCxnSpPr>
            <a:cxnSpLocks/>
          </p:cNvCxnSpPr>
          <p:nvPr/>
        </p:nvCxnSpPr>
        <p:spPr>
          <a:xfrm flipH="1" flipV="1">
            <a:off x="3873856" y="1918758"/>
            <a:ext cx="1583270" cy="2001382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01FCEBF-FC17-3650-CA1B-C59581B67DDF}"/>
              </a:ext>
            </a:extLst>
          </p:cNvPr>
          <p:cNvSpPr txBox="1"/>
          <p:nvPr/>
        </p:nvSpPr>
        <p:spPr>
          <a:xfrm>
            <a:off x="1869246" y="4904170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a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7648DF-F5A0-6695-E857-34C802FD51BE}"/>
              </a:ext>
            </a:extLst>
          </p:cNvPr>
          <p:cNvSpPr txBox="1"/>
          <p:nvPr/>
        </p:nvSpPr>
        <p:spPr>
          <a:xfrm>
            <a:off x="5343284" y="559030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874168-8EF3-1E4C-A0A7-23E0D0EB430D}"/>
              </a:ext>
            </a:extLst>
          </p:cNvPr>
          <p:cNvSpPr txBox="1"/>
          <p:nvPr/>
        </p:nvSpPr>
        <p:spPr>
          <a:xfrm>
            <a:off x="5416541" y="3722722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8EE567-99B8-0971-1749-16679B217656}"/>
              </a:ext>
            </a:extLst>
          </p:cNvPr>
          <p:cNvSpPr txBox="1"/>
          <p:nvPr/>
        </p:nvSpPr>
        <p:spPr>
          <a:xfrm>
            <a:off x="3798750" y="16495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64BAA7-00F3-727E-3688-937384BDD269}"/>
              </a:ext>
            </a:extLst>
          </p:cNvPr>
          <p:cNvSpPr txBox="1"/>
          <p:nvPr/>
        </p:nvSpPr>
        <p:spPr>
          <a:xfrm>
            <a:off x="3734958" y="5651686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C1D40E-6CC6-725B-BD93-4069D87F8709}"/>
              </a:ext>
            </a:extLst>
          </p:cNvPr>
          <p:cNvSpPr txBox="1"/>
          <p:nvPr/>
        </p:nvSpPr>
        <p:spPr>
          <a:xfrm>
            <a:off x="3657841" y="3750863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9DA088-193E-B91B-3CB1-80F2AB62A84B}"/>
              </a:ext>
            </a:extLst>
          </p:cNvPr>
          <p:cNvSpPr txBox="1"/>
          <p:nvPr/>
        </p:nvSpPr>
        <p:spPr>
          <a:xfrm rot="16200000">
            <a:off x="450275" y="3489965"/>
            <a:ext cx="117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i="1" dirty="0">
                <a:solidFill>
                  <a:srgbClr val="0070C0"/>
                </a:solidFill>
              </a:rPr>
              <a:t>sin( a + b )</a:t>
            </a:r>
            <a:endParaRPr lang="en-CA" sz="1100" b="1" i="1" dirty="0">
              <a:solidFill>
                <a:srgbClr val="0070C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979909-A0BB-1DB3-AA89-C71940C1DC45}"/>
              </a:ext>
            </a:extLst>
          </p:cNvPr>
          <p:cNvCxnSpPr>
            <a:cxnSpLocks/>
          </p:cNvCxnSpPr>
          <p:nvPr/>
        </p:nvCxnSpPr>
        <p:spPr>
          <a:xfrm flipH="1">
            <a:off x="1166424" y="1921865"/>
            <a:ext cx="3406" cy="3718428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966402D-5592-2856-C176-7928711A0959}"/>
              </a:ext>
            </a:extLst>
          </p:cNvPr>
          <p:cNvSpPr txBox="1"/>
          <p:nvPr/>
        </p:nvSpPr>
        <p:spPr>
          <a:xfrm>
            <a:off x="930570" y="1073812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7B5740-2D47-23C1-DC1F-0A83DBE065AE}"/>
              </a:ext>
            </a:extLst>
          </p:cNvPr>
          <p:cNvSpPr txBox="1"/>
          <p:nvPr/>
        </p:nvSpPr>
        <p:spPr>
          <a:xfrm>
            <a:off x="5734249" y="5577532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X</a:t>
            </a:r>
            <a:endParaRPr lang="en-CA" sz="11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884FD-B501-5364-2EEB-06DC06BE81E4}"/>
              </a:ext>
            </a:extLst>
          </p:cNvPr>
          <p:cNvSpPr txBox="1"/>
          <p:nvPr/>
        </p:nvSpPr>
        <p:spPr>
          <a:xfrm>
            <a:off x="2195819" y="3455784"/>
            <a:ext cx="652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r = 1</a:t>
            </a:r>
            <a:endParaRPr lang="en-CA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DDD1-39D2-87C2-E102-C04B7EAC2F84}"/>
              </a:ext>
            </a:extLst>
          </p:cNvPr>
          <p:cNvSpPr txBox="1"/>
          <p:nvPr/>
        </p:nvSpPr>
        <p:spPr>
          <a:xfrm>
            <a:off x="2491536" y="324070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339D7F-2A31-EDAB-F3F2-A1A27C926741}"/>
              </a:ext>
            </a:extLst>
          </p:cNvPr>
          <p:cNvSpPr txBox="1"/>
          <p:nvPr/>
        </p:nvSpPr>
        <p:spPr>
          <a:xfrm rot="3127980">
            <a:off x="4358566" y="2872198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sin( a )</a:t>
            </a:r>
            <a:endParaRPr lang="en-CA" sz="105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A301EB-2B21-F305-B58B-F936A33AC6EF}"/>
              </a:ext>
            </a:extLst>
          </p:cNvPr>
          <p:cNvSpPr txBox="1"/>
          <p:nvPr/>
        </p:nvSpPr>
        <p:spPr>
          <a:xfrm rot="20211402">
            <a:off x="2731010" y="4452430"/>
            <a:ext cx="11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cos(a)</a:t>
            </a:r>
            <a:endParaRPr lang="en-CA" sz="1050" dirty="0">
              <a:solidFill>
                <a:srgbClr val="0070C0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7B33D78A-73AD-FE95-A610-1120884C2322}"/>
              </a:ext>
            </a:extLst>
          </p:cNvPr>
          <p:cNvSpPr/>
          <p:nvPr/>
        </p:nvSpPr>
        <p:spPr>
          <a:xfrm rot="10800000">
            <a:off x="4391756" y="2889616"/>
            <a:ext cx="2104615" cy="2104615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67244E-2086-6DC2-E37C-87AF0B1D9C5A}"/>
              </a:ext>
            </a:extLst>
          </p:cNvPr>
          <p:cNvSpPr txBox="1"/>
          <p:nvPr/>
        </p:nvSpPr>
        <p:spPr>
          <a:xfrm>
            <a:off x="4150348" y="4017481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3D6AAB-3FA2-4BCE-F699-DD1DF656F622}"/>
              </a:ext>
            </a:extLst>
          </p:cNvPr>
          <p:cNvSpPr/>
          <p:nvPr/>
        </p:nvSpPr>
        <p:spPr>
          <a:xfrm>
            <a:off x="3879282" y="3837361"/>
            <a:ext cx="97200" cy="9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745DD2-3448-A481-F1E5-2E0A2BAA938D}"/>
              </a:ext>
            </a:extLst>
          </p:cNvPr>
          <p:cNvSpPr txBox="1"/>
          <p:nvPr/>
        </p:nvSpPr>
        <p:spPr>
          <a:xfrm>
            <a:off x="3819957" y="3624341"/>
            <a:ext cx="499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rgbClr val="0070C0"/>
                </a:solidFill>
              </a:rPr>
              <a:t>90</a:t>
            </a:r>
            <a:endParaRPr lang="en-CA" sz="9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2B311-CB81-D297-07A9-BB59A4935BB6}"/>
              </a:ext>
            </a:extLst>
          </p:cNvPr>
          <p:cNvSpPr/>
          <p:nvPr/>
        </p:nvSpPr>
        <p:spPr>
          <a:xfrm rot="19788538">
            <a:off x="5327150" y="3854943"/>
            <a:ext cx="97200" cy="9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80F6EB-515F-D894-6B6A-A42618F8D837}"/>
              </a:ext>
            </a:extLst>
          </p:cNvPr>
          <p:cNvSpPr txBox="1"/>
          <p:nvPr/>
        </p:nvSpPr>
        <p:spPr>
          <a:xfrm>
            <a:off x="4565832" y="3548735"/>
            <a:ext cx="684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rgbClr val="0070C0"/>
                </a:solidFill>
              </a:rPr>
              <a:t>(90 – b)</a:t>
            </a:r>
            <a:endParaRPr lang="en-CA" sz="900" b="1" dirty="0">
              <a:solidFill>
                <a:srgbClr val="0070C0"/>
              </a:solidFill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F09F2BB-8E3B-1043-2055-4F4B36AB03C7}"/>
              </a:ext>
            </a:extLst>
          </p:cNvPr>
          <p:cNvSpPr/>
          <p:nvPr/>
        </p:nvSpPr>
        <p:spPr>
          <a:xfrm rot="12573623">
            <a:off x="5069745" y="3528760"/>
            <a:ext cx="720000" cy="720000"/>
          </a:xfrm>
          <a:prstGeom prst="arc">
            <a:avLst>
              <a:gd name="adj1" fmla="val 19515305"/>
              <a:gd name="adj2" fmla="val 1359958"/>
            </a:avLst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4FF647-F0D7-B3F6-88C3-11115690532A}"/>
              </a:ext>
            </a:extLst>
          </p:cNvPr>
          <p:cNvSpPr txBox="1"/>
          <p:nvPr/>
        </p:nvSpPr>
        <p:spPr>
          <a:xfrm>
            <a:off x="3916386" y="2373278"/>
            <a:ext cx="26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b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26F4149F-E79A-3C64-0AA6-092C9DB63CD9}"/>
              </a:ext>
            </a:extLst>
          </p:cNvPr>
          <p:cNvSpPr/>
          <p:nvPr/>
        </p:nvSpPr>
        <p:spPr>
          <a:xfrm rot="5400000">
            <a:off x="3520013" y="1554955"/>
            <a:ext cx="720000" cy="720000"/>
          </a:xfrm>
          <a:prstGeom prst="arc">
            <a:avLst>
              <a:gd name="adj1" fmla="val 19333092"/>
              <a:gd name="adj2" fmla="val 137107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BD3A40-6A70-3C4F-F91C-626055817AE9}"/>
                  </a:ext>
                </a:extLst>
              </p:cNvPr>
              <p:cNvSpPr txBox="1"/>
              <p:nvPr/>
            </p:nvSpPr>
            <p:spPr>
              <a:xfrm>
                <a:off x="6321616" y="1618329"/>
                <a:ext cx="5576316" cy="7263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Now take the triangle D,E,C. We want to find the length of EC.</a:t>
                </a:r>
                <a:br>
                  <a:rPr lang="en-CA" dirty="0"/>
                </a:br>
                <a:br>
                  <a:rPr lang="en-CA" dirty="0"/>
                </a:br>
                <a:r>
                  <a:rPr lang="en-CA" dirty="0"/>
                  <a:t>And let’s take the sine formula:</a:t>
                </a:r>
              </a:p>
              <a:p>
                <a:pPr algn="ctr"/>
                <a:br>
                  <a:rPr lang="en-CA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𝑜𝑝𝑝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h𝑦𝑝</m:t>
                        </m:r>
                      </m:den>
                    </m:f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   →   </m:t>
                    </m:r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𝐸𝐶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dirty="0"/>
              </a:p>
              <a:p>
                <a:r>
                  <a:rPr lang="en-CA" dirty="0"/>
                  <a:t>Therefore:</a:t>
                </a:r>
              </a:p>
              <a:p>
                <a:pPr algn="ctr"/>
                <a:r>
                  <a:rPr lang="en-CA" dirty="0">
                    <a:highlight>
                      <a:srgbClr val="00FF00"/>
                    </a:highlight>
                  </a:rPr>
                  <a:t>EC = sin(a) . sin(b)</a:t>
                </a:r>
              </a:p>
              <a:p>
                <a:pPr algn="ctr"/>
                <a:endParaRPr lang="en-CA" dirty="0"/>
              </a:p>
              <a:p>
                <a:r>
                  <a:rPr lang="en-CA" dirty="0"/>
                  <a:t>And</a:t>
                </a:r>
                <a:br>
                  <a:rPr lang="en-CA" dirty="0"/>
                </a:br>
                <a:endParaRPr lang="en-CA" dirty="0"/>
              </a:p>
              <a:p>
                <a:pPr algn="ctr"/>
                <a:r>
                  <a:rPr lang="en-CA" dirty="0"/>
                  <a:t>cos( a + b ) = </a:t>
                </a:r>
                <a:r>
                  <a:rPr lang="en-CA" dirty="0">
                    <a:highlight>
                      <a:srgbClr val="FFFF00"/>
                    </a:highlight>
                  </a:rPr>
                  <a:t>AB</a:t>
                </a:r>
                <a:r>
                  <a:rPr lang="en-CA" dirty="0"/>
                  <a:t>  - FB</a:t>
                </a:r>
              </a:p>
              <a:p>
                <a:pPr algn="ctr"/>
                <a:r>
                  <a:rPr lang="en-CA" dirty="0"/>
                  <a:t>FB = </a:t>
                </a:r>
                <a:r>
                  <a:rPr lang="en-CA" dirty="0">
                    <a:highlight>
                      <a:srgbClr val="66FF33"/>
                    </a:highlight>
                  </a:rPr>
                  <a:t>EC</a:t>
                </a:r>
              </a:p>
              <a:p>
                <a:pPr algn="ctr"/>
                <a:endParaRPr lang="en-CA" dirty="0"/>
              </a:p>
              <a:p>
                <a:pPr algn="ctr"/>
                <a:endParaRPr lang="en-CA" dirty="0"/>
              </a:p>
              <a:p>
                <a:pPr algn="ctr"/>
                <a:r>
                  <a:rPr lang="en-CA" sz="2400" b="1" dirty="0"/>
                  <a:t>cos( a + b ) = </a:t>
                </a:r>
                <a:r>
                  <a:rPr lang="en-CA" sz="2400" b="1" dirty="0">
                    <a:highlight>
                      <a:srgbClr val="FFFF00"/>
                    </a:highlight>
                  </a:rPr>
                  <a:t>AB</a:t>
                </a:r>
                <a:r>
                  <a:rPr lang="en-CA" sz="2400" b="1" dirty="0"/>
                  <a:t>  - </a:t>
                </a:r>
                <a:r>
                  <a:rPr lang="en-CA" sz="2400" b="1" dirty="0">
                    <a:highlight>
                      <a:srgbClr val="66FF33"/>
                    </a:highlight>
                  </a:rPr>
                  <a:t>EC</a:t>
                </a:r>
              </a:p>
              <a:p>
                <a:pPr algn="ctr"/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algn="ctr"/>
                <a:endParaRPr lang="en-CA" dirty="0"/>
              </a:p>
              <a:p>
                <a:pPr algn="ctr"/>
                <a:endParaRPr lang="en-CA" dirty="0">
                  <a:highlight>
                    <a:srgbClr val="FFFF00"/>
                  </a:highlight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BD3A40-6A70-3C4F-F91C-626055817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616" y="1618329"/>
                <a:ext cx="5576316" cy="7263270"/>
              </a:xfrm>
              <a:prstGeom prst="rect">
                <a:avLst/>
              </a:prstGeom>
              <a:blipFill>
                <a:blip r:embed="rId3"/>
                <a:stretch>
                  <a:fillRect l="-874" t="-419" r="-17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0D9260A-4F04-AEED-16B6-51267F1DF466}"/>
              </a:ext>
            </a:extLst>
          </p:cNvPr>
          <p:cNvSpPr txBox="1"/>
          <p:nvPr/>
        </p:nvSpPr>
        <p:spPr>
          <a:xfrm>
            <a:off x="2107109" y="5675963"/>
            <a:ext cx="117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i="1" dirty="0">
                <a:solidFill>
                  <a:srgbClr val="0070C0"/>
                </a:solidFill>
              </a:rPr>
              <a:t>cos( a + b )</a:t>
            </a:r>
            <a:endParaRPr lang="en-CA" sz="1100" b="1" i="1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E61E47-2ACF-6137-FF1D-9856A699FCFA}"/>
              </a:ext>
            </a:extLst>
          </p:cNvPr>
          <p:cNvCxnSpPr>
            <a:cxnSpLocks/>
          </p:cNvCxnSpPr>
          <p:nvPr/>
        </p:nvCxnSpPr>
        <p:spPr>
          <a:xfrm flipH="1" flipV="1">
            <a:off x="1240367" y="5724175"/>
            <a:ext cx="2626077" cy="1411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D1D6E9F-3E9D-4400-0401-52D64AFE0146}"/>
              </a:ext>
            </a:extLst>
          </p:cNvPr>
          <p:cNvSpPr/>
          <p:nvPr/>
        </p:nvSpPr>
        <p:spPr>
          <a:xfrm>
            <a:off x="7687374" y="5820963"/>
            <a:ext cx="2844799" cy="60517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043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5B73BE6-347D-BBC9-5644-FAC0C63FECBF}"/>
              </a:ext>
            </a:extLst>
          </p:cNvPr>
          <p:cNvSpPr/>
          <p:nvPr/>
        </p:nvSpPr>
        <p:spPr>
          <a:xfrm>
            <a:off x="6042000" y="3118245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294EF6-B284-2E72-4360-3B8133447E12}"/>
              </a:ext>
            </a:extLst>
          </p:cNvPr>
          <p:cNvSpPr/>
          <p:nvPr/>
        </p:nvSpPr>
        <p:spPr>
          <a:xfrm>
            <a:off x="3756000" y="832245"/>
            <a:ext cx="4680000" cy="4680000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45EA1-1FAA-E15E-5FDB-D270F491613D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3756000" y="3172245"/>
            <a:ext cx="4680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DD725-9466-6DC2-5CA9-E67035BECF9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6096000" y="832245"/>
            <a:ext cx="0" cy="46800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4916-60E9-56DE-E48A-9A94D29B1343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6150000" y="3172245"/>
            <a:ext cx="2286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0B84-CA17-3F8D-AA06-D7E4B2120EA1}"/>
              </a:ext>
            </a:extLst>
          </p:cNvPr>
          <p:cNvCxnSpPr>
            <a:cxnSpLocks/>
            <a:stCxn id="10" idx="0"/>
            <a:endCxn id="4" idx="0"/>
          </p:cNvCxnSpPr>
          <p:nvPr/>
        </p:nvCxnSpPr>
        <p:spPr>
          <a:xfrm flipV="1">
            <a:off x="6096000" y="832245"/>
            <a:ext cx="0" cy="2286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AE40D3-25D5-1FC0-7A15-0DC8B999D7C1}"/>
              </a:ext>
            </a:extLst>
          </p:cNvPr>
          <p:cNvSpPr txBox="1"/>
          <p:nvPr/>
        </p:nvSpPr>
        <p:spPr>
          <a:xfrm>
            <a:off x="6704019" y="2864623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en-CA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B66F55-B659-971D-53DA-E7C6D33A26FD}"/>
              </a:ext>
            </a:extLst>
          </p:cNvPr>
          <p:cNvSpPr txBox="1"/>
          <p:nvPr/>
        </p:nvSpPr>
        <p:spPr>
          <a:xfrm>
            <a:off x="5826957" y="933258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F37D9-0ED7-2AC1-CB7D-F1FA8E09CE5F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6134184" y="2344369"/>
            <a:ext cx="2156162" cy="789692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8989D-B49C-3CAA-CCEA-D8926E310068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6134184" y="1269661"/>
            <a:ext cx="1325582" cy="186440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5C99079-9736-20C7-DC3B-EC5ED43D9914}"/>
              </a:ext>
            </a:extLst>
          </p:cNvPr>
          <p:cNvSpPr/>
          <p:nvPr/>
        </p:nvSpPr>
        <p:spPr>
          <a:xfrm>
            <a:off x="5570020" y="2613153"/>
            <a:ext cx="1080000" cy="1080000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96EF8A3-CA44-DDF7-6D48-A4B008B6359F}"/>
              </a:ext>
            </a:extLst>
          </p:cNvPr>
          <p:cNvSpPr/>
          <p:nvPr/>
        </p:nvSpPr>
        <p:spPr>
          <a:xfrm>
            <a:off x="5575093" y="2632245"/>
            <a:ext cx="1080000" cy="1080000"/>
          </a:xfrm>
          <a:prstGeom prst="arc">
            <a:avLst>
              <a:gd name="adj1" fmla="val 18303114"/>
              <a:gd name="adj2" fmla="val 20113032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C7ED41-14C9-9CBB-FBE4-D6E8E4184C32}"/>
              </a:ext>
            </a:extLst>
          </p:cNvPr>
          <p:cNvSpPr txBox="1"/>
          <p:nvPr/>
        </p:nvSpPr>
        <p:spPr>
          <a:xfrm>
            <a:off x="8059377" y="330406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X</a:t>
            </a:r>
            <a:endParaRPr lang="en-CA" sz="1100" b="1" dirty="0">
              <a:solidFill>
                <a:srgbClr val="C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97300E-8211-3FA7-4433-B3529681387B}"/>
              </a:ext>
            </a:extLst>
          </p:cNvPr>
          <p:cNvSpPr txBox="1"/>
          <p:nvPr/>
        </p:nvSpPr>
        <p:spPr>
          <a:xfrm>
            <a:off x="6512529" y="259406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7030A0"/>
                </a:solidFill>
              </a:rPr>
              <a:t>b</a:t>
            </a:r>
            <a:endParaRPr lang="en-CA" sz="1100" b="1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BF6844-2CEC-807A-EDEA-799F2CEBEDE1}"/>
              </a:ext>
            </a:extLst>
          </p:cNvPr>
          <p:cNvSpPr txBox="1"/>
          <p:nvPr/>
        </p:nvSpPr>
        <p:spPr>
          <a:xfrm>
            <a:off x="8252627" y="2198319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(x, y)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C9985-D431-0530-8918-FEB89AEA6C61}"/>
              </a:ext>
            </a:extLst>
          </p:cNvPr>
          <p:cNvSpPr txBox="1"/>
          <p:nvPr/>
        </p:nvSpPr>
        <p:spPr>
          <a:xfrm>
            <a:off x="7420173" y="1091839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(x’, y’)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BFC708-2906-B797-3503-76D5D595705D}"/>
              </a:ext>
            </a:extLst>
          </p:cNvPr>
          <p:cNvCxnSpPr>
            <a:cxnSpLocks/>
          </p:cNvCxnSpPr>
          <p:nvPr/>
        </p:nvCxnSpPr>
        <p:spPr>
          <a:xfrm flipH="1">
            <a:off x="6097089" y="2348886"/>
            <a:ext cx="218436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E81D7A6-7A38-5736-393A-924B59EDCE0C}"/>
              </a:ext>
            </a:extLst>
          </p:cNvPr>
          <p:cNvCxnSpPr>
            <a:cxnSpLocks/>
          </p:cNvCxnSpPr>
          <p:nvPr/>
        </p:nvCxnSpPr>
        <p:spPr>
          <a:xfrm flipH="1">
            <a:off x="6096673" y="1269661"/>
            <a:ext cx="136309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5949097-7313-D677-E62F-EA687E12B63F}"/>
              </a:ext>
            </a:extLst>
          </p:cNvPr>
          <p:cNvCxnSpPr>
            <a:cxnSpLocks/>
          </p:cNvCxnSpPr>
          <p:nvPr/>
        </p:nvCxnSpPr>
        <p:spPr>
          <a:xfrm>
            <a:off x="7459179" y="1269661"/>
            <a:ext cx="0" cy="19021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A6BCF0-7902-2555-812C-2EA40F14AB76}"/>
              </a:ext>
            </a:extLst>
          </p:cNvPr>
          <p:cNvCxnSpPr>
            <a:cxnSpLocks/>
          </p:cNvCxnSpPr>
          <p:nvPr/>
        </p:nvCxnSpPr>
        <p:spPr>
          <a:xfrm>
            <a:off x="8283223" y="2349598"/>
            <a:ext cx="0" cy="82717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74549D-73D0-8963-8DE0-8802526C99FD}"/>
              </a:ext>
            </a:extLst>
          </p:cNvPr>
          <p:cNvCxnSpPr>
            <a:cxnSpLocks/>
          </p:cNvCxnSpPr>
          <p:nvPr/>
        </p:nvCxnSpPr>
        <p:spPr>
          <a:xfrm>
            <a:off x="6016518" y="2354504"/>
            <a:ext cx="0" cy="8117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0AD0D9-1593-A204-2B51-45945E9B099D}"/>
              </a:ext>
            </a:extLst>
          </p:cNvPr>
          <p:cNvCxnSpPr>
            <a:cxnSpLocks/>
          </p:cNvCxnSpPr>
          <p:nvPr/>
        </p:nvCxnSpPr>
        <p:spPr>
          <a:xfrm flipH="1">
            <a:off x="6099435" y="3247176"/>
            <a:ext cx="21714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8A16C30-3B09-6AD8-C981-0F03639C7610}"/>
              </a:ext>
            </a:extLst>
          </p:cNvPr>
          <p:cNvCxnSpPr>
            <a:cxnSpLocks/>
          </p:cNvCxnSpPr>
          <p:nvPr/>
        </p:nvCxnSpPr>
        <p:spPr>
          <a:xfrm flipH="1">
            <a:off x="6100493" y="3335637"/>
            <a:ext cx="1352832" cy="0"/>
          </a:xfrm>
          <a:prstGeom prst="straightConnector1">
            <a:avLst/>
          </a:prstGeom>
          <a:ln>
            <a:solidFill>
              <a:srgbClr val="7030A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58AD22E-2CC2-22EA-A245-C66A17892468}"/>
              </a:ext>
            </a:extLst>
          </p:cNvPr>
          <p:cNvCxnSpPr>
            <a:cxnSpLocks/>
          </p:cNvCxnSpPr>
          <p:nvPr/>
        </p:nvCxnSpPr>
        <p:spPr>
          <a:xfrm>
            <a:off x="5915617" y="1269661"/>
            <a:ext cx="1415" cy="1896603"/>
          </a:xfrm>
          <a:prstGeom prst="straightConnector1">
            <a:avLst/>
          </a:prstGeom>
          <a:ln>
            <a:solidFill>
              <a:srgbClr val="7030A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BBEF427-93AD-0530-D003-F8DAD22CB411}"/>
              </a:ext>
            </a:extLst>
          </p:cNvPr>
          <p:cNvSpPr txBox="1"/>
          <p:nvPr/>
        </p:nvSpPr>
        <p:spPr>
          <a:xfrm>
            <a:off x="8030359" y="3173272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en-CA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07BA6C-20DA-D7E5-A145-D5A6DB031A14}"/>
              </a:ext>
            </a:extLst>
          </p:cNvPr>
          <p:cNvSpPr txBox="1"/>
          <p:nvPr/>
        </p:nvSpPr>
        <p:spPr>
          <a:xfrm>
            <a:off x="7204726" y="3273527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b="1" dirty="0">
                <a:solidFill>
                  <a:srgbClr val="7030A0"/>
                </a:solidFill>
              </a:rPr>
              <a:t>x’</a:t>
            </a:r>
            <a:endParaRPr lang="en-CA" sz="1000" b="1" dirty="0">
              <a:solidFill>
                <a:srgbClr val="7030A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C0E32B-019C-2AD6-4AD2-94673ECF16F4}"/>
              </a:ext>
            </a:extLst>
          </p:cNvPr>
          <p:cNvSpPr txBox="1"/>
          <p:nvPr/>
        </p:nvSpPr>
        <p:spPr>
          <a:xfrm>
            <a:off x="5733202" y="1289287"/>
            <a:ext cx="269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b="1" dirty="0">
                <a:solidFill>
                  <a:srgbClr val="7030A0"/>
                </a:solidFill>
              </a:rPr>
              <a:t>y’</a:t>
            </a:r>
            <a:endParaRPr lang="en-CA" sz="1000" b="1" dirty="0">
              <a:solidFill>
                <a:srgbClr val="7030A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4BFFCF2-2FFC-6D39-18A5-B1525E36C96B}"/>
              </a:ext>
            </a:extLst>
          </p:cNvPr>
          <p:cNvSpPr txBox="1"/>
          <p:nvPr/>
        </p:nvSpPr>
        <p:spPr>
          <a:xfrm>
            <a:off x="5851738" y="2333358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D957A7-59E5-A85D-1E15-BCF0E01EFF5A}"/>
              </a:ext>
            </a:extLst>
          </p:cNvPr>
          <p:cNvSpPr txBox="1"/>
          <p:nvPr/>
        </p:nvSpPr>
        <p:spPr>
          <a:xfrm>
            <a:off x="8766296" y="1043492"/>
            <a:ext cx="32418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(x,y) can also be interpreted as a vector 'v1'. </a:t>
            </a:r>
          </a:p>
          <a:p>
            <a:r>
              <a:rPr lang="en-US" dirty="0"/>
              <a:t>Vector 'v1' has its origin at (0,0) and end at (x,y)</a:t>
            </a:r>
          </a:p>
          <a:p>
            <a:endParaRPr lang="en-US" dirty="0"/>
          </a:p>
          <a:p>
            <a:r>
              <a:rPr lang="en-US" dirty="0"/>
              <a:t>Similarly, we can draw the same assumptions with (x',y'), making it vector 'v2'</a:t>
            </a:r>
          </a:p>
          <a:p>
            <a:endParaRPr lang="en-US" dirty="0"/>
          </a:p>
          <a:p>
            <a:r>
              <a:rPr lang="en-US" dirty="0"/>
              <a:t>And they all have the same length (magnitude). 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2ECDD-9A87-0A34-B086-CD3DD1348FE8}"/>
              </a:ext>
            </a:extLst>
          </p:cNvPr>
          <p:cNvSpPr txBox="1"/>
          <p:nvPr/>
        </p:nvSpPr>
        <p:spPr>
          <a:xfrm>
            <a:off x="8164535" y="2001291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v1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FDC7A8-D6E4-3A91-6975-A4FDDDBE1BC1}"/>
              </a:ext>
            </a:extLst>
          </p:cNvPr>
          <p:cNvSpPr txBox="1"/>
          <p:nvPr/>
        </p:nvSpPr>
        <p:spPr>
          <a:xfrm>
            <a:off x="7299617" y="911133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v2</a:t>
            </a:r>
            <a:endParaRPr lang="en-CA" sz="11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34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5B73BE6-347D-BBC9-5644-FAC0C63FECBF}"/>
              </a:ext>
            </a:extLst>
          </p:cNvPr>
          <p:cNvSpPr/>
          <p:nvPr/>
        </p:nvSpPr>
        <p:spPr>
          <a:xfrm>
            <a:off x="6042000" y="3118245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294EF6-B284-2E72-4360-3B8133447E12}"/>
              </a:ext>
            </a:extLst>
          </p:cNvPr>
          <p:cNvSpPr/>
          <p:nvPr/>
        </p:nvSpPr>
        <p:spPr>
          <a:xfrm>
            <a:off x="3756000" y="832245"/>
            <a:ext cx="4680000" cy="4680000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45EA1-1FAA-E15E-5FDB-D270F491613D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3756000" y="3172245"/>
            <a:ext cx="4680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DD725-9466-6DC2-5CA9-E67035BECF9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6096000" y="832245"/>
            <a:ext cx="0" cy="46800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4916-60E9-56DE-E48A-9A94D29B1343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6150000" y="3172245"/>
            <a:ext cx="2286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0B84-CA17-3F8D-AA06-D7E4B2120EA1}"/>
              </a:ext>
            </a:extLst>
          </p:cNvPr>
          <p:cNvCxnSpPr>
            <a:cxnSpLocks/>
            <a:stCxn id="10" idx="0"/>
            <a:endCxn id="4" idx="0"/>
          </p:cNvCxnSpPr>
          <p:nvPr/>
        </p:nvCxnSpPr>
        <p:spPr>
          <a:xfrm flipV="1">
            <a:off x="6096000" y="832245"/>
            <a:ext cx="0" cy="2286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AE40D3-25D5-1FC0-7A15-0DC8B999D7C1}"/>
              </a:ext>
            </a:extLst>
          </p:cNvPr>
          <p:cNvSpPr txBox="1"/>
          <p:nvPr/>
        </p:nvSpPr>
        <p:spPr>
          <a:xfrm>
            <a:off x="6704019" y="2864623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en-CA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B66F55-B659-971D-53DA-E7C6D33A26FD}"/>
              </a:ext>
            </a:extLst>
          </p:cNvPr>
          <p:cNvSpPr txBox="1"/>
          <p:nvPr/>
        </p:nvSpPr>
        <p:spPr>
          <a:xfrm>
            <a:off x="5826957" y="933258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F37D9-0ED7-2AC1-CB7D-F1FA8E09CE5F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6134184" y="2344369"/>
            <a:ext cx="2156162" cy="789692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8989D-B49C-3CAA-CCEA-D8926E310068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6134184" y="1269661"/>
            <a:ext cx="1325582" cy="186440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5C99079-9736-20C7-DC3B-EC5ED43D9914}"/>
              </a:ext>
            </a:extLst>
          </p:cNvPr>
          <p:cNvSpPr/>
          <p:nvPr/>
        </p:nvSpPr>
        <p:spPr>
          <a:xfrm>
            <a:off x="5570020" y="2613153"/>
            <a:ext cx="1080000" cy="1080000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96EF8A3-CA44-DDF7-6D48-A4B008B6359F}"/>
              </a:ext>
            </a:extLst>
          </p:cNvPr>
          <p:cNvSpPr/>
          <p:nvPr/>
        </p:nvSpPr>
        <p:spPr>
          <a:xfrm>
            <a:off x="5575093" y="2632245"/>
            <a:ext cx="1080000" cy="1080000"/>
          </a:xfrm>
          <a:prstGeom prst="arc">
            <a:avLst>
              <a:gd name="adj1" fmla="val 18303114"/>
              <a:gd name="adj2" fmla="val 20113032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C7ED41-14C9-9CBB-FBE4-D6E8E4184C32}"/>
              </a:ext>
            </a:extLst>
          </p:cNvPr>
          <p:cNvSpPr txBox="1"/>
          <p:nvPr/>
        </p:nvSpPr>
        <p:spPr>
          <a:xfrm>
            <a:off x="8059377" y="330406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X</a:t>
            </a:r>
            <a:endParaRPr lang="en-CA" sz="1100" b="1" dirty="0">
              <a:solidFill>
                <a:srgbClr val="C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97300E-8211-3FA7-4433-B3529681387B}"/>
              </a:ext>
            </a:extLst>
          </p:cNvPr>
          <p:cNvSpPr txBox="1"/>
          <p:nvPr/>
        </p:nvSpPr>
        <p:spPr>
          <a:xfrm>
            <a:off x="6512529" y="259406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7030A0"/>
                </a:solidFill>
              </a:rPr>
              <a:t>b</a:t>
            </a:r>
            <a:endParaRPr lang="en-CA" sz="1100" b="1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BF6844-2CEC-807A-EDEA-799F2CEBEDE1}"/>
              </a:ext>
            </a:extLst>
          </p:cNvPr>
          <p:cNvSpPr txBox="1"/>
          <p:nvPr/>
        </p:nvSpPr>
        <p:spPr>
          <a:xfrm>
            <a:off x="8252627" y="2198319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(x, y)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C9985-D431-0530-8918-FEB89AEA6C61}"/>
              </a:ext>
            </a:extLst>
          </p:cNvPr>
          <p:cNvSpPr txBox="1"/>
          <p:nvPr/>
        </p:nvSpPr>
        <p:spPr>
          <a:xfrm>
            <a:off x="7420173" y="1091839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(x’, y’)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BFC708-2906-B797-3503-76D5D595705D}"/>
              </a:ext>
            </a:extLst>
          </p:cNvPr>
          <p:cNvCxnSpPr>
            <a:cxnSpLocks/>
          </p:cNvCxnSpPr>
          <p:nvPr/>
        </p:nvCxnSpPr>
        <p:spPr>
          <a:xfrm flipH="1">
            <a:off x="6097089" y="2348886"/>
            <a:ext cx="218436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E81D7A6-7A38-5736-393A-924B59EDCE0C}"/>
              </a:ext>
            </a:extLst>
          </p:cNvPr>
          <p:cNvCxnSpPr>
            <a:cxnSpLocks/>
          </p:cNvCxnSpPr>
          <p:nvPr/>
        </p:nvCxnSpPr>
        <p:spPr>
          <a:xfrm flipH="1">
            <a:off x="6096673" y="1269661"/>
            <a:ext cx="136309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5949097-7313-D677-E62F-EA687E12B63F}"/>
              </a:ext>
            </a:extLst>
          </p:cNvPr>
          <p:cNvCxnSpPr>
            <a:cxnSpLocks/>
          </p:cNvCxnSpPr>
          <p:nvPr/>
        </p:nvCxnSpPr>
        <p:spPr>
          <a:xfrm>
            <a:off x="7459179" y="1269661"/>
            <a:ext cx="0" cy="19021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A6BCF0-7902-2555-812C-2EA40F14AB76}"/>
              </a:ext>
            </a:extLst>
          </p:cNvPr>
          <p:cNvCxnSpPr>
            <a:cxnSpLocks/>
          </p:cNvCxnSpPr>
          <p:nvPr/>
        </p:nvCxnSpPr>
        <p:spPr>
          <a:xfrm>
            <a:off x="8283223" y="2349598"/>
            <a:ext cx="0" cy="82717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74549D-73D0-8963-8DE0-8802526C99FD}"/>
              </a:ext>
            </a:extLst>
          </p:cNvPr>
          <p:cNvCxnSpPr>
            <a:cxnSpLocks/>
          </p:cNvCxnSpPr>
          <p:nvPr/>
        </p:nvCxnSpPr>
        <p:spPr>
          <a:xfrm>
            <a:off x="6016518" y="2354504"/>
            <a:ext cx="0" cy="8117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0AD0D9-1593-A204-2B51-45945E9B099D}"/>
              </a:ext>
            </a:extLst>
          </p:cNvPr>
          <p:cNvCxnSpPr>
            <a:cxnSpLocks/>
          </p:cNvCxnSpPr>
          <p:nvPr/>
        </p:nvCxnSpPr>
        <p:spPr>
          <a:xfrm flipH="1">
            <a:off x="6099435" y="3247176"/>
            <a:ext cx="21714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8A16C30-3B09-6AD8-C981-0F03639C7610}"/>
              </a:ext>
            </a:extLst>
          </p:cNvPr>
          <p:cNvCxnSpPr>
            <a:cxnSpLocks/>
          </p:cNvCxnSpPr>
          <p:nvPr/>
        </p:nvCxnSpPr>
        <p:spPr>
          <a:xfrm flipH="1">
            <a:off x="6100493" y="3335637"/>
            <a:ext cx="1352832" cy="0"/>
          </a:xfrm>
          <a:prstGeom prst="straightConnector1">
            <a:avLst/>
          </a:prstGeom>
          <a:ln>
            <a:solidFill>
              <a:srgbClr val="7030A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58AD22E-2CC2-22EA-A245-C66A17892468}"/>
              </a:ext>
            </a:extLst>
          </p:cNvPr>
          <p:cNvCxnSpPr>
            <a:cxnSpLocks/>
          </p:cNvCxnSpPr>
          <p:nvPr/>
        </p:nvCxnSpPr>
        <p:spPr>
          <a:xfrm>
            <a:off x="5915617" y="1269661"/>
            <a:ext cx="1415" cy="1896603"/>
          </a:xfrm>
          <a:prstGeom prst="straightConnector1">
            <a:avLst/>
          </a:prstGeom>
          <a:ln>
            <a:solidFill>
              <a:srgbClr val="7030A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BBEF427-93AD-0530-D003-F8DAD22CB411}"/>
              </a:ext>
            </a:extLst>
          </p:cNvPr>
          <p:cNvSpPr txBox="1"/>
          <p:nvPr/>
        </p:nvSpPr>
        <p:spPr>
          <a:xfrm>
            <a:off x="8030359" y="3173272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en-CA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07BA6C-20DA-D7E5-A145-D5A6DB031A14}"/>
              </a:ext>
            </a:extLst>
          </p:cNvPr>
          <p:cNvSpPr txBox="1"/>
          <p:nvPr/>
        </p:nvSpPr>
        <p:spPr>
          <a:xfrm>
            <a:off x="7204726" y="3273527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b="1" dirty="0">
                <a:solidFill>
                  <a:srgbClr val="7030A0"/>
                </a:solidFill>
              </a:rPr>
              <a:t>x’</a:t>
            </a:r>
            <a:endParaRPr lang="en-CA" sz="1000" b="1" dirty="0">
              <a:solidFill>
                <a:srgbClr val="7030A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C0E32B-019C-2AD6-4AD2-94673ECF16F4}"/>
              </a:ext>
            </a:extLst>
          </p:cNvPr>
          <p:cNvSpPr txBox="1"/>
          <p:nvPr/>
        </p:nvSpPr>
        <p:spPr>
          <a:xfrm>
            <a:off x="5733202" y="1289287"/>
            <a:ext cx="269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b="1" dirty="0">
                <a:solidFill>
                  <a:srgbClr val="7030A0"/>
                </a:solidFill>
              </a:rPr>
              <a:t>y’</a:t>
            </a:r>
            <a:endParaRPr lang="en-CA" sz="1000" b="1" dirty="0">
              <a:solidFill>
                <a:srgbClr val="7030A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4BFFCF2-2FFC-6D39-18A5-B1525E36C96B}"/>
              </a:ext>
            </a:extLst>
          </p:cNvPr>
          <p:cNvSpPr txBox="1"/>
          <p:nvPr/>
        </p:nvSpPr>
        <p:spPr>
          <a:xfrm>
            <a:off x="5851738" y="2333358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D957A7-59E5-A85D-1E15-BCF0E01EFF5A}"/>
              </a:ext>
            </a:extLst>
          </p:cNvPr>
          <p:cNvSpPr txBox="1"/>
          <p:nvPr/>
        </p:nvSpPr>
        <p:spPr>
          <a:xfrm>
            <a:off x="8766296" y="1043492"/>
            <a:ext cx="32418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'v1' is a vector in which a rotation of 'a' degrees was applied</a:t>
            </a:r>
          </a:p>
          <a:p>
            <a:endParaRPr lang="en-US" dirty="0"/>
          </a:p>
          <a:p>
            <a:r>
              <a:rPr lang="en-US" dirty="0"/>
              <a:t>'v2' can be thought of 'v1' but applying an additional 'b' degrees of rotation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that this transforms the coordinates of (x,y) to (x',y')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2ECDD-9A87-0A34-B086-CD3DD1348FE8}"/>
              </a:ext>
            </a:extLst>
          </p:cNvPr>
          <p:cNvSpPr txBox="1"/>
          <p:nvPr/>
        </p:nvSpPr>
        <p:spPr>
          <a:xfrm>
            <a:off x="8164535" y="2001291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v1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FDC7A8-D6E4-3A91-6975-A4FDDDBE1BC1}"/>
              </a:ext>
            </a:extLst>
          </p:cNvPr>
          <p:cNvSpPr txBox="1"/>
          <p:nvPr/>
        </p:nvSpPr>
        <p:spPr>
          <a:xfrm>
            <a:off x="7299617" y="911133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v2</a:t>
            </a:r>
            <a:endParaRPr lang="en-CA" sz="11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98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5B73BE6-347D-BBC9-5644-FAC0C63FECBF}"/>
              </a:ext>
            </a:extLst>
          </p:cNvPr>
          <p:cNvSpPr/>
          <p:nvPr/>
        </p:nvSpPr>
        <p:spPr>
          <a:xfrm>
            <a:off x="6042000" y="3118245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294EF6-B284-2E72-4360-3B8133447E12}"/>
              </a:ext>
            </a:extLst>
          </p:cNvPr>
          <p:cNvSpPr/>
          <p:nvPr/>
        </p:nvSpPr>
        <p:spPr>
          <a:xfrm>
            <a:off x="3756000" y="832245"/>
            <a:ext cx="4680000" cy="4680000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45EA1-1FAA-E15E-5FDB-D270F491613D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3756000" y="3172245"/>
            <a:ext cx="4680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DD725-9466-6DC2-5CA9-E67035BECF9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6096000" y="832245"/>
            <a:ext cx="0" cy="46800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4916-60E9-56DE-E48A-9A94D29B1343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6150000" y="3172245"/>
            <a:ext cx="2286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0B84-CA17-3F8D-AA06-D7E4B2120EA1}"/>
              </a:ext>
            </a:extLst>
          </p:cNvPr>
          <p:cNvCxnSpPr>
            <a:cxnSpLocks/>
            <a:stCxn id="10" idx="0"/>
            <a:endCxn id="4" idx="0"/>
          </p:cNvCxnSpPr>
          <p:nvPr/>
        </p:nvCxnSpPr>
        <p:spPr>
          <a:xfrm flipV="1">
            <a:off x="6096000" y="832245"/>
            <a:ext cx="0" cy="2286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AE40D3-25D5-1FC0-7A15-0DC8B999D7C1}"/>
              </a:ext>
            </a:extLst>
          </p:cNvPr>
          <p:cNvSpPr txBox="1"/>
          <p:nvPr/>
        </p:nvSpPr>
        <p:spPr>
          <a:xfrm>
            <a:off x="6704019" y="2864623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en-CA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B66F55-B659-971D-53DA-E7C6D33A26FD}"/>
              </a:ext>
            </a:extLst>
          </p:cNvPr>
          <p:cNvSpPr txBox="1"/>
          <p:nvPr/>
        </p:nvSpPr>
        <p:spPr>
          <a:xfrm>
            <a:off x="5826957" y="933258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F37D9-0ED7-2AC1-CB7D-F1FA8E09CE5F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6134184" y="2344369"/>
            <a:ext cx="2156162" cy="789692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8989D-B49C-3CAA-CCEA-D8926E310068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6134184" y="1269661"/>
            <a:ext cx="1325582" cy="186440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5C99079-9736-20C7-DC3B-EC5ED43D9914}"/>
              </a:ext>
            </a:extLst>
          </p:cNvPr>
          <p:cNvSpPr/>
          <p:nvPr/>
        </p:nvSpPr>
        <p:spPr>
          <a:xfrm>
            <a:off x="5570020" y="2613153"/>
            <a:ext cx="1080000" cy="1080000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96EF8A3-CA44-DDF7-6D48-A4B008B6359F}"/>
              </a:ext>
            </a:extLst>
          </p:cNvPr>
          <p:cNvSpPr/>
          <p:nvPr/>
        </p:nvSpPr>
        <p:spPr>
          <a:xfrm>
            <a:off x="5575093" y="2632245"/>
            <a:ext cx="1080000" cy="1080000"/>
          </a:xfrm>
          <a:prstGeom prst="arc">
            <a:avLst>
              <a:gd name="adj1" fmla="val 18303114"/>
              <a:gd name="adj2" fmla="val 20113032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C7ED41-14C9-9CBB-FBE4-D6E8E4184C32}"/>
              </a:ext>
            </a:extLst>
          </p:cNvPr>
          <p:cNvSpPr txBox="1"/>
          <p:nvPr/>
        </p:nvSpPr>
        <p:spPr>
          <a:xfrm>
            <a:off x="8059377" y="330406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X</a:t>
            </a:r>
            <a:endParaRPr lang="en-CA" sz="1100" b="1" dirty="0">
              <a:solidFill>
                <a:srgbClr val="C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97300E-8211-3FA7-4433-B3529681387B}"/>
              </a:ext>
            </a:extLst>
          </p:cNvPr>
          <p:cNvSpPr txBox="1"/>
          <p:nvPr/>
        </p:nvSpPr>
        <p:spPr>
          <a:xfrm>
            <a:off x="6512529" y="259406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7030A0"/>
                </a:solidFill>
              </a:rPr>
              <a:t>b</a:t>
            </a:r>
            <a:endParaRPr lang="en-CA" sz="1100" b="1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BF6844-2CEC-807A-EDEA-799F2CEBEDE1}"/>
              </a:ext>
            </a:extLst>
          </p:cNvPr>
          <p:cNvSpPr txBox="1"/>
          <p:nvPr/>
        </p:nvSpPr>
        <p:spPr>
          <a:xfrm>
            <a:off x="8252627" y="2198319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(x, y)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C9985-D431-0530-8918-FEB89AEA6C61}"/>
              </a:ext>
            </a:extLst>
          </p:cNvPr>
          <p:cNvSpPr txBox="1"/>
          <p:nvPr/>
        </p:nvSpPr>
        <p:spPr>
          <a:xfrm>
            <a:off x="7420173" y="1091839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(x’, y’)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BFC708-2906-B797-3503-76D5D595705D}"/>
              </a:ext>
            </a:extLst>
          </p:cNvPr>
          <p:cNvCxnSpPr>
            <a:cxnSpLocks/>
          </p:cNvCxnSpPr>
          <p:nvPr/>
        </p:nvCxnSpPr>
        <p:spPr>
          <a:xfrm flipH="1">
            <a:off x="6097089" y="2348886"/>
            <a:ext cx="218436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E81D7A6-7A38-5736-393A-924B59EDCE0C}"/>
              </a:ext>
            </a:extLst>
          </p:cNvPr>
          <p:cNvCxnSpPr>
            <a:cxnSpLocks/>
          </p:cNvCxnSpPr>
          <p:nvPr/>
        </p:nvCxnSpPr>
        <p:spPr>
          <a:xfrm flipH="1">
            <a:off x="6096673" y="1269661"/>
            <a:ext cx="136309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5949097-7313-D677-E62F-EA687E12B63F}"/>
              </a:ext>
            </a:extLst>
          </p:cNvPr>
          <p:cNvCxnSpPr>
            <a:cxnSpLocks/>
          </p:cNvCxnSpPr>
          <p:nvPr/>
        </p:nvCxnSpPr>
        <p:spPr>
          <a:xfrm>
            <a:off x="7459179" y="1269661"/>
            <a:ext cx="0" cy="19021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A6BCF0-7902-2555-812C-2EA40F14AB76}"/>
              </a:ext>
            </a:extLst>
          </p:cNvPr>
          <p:cNvCxnSpPr>
            <a:cxnSpLocks/>
          </p:cNvCxnSpPr>
          <p:nvPr/>
        </p:nvCxnSpPr>
        <p:spPr>
          <a:xfrm>
            <a:off x="8283223" y="2349598"/>
            <a:ext cx="0" cy="82717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74549D-73D0-8963-8DE0-8802526C99FD}"/>
              </a:ext>
            </a:extLst>
          </p:cNvPr>
          <p:cNvCxnSpPr>
            <a:cxnSpLocks/>
          </p:cNvCxnSpPr>
          <p:nvPr/>
        </p:nvCxnSpPr>
        <p:spPr>
          <a:xfrm>
            <a:off x="6016518" y="2354504"/>
            <a:ext cx="0" cy="8117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0AD0D9-1593-A204-2B51-45945E9B099D}"/>
              </a:ext>
            </a:extLst>
          </p:cNvPr>
          <p:cNvCxnSpPr>
            <a:cxnSpLocks/>
          </p:cNvCxnSpPr>
          <p:nvPr/>
        </p:nvCxnSpPr>
        <p:spPr>
          <a:xfrm flipH="1">
            <a:off x="6099435" y="3247176"/>
            <a:ext cx="21714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8A16C30-3B09-6AD8-C981-0F03639C7610}"/>
              </a:ext>
            </a:extLst>
          </p:cNvPr>
          <p:cNvCxnSpPr>
            <a:cxnSpLocks/>
          </p:cNvCxnSpPr>
          <p:nvPr/>
        </p:nvCxnSpPr>
        <p:spPr>
          <a:xfrm flipH="1">
            <a:off x="6100493" y="3335637"/>
            <a:ext cx="1352832" cy="0"/>
          </a:xfrm>
          <a:prstGeom prst="straightConnector1">
            <a:avLst/>
          </a:prstGeom>
          <a:ln>
            <a:solidFill>
              <a:srgbClr val="7030A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58AD22E-2CC2-22EA-A245-C66A17892468}"/>
              </a:ext>
            </a:extLst>
          </p:cNvPr>
          <p:cNvCxnSpPr>
            <a:cxnSpLocks/>
          </p:cNvCxnSpPr>
          <p:nvPr/>
        </p:nvCxnSpPr>
        <p:spPr>
          <a:xfrm>
            <a:off x="5915617" y="1269661"/>
            <a:ext cx="1415" cy="1896603"/>
          </a:xfrm>
          <a:prstGeom prst="straightConnector1">
            <a:avLst/>
          </a:prstGeom>
          <a:ln>
            <a:solidFill>
              <a:srgbClr val="7030A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BBEF427-93AD-0530-D003-F8DAD22CB411}"/>
              </a:ext>
            </a:extLst>
          </p:cNvPr>
          <p:cNvSpPr txBox="1"/>
          <p:nvPr/>
        </p:nvSpPr>
        <p:spPr>
          <a:xfrm>
            <a:off x="8030359" y="3173272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en-CA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07BA6C-20DA-D7E5-A145-D5A6DB031A14}"/>
              </a:ext>
            </a:extLst>
          </p:cNvPr>
          <p:cNvSpPr txBox="1"/>
          <p:nvPr/>
        </p:nvSpPr>
        <p:spPr>
          <a:xfrm>
            <a:off x="7204726" y="3273527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b="1" dirty="0">
                <a:solidFill>
                  <a:srgbClr val="7030A0"/>
                </a:solidFill>
              </a:rPr>
              <a:t>x’</a:t>
            </a:r>
            <a:endParaRPr lang="en-CA" sz="1000" b="1" dirty="0">
              <a:solidFill>
                <a:srgbClr val="7030A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C0E32B-019C-2AD6-4AD2-94673ECF16F4}"/>
              </a:ext>
            </a:extLst>
          </p:cNvPr>
          <p:cNvSpPr txBox="1"/>
          <p:nvPr/>
        </p:nvSpPr>
        <p:spPr>
          <a:xfrm>
            <a:off x="5733202" y="1289287"/>
            <a:ext cx="269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b="1" dirty="0">
                <a:solidFill>
                  <a:srgbClr val="7030A0"/>
                </a:solidFill>
              </a:rPr>
              <a:t>y’</a:t>
            </a:r>
            <a:endParaRPr lang="en-CA" sz="1000" b="1" dirty="0">
              <a:solidFill>
                <a:srgbClr val="7030A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4BFFCF2-2FFC-6D39-18A5-B1525E36C96B}"/>
              </a:ext>
            </a:extLst>
          </p:cNvPr>
          <p:cNvSpPr txBox="1"/>
          <p:nvPr/>
        </p:nvSpPr>
        <p:spPr>
          <a:xfrm>
            <a:off x="5851738" y="2333358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D957A7-59E5-A85D-1E15-BCF0E01EFF5A}"/>
              </a:ext>
            </a:extLst>
          </p:cNvPr>
          <p:cNvSpPr txBox="1"/>
          <p:nvPr/>
        </p:nvSpPr>
        <p:spPr>
          <a:xfrm>
            <a:off x="8766296" y="1043492"/>
            <a:ext cx="3241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since they are vectors of same magnitude, their radius 'r' is the same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2ECDD-9A87-0A34-B086-CD3DD1348FE8}"/>
              </a:ext>
            </a:extLst>
          </p:cNvPr>
          <p:cNvSpPr txBox="1"/>
          <p:nvPr/>
        </p:nvSpPr>
        <p:spPr>
          <a:xfrm>
            <a:off x="8164535" y="2001291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v1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FDC7A8-D6E4-3A91-6975-A4FDDDBE1BC1}"/>
              </a:ext>
            </a:extLst>
          </p:cNvPr>
          <p:cNvSpPr txBox="1"/>
          <p:nvPr/>
        </p:nvSpPr>
        <p:spPr>
          <a:xfrm>
            <a:off x="7299617" y="911133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v2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236F3-9C80-955F-FD0F-CF95AD8B8D5C}"/>
              </a:ext>
            </a:extLst>
          </p:cNvPr>
          <p:cNvSpPr txBox="1"/>
          <p:nvPr/>
        </p:nvSpPr>
        <p:spPr>
          <a:xfrm>
            <a:off x="6739325" y="1701257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endParaRPr lang="en-CA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29D351-C83D-C49E-2871-8F8E3BE2097E}"/>
              </a:ext>
            </a:extLst>
          </p:cNvPr>
          <p:cNvSpPr txBox="1"/>
          <p:nvPr/>
        </p:nvSpPr>
        <p:spPr>
          <a:xfrm>
            <a:off x="7178288" y="2391333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endParaRPr lang="en-CA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9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5B73BE6-347D-BBC9-5644-FAC0C63FECBF}"/>
              </a:ext>
            </a:extLst>
          </p:cNvPr>
          <p:cNvSpPr/>
          <p:nvPr/>
        </p:nvSpPr>
        <p:spPr>
          <a:xfrm>
            <a:off x="3029902" y="3351629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294EF6-B284-2E72-4360-3B8133447E12}"/>
              </a:ext>
            </a:extLst>
          </p:cNvPr>
          <p:cNvSpPr/>
          <p:nvPr/>
        </p:nvSpPr>
        <p:spPr>
          <a:xfrm>
            <a:off x="743902" y="1065629"/>
            <a:ext cx="4680000" cy="4680000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45EA1-1FAA-E15E-5FDB-D270F491613D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743902" y="3405629"/>
            <a:ext cx="4680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DD725-9466-6DC2-5CA9-E67035BECF9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3083902" y="1065629"/>
            <a:ext cx="0" cy="46800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4916-60E9-56DE-E48A-9A94D29B1343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37902" y="3405629"/>
            <a:ext cx="2286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0B84-CA17-3F8D-AA06-D7E4B2120EA1}"/>
              </a:ext>
            </a:extLst>
          </p:cNvPr>
          <p:cNvCxnSpPr>
            <a:cxnSpLocks/>
            <a:stCxn id="10" idx="0"/>
            <a:endCxn id="4" idx="0"/>
          </p:cNvCxnSpPr>
          <p:nvPr/>
        </p:nvCxnSpPr>
        <p:spPr>
          <a:xfrm flipV="1">
            <a:off x="3083902" y="1065629"/>
            <a:ext cx="0" cy="2286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AE40D3-25D5-1FC0-7A15-0DC8B999D7C1}"/>
              </a:ext>
            </a:extLst>
          </p:cNvPr>
          <p:cNvSpPr txBox="1"/>
          <p:nvPr/>
        </p:nvSpPr>
        <p:spPr>
          <a:xfrm>
            <a:off x="3691921" y="3098007"/>
            <a:ext cx="285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en-CA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B66F55-B659-971D-53DA-E7C6D33A26FD}"/>
              </a:ext>
            </a:extLst>
          </p:cNvPr>
          <p:cNvSpPr txBox="1"/>
          <p:nvPr/>
        </p:nvSpPr>
        <p:spPr>
          <a:xfrm>
            <a:off x="2814859" y="1166642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F37D9-0ED7-2AC1-CB7D-F1FA8E09CE5F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3122086" y="2577753"/>
            <a:ext cx="2156162" cy="789692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8989D-B49C-3CAA-CCEA-D8926E310068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3122086" y="1503045"/>
            <a:ext cx="1325582" cy="186440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5C99079-9736-20C7-DC3B-EC5ED43D9914}"/>
              </a:ext>
            </a:extLst>
          </p:cNvPr>
          <p:cNvSpPr/>
          <p:nvPr/>
        </p:nvSpPr>
        <p:spPr>
          <a:xfrm>
            <a:off x="2557922" y="2846537"/>
            <a:ext cx="1080000" cy="1080000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96EF8A3-CA44-DDF7-6D48-A4B008B6359F}"/>
              </a:ext>
            </a:extLst>
          </p:cNvPr>
          <p:cNvSpPr/>
          <p:nvPr/>
        </p:nvSpPr>
        <p:spPr>
          <a:xfrm>
            <a:off x="2562995" y="2865629"/>
            <a:ext cx="1080000" cy="1080000"/>
          </a:xfrm>
          <a:prstGeom prst="arc">
            <a:avLst>
              <a:gd name="adj1" fmla="val 18303114"/>
              <a:gd name="adj2" fmla="val 20113032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C7ED41-14C9-9CBB-FBE4-D6E8E4184C32}"/>
              </a:ext>
            </a:extLst>
          </p:cNvPr>
          <p:cNvSpPr txBox="1"/>
          <p:nvPr/>
        </p:nvSpPr>
        <p:spPr>
          <a:xfrm>
            <a:off x="5047279" y="3537448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X</a:t>
            </a:r>
            <a:endParaRPr lang="en-CA" sz="1100" b="1" dirty="0">
              <a:solidFill>
                <a:srgbClr val="C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97300E-8211-3FA7-4433-B3529681387B}"/>
              </a:ext>
            </a:extLst>
          </p:cNvPr>
          <p:cNvSpPr txBox="1"/>
          <p:nvPr/>
        </p:nvSpPr>
        <p:spPr>
          <a:xfrm>
            <a:off x="3500431" y="2827445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7030A0"/>
                </a:solidFill>
              </a:rPr>
              <a:t>b</a:t>
            </a:r>
            <a:endParaRPr lang="en-CA" sz="1100" b="1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BF6844-2CEC-807A-EDEA-799F2CEBEDE1}"/>
              </a:ext>
            </a:extLst>
          </p:cNvPr>
          <p:cNvSpPr txBox="1"/>
          <p:nvPr/>
        </p:nvSpPr>
        <p:spPr>
          <a:xfrm>
            <a:off x="5240529" y="2431703"/>
            <a:ext cx="4603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(x, y)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C9985-D431-0530-8918-FEB89AEA6C61}"/>
              </a:ext>
            </a:extLst>
          </p:cNvPr>
          <p:cNvSpPr txBox="1"/>
          <p:nvPr/>
        </p:nvSpPr>
        <p:spPr>
          <a:xfrm>
            <a:off x="4408075" y="1325223"/>
            <a:ext cx="527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(x’, y’)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BFC708-2906-B797-3503-76D5D595705D}"/>
              </a:ext>
            </a:extLst>
          </p:cNvPr>
          <p:cNvCxnSpPr>
            <a:cxnSpLocks/>
          </p:cNvCxnSpPr>
          <p:nvPr/>
        </p:nvCxnSpPr>
        <p:spPr>
          <a:xfrm flipH="1">
            <a:off x="3084991" y="2582270"/>
            <a:ext cx="218436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E81D7A6-7A38-5736-393A-924B59EDCE0C}"/>
              </a:ext>
            </a:extLst>
          </p:cNvPr>
          <p:cNvCxnSpPr>
            <a:cxnSpLocks/>
          </p:cNvCxnSpPr>
          <p:nvPr/>
        </p:nvCxnSpPr>
        <p:spPr>
          <a:xfrm flipH="1">
            <a:off x="3084575" y="1503045"/>
            <a:ext cx="136309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5949097-7313-D677-E62F-EA687E12B63F}"/>
              </a:ext>
            </a:extLst>
          </p:cNvPr>
          <p:cNvCxnSpPr>
            <a:cxnSpLocks/>
          </p:cNvCxnSpPr>
          <p:nvPr/>
        </p:nvCxnSpPr>
        <p:spPr>
          <a:xfrm>
            <a:off x="4447081" y="1503045"/>
            <a:ext cx="0" cy="19021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A6BCF0-7902-2555-812C-2EA40F14AB76}"/>
              </a:ext>
            </a:extLst>
          </p:cNvPr>
          <p:cNvCxnSpPr>
            <a:cxnSpLocks/>
          </p:cNvCxnSpPr>
          <p:nvPr/>
        </p:nvCxnSpPr>
        <p:spPr>
          <a:xfrm>
            <a:off x="5271125" y="2582982"/>
            <a:ext cx="0" cy="82717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74549D-73D0-8963-8DE0-8802526C99FD}"/>
              </a:ext>
            </a:extLst>
          </p:cNvPr>
          <p:cNvCxnSpPr>
            <a:cxnSpLocks/>
          </p:cNvCxnSpPr>
          <p:nvPr/>
        </p:nvCxnSpPr>
        <p:spPr>
          <a:xfrm>
            <a:off x="3004420" y="2587888"/>
            <a:ext cx="0" cy="8117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0AD0D9-1593-A204-2B51-45945E9B099D}"/>
              </a:ext>
            </a:extLst>
          </p:cNvPr>
          <p:cNvCxnSpPr>
            <a:cxnSpLocks/>
          </p:cNvCxnSpPr>
          <p:nvPr/>
        </p:nvCxnSpPr>
        <p:spPr>
          <a:xfrm flipH="1">
            <a:off x="3087337" y="3480560"/>
            <a:ext cx="21714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8A16C30-3B09-6AD8-C981-0F03639C7610}"/>
              </a:ext>
            </a:extLst>
          </p:cNvPr>
          <p:cNvCxnSpPr>
            <a:cxnSpLocks/>
          </p:cNvCxnSpPr>
          <p:nvPr/>
        </p:nvCxnSpPr>
        <p:spPr>
          <a:xfrm flipH="1">
            <a:off x="3088395" y="3569021"/>
            <a:ext cx="1352832" cy="0"/>
          </a:xfrm>
          <a:prstGeom prst="straightConnector1">
            <a:avLst/>
          </a:prstGeom>
          <a:ln>
            <a:solidFill>
              <a:srgbClr val="7030A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58AD22E-2CC2-22EA-A245-C66A17892468}"/>
              </a:ext>
            </a:extLst>
          </p:cNvPr>
          <p:cNvCxnSpPr>
            <a:cxnSpLocks/>
          </p:cNvCxnSpPr>
          <p:nvPr/>
        </p:nvCxnSpPr>
        <p:spPr>
          <a:xfrm>
            <a:off x="2903519" y="1503045"/>
            <a:ext cx="1415" cy="1896603"/>
          </a:xfrm>
          <a:prstGeom prst="straightConnector1">
            <a:avLst/>
          </a:prstGeom>
          <a:ln>
            <a:solidFill>
              <a:srgbClr val="7030A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BBEF427-93AD-0530-D003-F8DAD22CB411}"/>
              </a:ext>
            </a:extLst>
          </p:cNvPr>
          <p:cNvSpPr txBox="1"/>
          <p:nvPr/>
        </p:nvSpPr>
        <p:spPr>
          <a:xfrm>
            <a:off x="5018261" y="3406656"/>
            <a:ext cx="2375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en-CA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07BA6C-20DA-D7E5-A145-D5A6DB031A14}"/>
              </a:ext>
            </a:extLst>
          </p:cNvPr>
          <p:cNvSpPr txBox="1"/>
          <p:nvPr/>
        </p:nvSpPr>
        <p:spPr>
          <a:xfrm>
            <a:off x="4192628" y="3506911"/>
            <a:ext cx="2680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b="1" dirty="0">
                <a:solidFill>
                  <a:srgbClr val="7030A0"/>
                </a:solidFill>
              </a:rPr>
              <a:t>x’</a:t>
            </a:r>
            <a:endParaRPr lang="en-CA" sz="1000" b="1" dirty="0">
              <a:solidFill>
                <a:srgbClr val="7030A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C0E32B-019C-2AD6-4AD2-94673ECF16F4}"/>
              </a:ext>
            </a:extLst>
          </p:cNvPr>
          <p:cNvSpPr txBox="1"/>
          <p:nvPr/>
        </p:nvSpPr>
        <p:spPr>
          <a:xfrm>
            <a:off x="2721104" y="1522671"/>
            <a:ext cx="2696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b="1" dirty="0">
                <a:solidFill>
                  <a:srgbClr val="7030A0"/>
                </a:solidFill>
              </a:rPr>
              <a:t>y’</a:t>
            </a:r>
            <a:endParaRPr lang="en-CA" sz="1000" b="1" dirty="0">
              <a:solidFill>
                <a:srgbClr val="7030A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4BFFCF2-2FFC-6D39-18A5-B1525E36C96B}"/>
              </a:ext>
            </a:extLst>
          </p:cNvPr>
          <p:cNvSpPr txBox="1"/>
          <p:nvPr/>
        </p:nvSpPr>
        <p:spPr>
          <a:xfrm>
            <a:off x="2839640" y="2566742"/>
            <a:ext cx="245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D957A7-59E5-A85D-1E15-BCF0E01EFF5A}"/>
              </a:ext>
            </a:extLst>
          </p:cNvPr>
          <p:cNvSpPr txBox="1"/>
          <p:nvPr/>
        </p:nvSpPr>
        <p:spPr>
          <a:xfrm>
            <a:off x="6169216" y="1465929"/>
            <a:ext cx="5576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Considering the angle 'a' and the radius 'r' we have:</a:t>
            </a:r>
          </a:p>
          <a:p>
            <a:endParaRPr lang="en-US" dirty="0"/>
          </a:p>
          <a:p>
            <a:r>
              <a:rPr lang="en-US" dirty="0"/>
              <a:t>cos(a) = adjacent / hypotenuse </a:t>
            </a:r>
            <a:br>
              <a:rPr lang="en-US" dirty="0"/>
            </a:br>
            <a:r>
              <a:rPr lang="en-US" dirty="0"/>
              <a:t>	-&gt; cos(a) = x / y</a:t>
            </a:r>
          </a:p>
          <a:p>
            <a:endParaRPr lang="en-US" dirty="0"/>
          </a:p>
          <a:p>
            <a:r>
              <a:rPr lang="en-US" dirty="0"/>
              <a:t>sin(a) = opposite / hypotenuse  </a:t>
            </a:r>
            <a:br>
              <a:rPr lang="en-US" dirty="0"/>
            </a:br>
            <a:r>
              <a:rPr lang="en-US" dirty="0"/>
              <a:t>	-&gt; sin(a) = y / r</a:t>
            </a:r>
          </a:p>
          <a:p>
            <a:endParaRPr lang="en-US" dirty="0"/>
          </a:p>
          <a:p>
            <a:r>
              <a:rPr lang="en-US" dirty="0"/>
              <a:t>And...</a:t>
            </a:r>
          </a:p>
          <a:p>
            <a:endParaRPr lang="en-US" dirty="0"/>
          </a:p>
          <a:p>
            <a:r>
              <a:rPr lang="en-US" dirty="0"/>
              <a:t>cos(a) = x / r   -&gt;   x = cos(a) * r</a:t>
            </a:r>
          </a:p>
          <a:p>
            <a:r>
              <a:rPr lang="en-US" dirty="0"/>
              <a:t>sin(a) = y / r    -&gt;   y = sin(a) * r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2ECDD-9A87-0A34-B086-CD3DD1348FE8}"/>
              </a:ext>
            </a:extLst>
          </p:cNvPr>
          <p:cNvSpPr txBox="1"/>
          <p:nvPr/>
        </p:nvSpPr>
        <p:spPr>
          <a:xfrm>
            <a:off x="5152437" y="2234675"/>
            <a:ext cx="38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v1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FDC7A8-D6E4-3A91-6975-A4FDDDBE1BC1}"/>
              </a:ext>
            </a:extLst>
          </p:cNvPr>
          <p:cNvSpPr txBox="1"/>
          <p:nvPr/>
        </p:nvSpPr>
        <p:spPr>
          <a:xfrm>
            <a:off x="4287519" y="1144517"/>
            <a:ext cx="38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v2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236F3-9C80-955F-FD0F-CF95AD8B8D5C}"/>
              </a:ext>
            </a:extLst>
          </p:cNvPr>
          <p:cNvSpPr txBox="1"/>
          <p:nvPr/>
        </p:nvSpPr>
        <p:spPr>
          <a:xfrm>
            <a:off x="3727227" y="1934641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endParaRPr lang="en-CA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29D351-C83D-C49E-2871-8F8E3BE2097E}"/>
              </a:ext>
            </a:extLst>
          </p:cNvPr>
          <p:cNvSpPr txBox="1"/>
          <p:nvPr/>
        </p:nvSpPr>
        <p:spPr>
          <a:xfrm>
            <a:off x="4166190" y="2624717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endParaRPr lang="en-CA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77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5B73BE6-347D-BBC9-5644-FAC0C63FECBF}"/>
              </a:ext>
            </a:extLst>
          </p:cNvPr>
          <p:cNvSpPr/>
          <p:nvPr/>
        </p:nvSpPr>
        <p:spPr>
          <a:xfrm>
            <a:off x="3029902" y="3351629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294EF6-B284-2E72-4360-3B8133447E12}"/>
              </a:ext>
            </a:extLst>
          </p:cNvPr>
          <p:cNvSpPr/>
          <p:nvPr/>
        </p:nvSpPr>
        <p:spPr>
          <a:xfrm>
            <a:off x="743902" y="1065629"/>
            <a:ext cx="4680000" cy="4680000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45EA1-1FAA-E15E-5FDB-D270F491613D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743902" y="3405629"/>
            <a:ext cx="4680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DD725-9466-6DC2-5CA9-E67035BECF9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3083902" y="1065629"/>
            <a:ext cx="0" cy="46800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4916-60E9-56DE-E48A-9A94D29B1343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37902" y="3405629"/>
            <a:ext cx="2286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0B84-CA17-3F8D-AA06-D7E4B2120EA1}"/>
              </a:ext>
            </a:extLst>
          </p:cNvPr>
          <p:cNvCxnSpPr>
            <a:cxnSpLocks/>
            <a:stCxn id="10" idx="0"/>
            <a:endCxn id="4" idx="0"/>
          </p:cNvCxnSpPr>
          <p:nvPr/>
        </p:nvCxnSpPr>
        <p:spPr>
          <a:xfrm flipV="1">
            <a:off x="3083902" y="1065629"/>
            <a:ext cx="0" cy="2286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AE40D3-25D5-1FC0-7A15-0DC8B999D7C1}"/>
              </a:ext>
            </a:extLst>
          </p:cNvPr>
          <p:cNvSpPr txBox="1"/>
          <p:nvPr/>
        </p:nvSpPr>
        <p:spPr>
          <a:xfrm>
            <a:off x="3691921" y="3098007"/>
            <a:ext cx="285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en-CA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B66F55-B659-971D-53DA-E7C6D33A26FD}"/>
              </a:ext>
            </a:extLst>
          </p:cNvPr>
          <p:cNvSpPr txBox="1"/>
          <p:nvPr/>
        </p:nvSpPr>
        <p:spPr>
          <a:xfrm>
            <a:off x="2814859" y="1166642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F37D9-0ED7-2AC1-CB7D-F1FA8E09CE5F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3122086" y="2577753"/>
            <a:ext cx="2156162" cy="789692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8989D-B49C-3CAA-CCEA-D8926E310068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3122086" y="1503045"/>
            <a:ext cx="1325582" cy="186440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5C99079-9736-20C7-DC3B-EC5ED43D9914}"/>
              </a:ext>
            </a:extLst>
          </p:cNvPr>
          <p:cNvSpPr/>
          <p:nvPr/>
        </p:nvSpPr>
        <p:spPr>
          <a:xfrm>
            <a:off x="2557922" y="2846537"/>
            <a:ext cx="1080000" cy="1080000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96EF8A3-CA44-DDF7-6D48-A4B008B6359F}"/>
              </a:ext>
            </a:extLst>
          </p:cNvPr>
          <p:cNvSpPr/>
          <p:nvPr/>
        </p:nvSpPr>
        <p:spPr>
          <a:xfrm>
            <a:off x="2562995" y="2865629"/>
            <a:ext cx="1080000" cy="1080000"/>
          </a:xfrm>
          <a:prstGeom prst="arc">
            <a:avLst>
              <a:gd name="adj1" fmla="val 18303114"/>
              <a:gd name="adj2" fmla="val 20113032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C7ED41-14C9-9CBB-FBE4-D6E8E4184C32}"/>
              </a:ext>
            </a:extLst>
          </p:cNvPr>
          <p:cNvSpPr txBox="1"/>
          <p:nvPr/>
        </p:nvSpPr>
        <p:spPr>
          <a:xfrm>
            <a:off x="5047279" y="3537448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X</a:t>
            </a:r>
            <a:endParaRPr lang="en-CA" sz="1100" b="1" dirty="0">
              <a:solidFill>
                <a:srgbClr val="C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97300E-8211-3FA7-4433-B3529681387B}"/>
              </a:ext>
            </a:extLst>
          </p:cNvPr>
          <p:cNvSpPr txBox="1"/>
          <p:nvPr/>
        </p:nvSpPr>
        <p:spPr>
          <a:xfrm>
            <a:off x="3500431" y="2827445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7030A0"/>
                </a:solidFill>
              </a:rPr>
              <a:t>b</a:t>
            </a:r>
            <a:endParaRPr lang="en-CA" sz="1100" b="1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BF6844-2CEC-807A-EDEA-799F2CEBEDE1}"/>
              </a:ext>
            </a:extLst>
          </p:cNvPr>
          <p:cNvSpPr txBox="1"/>
          <p:nvPr/>
        </p:nvSpPr>
        <p:spPr>
          <a:xfrm>
            <a:off x="5240529" y="2431703"/>
            <a:ext cx="4603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(x, y)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C9985-D431-0530-8918-FEB89AEA6C61}"/>
              </a:ext>
            </a:extLst>
          </p:cNvPr>
          <p:cNvSpPr txBox="1"/>
          <p:nvPr/>
        </p:nvSpPr>
        <p:spPr>
          <a:xfrm>
            <a:off x="4408075" y="1325223"/>
            <a:ext cx="527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(x’, y’)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BFC708-2906-B797-3503-76D5D595705D}"/>
              </a:ext>
            </a:extLst>
          </p:cNvPr>
          <p:cNvCxnSpPr>
            <a:cxnSpLocks/>
          </p:cNvCxnSpPr>
          <p:nvPr/>
        </p:nvCxnSpPr>
        <p:spPr>
          <a:xfrm flipH="1">
            <a:off x="3084991" y="2582270"/>
            <a:ext cx="218436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E81D7A6-7A38-5736-393A-924B59EDCE0C}"/>
              </a:ext>
            </a:extLst>
          </p:cNvPr>
          <p:cNvCxnSpPr>
            <a:cxnSpLocks/>
          </p:cNvCxnSpPr>
          <p:nvPr/>
        </p:nvCxnSpPr>
        <p:spPr>
          <a:xfrm flipH="1">
            <a:off x="3084575" y="1503045"/>
            <a:ext cx="136309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5949097-7313-D677-E62F-EA687E12B63F}"/>
              </a:ext>
            </a:extLst>
          </p:cNvPr>
          <p:cNvCxnSpPr>
            <a:cxnSpLocks/>
          </p:cNvCxnSpPr>
          <p:nvPr/>
        </p:nvCxnSpPr>
        <p:spPr>
          <a:xfrm>
            <a:off x="4447081" y="1503045"/>
            <a:ext cx="0" cy="19021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A6BCF0-7902-2555-812C-2EA40F14AB76}"/>
              </a:ext>
            </a:extLst>
          </p:cNvPr>
          <p:cNvCxnSpPr>
            <a:cxnSpLocks/>
          </p:cNvCxnSpPr>
          <p:nvPr/>
        </p:nvCxnSpPr>
        <p:spPr>
          <a:xfrm>
            <a:off x="5271125" y="2582982"/>
            <a:ext cx="0" cy="82717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74549D-73D0-8963-8DE0-8802526C99FD}"/>
              </a:ext>
            </a:extLst>
          </p:cNvPr>
          <p:cNvCxnSpPr>
            <a:cxnSpLocks/>
          </p:cNvCxnSpPr>
          <p:nvPr/>
        </p:nvCxnSpPr>
        <p:spPr>
          <a:xfrm>
            <a:off x="3004420" y="2587888"/>
            <a:ext cx="0" cy="8117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0AD0D9-1593-A204-2B51-45945E9B099D}"/>
              </a:ext>
            </a:extLst>
          </p:cNvPr>
          <p:cNvCxnSpPr>
            <a:cxnSpLocks/>
          </p:cNvCxnSpPr>
          <p:nvPr/>
        </p:nvCxnSpPr>
        <p:spPr>
          <a:xfrm flipH="1">
            <a:off x="3087337" y="3480560"/>
            <a:ext cx="21714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8A16C30-3B09-6AD8-C981-0F03639C7610}"/>
              </a:ext>
            </a:extLst>
          </p:cNvPr>
          <p:cNvCxnSpPr>
            <a:cxnSpLocks/>
          </p:cNvCxnSpPr>
          <p:nvPr/>
        </p:nvCxnSpPr>
        <p:spPr>
          <a:xfrm flipH="1">
            <a:off x="3088395" y="3569021"/>
            <a:ext cx="1352832" cy="0"/>
          </a:xfrm>
          <a:prstGeom prst="straightConnector1">
            <a:avLst/>
          </a:prstGeom>
          <a:ln>
            <a:solidFill>
              <a:srgbClr val="7030A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58AD22E-2CC2-22EA-A245-C66A17892468}"/>
              </a:ext>
            </a:extLst>
          </p:cNvPr>
          <p:cNvCxnSpPr>
            <a:cxnSpLocks/>
          </p:cNvCxnSpPr>
          <p:nvPr/>
        </p:nvCxnSpPr>
        <p:spPr>
          <a:xfrm>
            <a:off x="2903519" y="1503045"/>
            <a:ext cx="1415" cy="1896603"/>
          </a:xfrm>
          <a:prstGeom prst="straightConnector1">
            <a:avLst/>
          </a:prstGeom>
          <a:ln>
            <a:solidFill>
              <a:srgbClr val="7030A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BBEF427-93AD-0530-D003-F8DAD22CB411}"/>
              </a:ext>
            </a:extLst>
          </p:cNvPr>
          <p:cNvSpPr txBox="1"/>
          <p:nvPr/>
        </p:nvSpPr>
        <p:spPr>
          <a:xfrm>
            <a:off x="5018261" y="3406656"/>
            <a:ext cx="2375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en-CA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07BA6C-20DA-D7E5-A145-D5A6DB031A14}"/>
              </a:ext>
            </a:extLst>
          </p:cNvPr>
          <p:cNvSpPr txBox="1"/>
          <p:nvPr/>
        </p:nvSpPr>
        <p:spPr>
          <a:xfrm>
            <a:off x="4192628" y="3506911"/>
            <a:ext cx="2680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b="1" dirty="0">
                <a:solidFill>
                  <a:srgbClr val="7030A0"/>
                </a:solidFill>
              </a:rPr>
              <a:t>x’</a:t>
            </a:r>
            <a:endParaRPr lang="en-CA" sz="1000" b="1" dirty="0">
              <a:solidFill>
                <a:srgbClr val="7030A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C0E32B-019C-2AD6-4AD2-94673ECF16F4}"/>
              </a:ext>
            </a:extLst>
          </p:cNvPr>
          <p:cNvSpPr txBox="1"/>
          <p:nvPr/>
        </p:nvSpPr>
        <p:spPr>
          <a:xfrm>
            <a:off x="2721104" y="1522671"/>
            <a:ext cx="2696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b="1" dirty="0">
                <a:solidFill>
                  <a:srgbClr val="7030A0"/>
                </a:solidFill>
              </a:rPr>
              <a:t>y’</a:t>
            </a:r>
            <a:endParaRPr lang="en-CA" sz="1000" b="1" dirty="0">
              <a:solidFill>
                <a:srgbClr val="7030A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4BFFCF2-2FFC-6D39-18A5-B1525E36C96B}"/>
              </a:ext>
            </a:extLst>
          </p:cNvPr>
          <p:cNvSpPr txBox="1"/>
          <p:nvPr/>
        </p:nvSpPr>
        <p:spPr>
          <a:xfrm>
            <a:off x="2839640" y="2566742"/>
            <a:ext cx="245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D957A7-59E5-A85D-1E15-BCF0E01EFF5A}"/>
              </a:ext>
            </a:extLst>
          </p:cNvPr>
          <p:cNvSpPr txBox="1"/>
          <p:nvPr/>
        </p:nvSpPr>
        <p:spPr>
          <a:xfrm>
            <a:off x="6169216" y="1465929"/>
            <a:ext cx="55763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then we apply the same procedure to find what is the result of applying a rotation of 'a' degrees and then an additional rotation of 'b' degrees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cos(a + b) = x' / r     -&gt;     x' = r * cos(a + b)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sin(a + b) = y' / r     -&gt;     y' = r * sin(a + b)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2ECDD-9A87-0A34-B086-CD3DD1348FE8}"/>
              </a:ext>
            </a:extLst>
          </p:cNvPr>
          <p:cNvSpPr txBox="1"/>
          <p:nvPr/>
        </p:nvSpPr>
        <p:spPr>
          <a:xfrm>
            <a:off x="5152437" y="2234675"/>
            <a:ext cx="38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v1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FDC7A8-D6E4-3A91-6975-A4FDDDBE1BC1}"/>
              </a:ext>
            </a:extLst>
          </p:cNvPr>
          <p:cNvSpPr txBox="1"/>
          <p:nvPr/>
        </p:nvSpPr>
        <p:spPr>
          <a:xfrm>
            <a:off x="4287519" y="1144517"/>
            <a:ext cx="38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v2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236F3-9C80-955F-FD0F-CF95AD8B8D5C}"/>
              </a:ext>
            </a:extLst>
          </p:cNvPr>
          <p:cNvSpPr txBox="1"/>
          <p:nvPr/>
        </p:nvSpPr>
        <p:spPr>
          <a:xfrm>
            <a:off x="3727227" y="1934641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endParaRPr lang="en-CA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29D351-C83D-C49E-2871-8F8E3BE2097E}"/>
              </a:ext>
            </a:extLst>
          </p:cNvPr>
          <p:cNvSpPr txBox="1"/>
          <p:nvPr/>
        </p:nvSpPr>
        <p:spPr>
          <a:xfrm>
            <a:off x="4166190" y="2624717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endParaRPr lang="en-CA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77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5B73BE6-347D-BBC9-5644-FAC0C63FECBF}"/>
              </a:ext>
            </a:extLst>
          </p:cNvPr>
          <p:cNvSpPr/>
          <p:nvPr/>
        </p:nvSpPr>
        <p:spPr>
          <a:xfrm>
            <a:off x="3029902" y="3351629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294EF6-B284-2E72-4360-3B8133447E12}"/>
              </a:ext>
            </a:extLst>
          </p:cNvPr>
          <p:cNvSpPr/>
          <p:nvPr/>
        </p:nvSpPr>
        <p:spPr>
          <a:xfrm>
            <a:off x="743902" y="1065629"/>
            <a:ext cx="4680000" cy="4680000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45EA1-1FAA-E15E-5FDB-D270F491613D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743902" y="3405629"/>
            <a:ext cx="4680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DD725-9466-6DC2-5CA9-E67035BECF9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3083902" y="1065629"/>
            <a:ext cx="0" cy="46800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4916-60E9-56DE-E48A-9A94D29B1343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37902" y="3405629"/>
            <a:ext cx="2286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0B84-CA17-3F8D-AA06-D7E4B2120EA1}"/>
              </a:ext>
            </a:extLst>
          </p:cNvPr>
          <p:cNvCxnSpPr>
            <a:cxnSpLocks/>
            <a:stCxn id="10" idx="0"/>
            <a:endCxn id="4" idx="0"/>
          </p:cNvCxnSpPr>
          <p:nvPr/>
        </p:nvCxnSpPr>
        <p:spPr>
          <a:xfrm flipV="1">
            <a:off x="3083902" y="1065629"/>
            <a:ext cx="0" cy="2286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AE40D3-25D5-1FC0-7A15-0DC8B999D7C1}"/>
              </a:ext>
            </a:extLst>
          </p:cNvPr>
          <p:cNvSpPr txBox="1"/>
          <p:nvPr/>
        </p:nvSpPr>
        <p:spPr>
          <a:xfrm>
            <a:off x="3691921" y="3098007"/>
            <a:ext cx="285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en-CA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B66F55-B659-971D-53DA-E7C6D33A26FD}"/>
              </a:ext>
            </a:extLst>
          </p:cNvPr>
          <p:cNvSpPr txBox="1"/>
          <p:nvPr/>
        </p:nvSpPr>
        <p:spPr>
          <a:xfrm>
            <a:off x="2814859" y="1166642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F37D9-0ED7-2AC1-CB7D-F1FA8E09CE5F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3122086" y="2577753"/>
            <a:ext cx="2156162" cy="789692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8989D-B49C-3CAA-CCEA-D8926E310068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3122086" y="1503045"/>
            <a:ext cx="1325582" cy="186440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5C99079-9736-20C7-DC3B-EC5ED43D9914}"/>
              </a:ext>
            </a:extLst>
          </p:cNvPr>
          <p:cNvSpPr/>
          <p:nvPr/>
        </p:nvSpPr>
        <p:spPr>
          <a:xfrm>
            <a:off x="2557922" y="2846537"/>
            <a:ext cx="1080000" cy="1080000"/>
          </a:xfrm>
          <a:prstGeom prst="arc">
            <a:avLst>
              <a:gd name="adj1" fmla="val 20313605"/>
              <a:gd name="adj2" fmla="val 6265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96EF8A3-CA44-DDF7-6D48-A4B008B6359F}"/>
              </a:ext>
            </a:extLst>
          </p:cNvPr>
          <p:cNvSpPr/>
          <p:nvPr/>
        </p:nvSpPr>
        <p:spPr>
          <a:xfrm>
            <a:off x="2562995" y="2865629"/>
            <a:ext cx="1080000" cy="1080000"/>
          </a:xfrm>
          <a:prstGeom prst="arc">
            <a:avLst>
              <a:gd name="adj1" fmla="val 18303114"/>
              <a:gd name="adj2" fmla="val 20113032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C7ED41-14C9-9CBB-FBE4-D6E8E4184C32}"/>
              </a:ext>
            </a:extLst>
          </p:cNvPr>
          <p:cNvSpPr txBox="1"/>
          <p:nvPr/>
        </p:nvSpPr>
        <p:spPr>
          <a:xfrm>
            <a:off x="5047279" y="3537448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X</a:t>
            </a:r>
            <a:endParaRPr lang="en-CA" sz="1100" b="1" dirty="0">
              <a:solidFill>
                <a:srgbClr val="C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97300E-8211-3FA7-4433-B3529681387B}"/>
              </a:ext>
            </a:extLst>
          </p:cNvPr>
          <p:cNvSpPr txBox="1"/>
          <p:nvPr/>
        </p:nvSpPr>
        <p:spPr>
          <a:xfrm>
            <a:off x="3500431" y="2827445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7030A0"/>
                </a:solidFill>
              </a:rPr>
              <a:t>b</a:t>
            </a:r>
            <a:endParaRPr lang="en-CA" sz="1100" b="1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BF6844-2CEC-807A-EDEA-799F2CEBEDE1}"/>
              </a:ext>
            </a:extLst>
          </p:cNvPr>
          <p:cNvSpPr txBox="1"/>
          <p:nvPr/>
        </p:nvSpPr>
        <p:spPr>
          <a:xfrm>
            <a:off x="5240529" y="2431703"/>
            <a:ext cx="4603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(x, y)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C9985-D431-0530-8918-FEB89AEA6C61}"/>
              </a:ext>
            </a:extLst>
          </p:cNvPr>
          <p:cNvSpPr txBox="1"/>
          <p:nvPr/>
        </p:nvSpPr>
        <p:spPr>
          <a:xfrm>
            <a:off x="4408075" y="1325223"/>
            <a:ext cx="527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2">
                    <a:lumMod val="75000"/>
                  </a:schemeClr>
                </a:solidFill>
              </a:rPr>
              <a:t>(x’, y’)</a:t>
            </a:r>
            <a:endParaRPr lang="en-CA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BFC708-2906-B797-3503-76D5D595705D}"/>
              </a:ext>
            </a:extLst>
          </p:cNvPr>
          <p:cNvCxnSpPr>
            <a:cxnSpLocks/>
          </p:cNvCxnSpPr>
          <p:nvPr/>
        </p:nvCxnSpPr>
        <p:spPr>
          <a:xfrm flipH="1">
            <a:off x="3084991" y="2582270"/>
            <a:ext cx="218436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E81D7A6-7A38-5736-393A-924B59EDCE0C}"/>
              </a:ext>
            </a:extLst>
          </p:cNvPr>
          <p:cNvCxnSpPr>
            <a:cxnSpLocks/>
          </p:cNvCxnSpPr>
          <p:nvPr/>
        </p:nvCxnSpPr>
        <p:spPr>
          <a:xfrm flipH="1">
            <a:off x="3084575" y="1503045"/>
            <a:ext cx="136309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5949097-7313-D677-E62F-EA687E12B63F}"/>
              </a:ext>
            </a:extLst>
          </p:cNvPr>
          <p:cNvCxnSpPr>
            <a:cxnSpLocks/>
          </p:cNvCxnSpPr>
          <p:nvPr/>
        </p:nvCxnSpPr>
        <p:spPr>
          <a:xfrm>
            <a:off x="4447081" y="1503045"/>
            <a:ext cx="0" cy="19021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A6BCF0-7902-2555-812C-2EA40F14AB76}"/>
              </a:ext>
            </a:extLst>
          </p:cNvPr>
          <p:cNvCxnSpPr>
            <a:cxnSpLocks/>
          </p:cNvCxnSpPr>
          <p:nvPr/>
        </p:nvCxnSpPr>
        <p:spPr>
          <a:xfrm>
            <a:off x="5271125" y="2582982"/>
            <a:ext cx="0" cy="82717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74549D-73D0-8963-8DE0-8802526C99FD}"/>
              </a:ext>
            </a:extLst>
          </p:cNvPr>
          <p:cNvCxnSpPr>
            <a:cxnSpLocks/>
          </p:cNvCxnSpPr>
          <p:nvPr/>
        </p:nvCxnSpPr>
        <p:spPr>
          <a:xfrm>
            <a:off x="3004420" y="2587888"/>
            <a:ext cx="0" cy="8117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0AD0D9-1593-A204-2B51-45945E9B099D}"/>
              </a:ext>
            </a:extLst>
          </p:cNvPr>
          <p:cNvCxnSpPr>
            <a:cxnSpLocks/>
          </p:cNvCxnSpPr>
          <p:nvPr/>
        </p:nvCxnSpPr>
        <p:spPr>
          <a:xfrm flipH="1">
            <a:off x="3087337" y="3480560"/>
            <a:ext cx="21714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8A16C30-3B09-6AD8-C981-0F03639C7610}"/>
              </a:ext>
            </a:extLst>
          </p:cNvPr>
          <p:cNvCxnSpPr>
            <a:cxnSpLocks/>
          </p:cNvCxnSpPr>
          <p:nvPr/>
        </p:nvCxnSpPr>
        <p:spPr>
          <a:xfrm flipH="1">
            <a:off x="3088395" y="3569021"/>
            <a:ext cx="1352832" cy="0"/>
          </a:xfrm>
          <a:prstGeom prst="straightConnector1">
            <a:avLst/>
          </a:prstGeom>
          <a:ln>
            <a:solidFill>
              <a:srgbClr val="7030A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58AD22E-2CC2-22EA-A245-C66A17892468}"/>
              </a:ext>
            </a:extLst>
          </p:cNvPr>
          <p:cNvCxnSpPr>
            <a:cxnSpLocks/>
          </p:cNvCxnSpPr>
          <p:nvPr/>
        </p:nvCxnSpPr>
        <p:spPr>
          <a:xfrm>
            <a:off x="2903519" y="1503045"/>
            <a:ext cx="1415" cy="1896603"/>
          </a:xfrm>
          <a:prstGeom prst="straightConnector1">
            <a:avLst/>
          </a:prstGeom>
          <a:ln>
            <a:solidFill>
              <a:srgbClr val="7030A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BBEF427-93AD-0530-D003-F8DAD22CB411}"/>
              </a:ext>
            </a:extLst>
          </p:cNvPr>
          <p:cNvSpPr txBox="1"/>
          <p:nvPr/>
        </p:nvSpPr>
        <p:spPr>
          <a:xfrm>
            <a:off x="5018261" y="3406656"/>
            <a:ext cx="2375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en-CA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07BA6C-20DA-D7E5-A145-D5A6DB031A14}"/>
              </a:ext>
            </a:extLst>
          </p:cNvPr>
          <p:cNvSpPr txBox="1"/>
          <p:nvPr/>
        </p:nvSpPr>
        <p:spPr>
          <a:xfrm>
            <a:off x="4192628" y="3506911"/>
            <a:ext cx="2680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b="1" dirty="0">
                <a:solidFill>
                  <a:srgbClr val="7030A0"/>
                </a:solidFill>
              </a:rPr>
              <a:t>x’</a:t>
            </a:r>
            <a:endParaRPr lang="en-CA" sz="1000" b="1" dirty="0">
              <a:solidFill>
                <a:srgbClr val="7030A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C0E32B-019C-2AD6-4AD2-94673ECF16F4}"/>
              </a:ext>
            </a:extLst>
          </p:cNvPr>
          <p:cNvSpPr txBox="1"/>
          <p:nvPr/>
        </p:nvSpPr>
        <p:spPr>
          <a:xfrm>
            <a:off x="2721104" y="1522671"/>
            <a:ext cx="2696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b="1" dirty="0">
                <a:solidFill>
                  <a:srgbClr val="7030A0"/>
                </a:solidFill>
              </a:rPr>
              <a:t>y’</a:t>
            </a:r>
            <a:endParaRPr lang="en-CA" sz="1000" b="1" dirty="0">
              <a:solidFill>
                <a:srgbClr val="7030A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4BFFCF2-2FFC-6D39-18A5-B1525E36C96B}"/>
              </a:ext>
            </a:extLst>
          </p:cNvPr>
          <p:cNvSpPr txBox="1"/>
          <p:nvPr/>
        </p:nvSpPr>
        <p:spPr>
          <a:xfrm>
            <a:off x="2839640" y="2566742"/>
            <a:ext cx="245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2ECDD-9A87-0A34-B086-CD3DD1348FE8}"/>
              </a:ext>
            </a:extLst>
          </p:cNvPr>
          <p:cNvSpPr txBox="1"/>
          <p:nvPr/>
        </p:nvSpPr>
        <p:spPr>
          <a:xfrm>
            <a:off x="5152437" y="2234675"/>
            <a:ext cx="38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v1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FDC7A8-D6E4-3A91-6975-A4FDDDBE1BC1}"/>
              </a:ext>
            </a:extLst>
          </p:cNvPr>
          <p:cNvSpPr txBox="1"/>
          <p:nvPr/>
        </p:nvSpPr>
        <p:spPr>
          <a:xfrm>
            <a:off x="4287519" y="1144517"/>
            <a:ext cx="38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70C0"/>
                </a:solidFill>
              </a:rPr>
              <a:t>v2</a:t>
            </a:r>
            <a:endParaRPr lang="en-CA" sz="11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236F3-9C80-955F-FD0F-CF95AD8B8D5C}"/>
              </a:ext>
            </a:extLst>
          </p:cNvPr>
          <p:cNvSpPr txBox="1"/>
          <p:nvPr/>
        </p:nvSpPr>
        <p:spPr>
          <a:xfrm>
            <a:off x="3727227" y="1934641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endParaRPr lang="en-CA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29D351-C83D-C49E-2871-8F8E3BE2097E}"/>
              </a:ext>
            </a:extLst>
          </p:cNvPr>
          <p:cNvSpPr txBox="1"/>
          <p:nvPr/>
        </p:nvSpPr>
        <p:spPr>
          <a:xfrm>
            <a:off x="4166190" y="2624717"/>
            <a:ext cx="2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endParaRPr lang="en-CA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D7075A-1B49-EE79-1982-47FB77AAE58A}"/>
              </a:ext>
            </a:extLst>
          </p:cNvPr>
          <p:cNvSpPr txBox="1"/>
          <p:nvPr/>
        </p:nvSpPr>
        <p:spPr>
          <a:xfrm>
            <a:off x="6169216" y="1465929"/>
            <a:ext cx="5576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we have :</a:t>
            </a:r>
          </a:p>
          <a:p>
            <a:r>
              <a:rPr lang="en-US" dirty="0"/>
              <a:t>x' = r * cos(a + b)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y' = r * sin(a + b)</a:t>
            </a:r>
          </a:p>
          <a:p>
            <a:endParaRPr lang="en-US" dirty="0"/>
          </a:p>
          <a:p>
            <a:r>
              <a:rPr lang="en-US" dirty="0"/>
              <a:t>We will apply the 'angle addition formula for cosine' and 'angle addition formula for sine'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376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2984</Words>
  <Application>Microsoft Macintosh PowerPoint</Application>
  <PresentationFormat>Widescreen</PresentationFormat>
  <Paragraphs>814</Paragraphs>
  <Slides>34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Costa</dc:creator>
  <cp:lastModifiedBy>Paulo Costa</cp:lastModifiedBy>
  <cp:revision>27</cp:revision>
  <dcterms:created xsi:type="dcterms:W3CDTF">2023-06-15T21:11:32Z</dcterms:created>
  <dcterms:modified xsi:type="dcterms:W3CDTF">2023-06-17T01:43:31Z</dcterms:modified>
</cp:coreProperties>
</file>