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7" r:id="rId5"/>
    <p:sldId id="269" r:id="rId6"/>
    <p:sldId id="296" r:id="rId7"/>
    <p:sldId id="276" r:id="rId8"/>
    <p:sldId id="329" r:id="rId9"/>
    <p:sldId id="355" r:id="rId10"/>
    <p:sldId id="343" r:id="rId11"/>
    <p:sldId id="352" r:id="rId12"/>
    <p:sldId id="344" r:id="rId13"/>
    <p:sldId id="351" r:id="rId14"/>
    <p:sldId id="350" r:id="rId15"/>
    <p:sldId id="349" r:id="rId16"/>
    <p:sldId id="348" r:id="rId17"/>
    <p:sldId id="347" r:id="rId18"/>
    <p:sldId id="345" r:id="rId19"/>
    <p:sldId id="346" r:id="rId20"/>
    <p:sldId id="353" r:id="rId21"/>
    <p:sldId id="354" r:id="rId22"/>
    <p:sldId id="311" r:id="rId23"/>
    <p:sldId id="331" r:id="rId24"/>
    <p:sldId id="332" r:id="rId25"/>
    <p:sldId id="333" r:id="rId26"/>
    <p:sldId id="334" r:id="rId27"/>
    <p:sldId id="330" r:id="rId28"/>
    <p:sldId id="335" r:id="rId29"/>
    <p:sldId id="337" r:id="rId30"/>
    <p:sldId id="277" r:id="rId31"/>
    <p:sldId id="339" r:id="rId32"/>
    <p:sldId id="278" r:id="rId33"/>
    <p:sldId id="340" r:id="rId34"/>
    <p:sldId id="338" r:id="rId35"/>
    <p:sldId id="336" r:id="rId36"/>
    <p:sldId id="34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A44"/>
    <a:srgbClr val="EFB661"/>
    <a:srgbClr val="212528"/>
    <a:srgbClr val="ABE2EB"/>
    <a:srgbClr val="F4F5F5"/>
    <a:srgbClr val="FF4B90"/>
    <a:srgbClr val="FF6D7A"/>
    <a:srgbClr val="ED145B"/>
    <a:srgbClr val="EB3840"/>
    <a:srgbClr val="5CB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BAC25-288E-4FD1-A455-3BC7E8EF4F63}" v="1" dt="2023-11-06T17:49:47.113"/>
    <p1510:client id="{A319D556-C06A-419D-AA62-672C5AE14DFA}" v="12" dt="2023-11-09T19:32:05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ARLENE BARBOSA LIMA ." userId="4632611a-cc1e-464d-8966-14ac8b37bcb7" providerId="ADAL" clId="{CD48CEA5-A420-4F89-9AAF-867BBD33862E}"/>
    <pc:docChg chg="modSld">
      <pc:chgData name="JULIA MARLENE BARBOSA LIMA ." userId="4632611a-cc1e-464d-8966-14ac8b37bcb7" providerId="ADAL" clId="{CD48CEA5-A420-4F89-9AAF-867BBD33862E}" dt="2023-05-12T20:53:10.532" v="14" actId="5793"/>
      <pc:docMkLst>
        <pc:docMk/>
      </pc:docMkLst>
      <pc:sldChg chg="modSp mod">
        <pc:chgData name="JULIA MARLENE BARBOSA LIMA ." userId="4632611a-cc1e-464d-8966-14ac8b37bcb7" providerId="ADAL" clId="{CD48CEA5-A420-4F89-9AAF-867BBD33862E}" dt="2023-05-12T20:53:10.532" v="14" actId="5793"/>
        <pc:sldMkLst>
          <pc:docMk/>
          <pc:sldMk cId="492122047" sldId="353"/>
        </pc:sldMkLst>
        <pc:spChg chg="mod">
          <ac:chgData name="JULIA MARLENE BARBOSA LIMA ." userId="4632611a-cc1e-464d-8966-14ac8b37bcb7" providerId="ADAL" clId="{CD48CEA5-A420-4F89-9AAF-867BBD33862E}" dt="2023-05-12T20:53:10.532" v="14" actId="5793"/>
          <ac:spMkLst>
            <pc:docMk/>
            <pc:sldMk cId="492122047" sldId="353"/>
            <ac:spMk id="6" creationId="{7251EB34-B09E-46D1-5ED8-0BEB0D0A5402}"/>
          </ac:spMkLst>
        </pc:spChg>
      </pc:sldChg>
    </pc:docChg>
  </pc:docChgLst>
  <pc:docChgLst>
    <pc:chgData name="FERNANDA FERREIRA CARAMICO" userId="2db39e23-2b4c-47c9-9008-d5ee479cbc6f" providerId="ADAL" clId="{970BAC25-288E-4FD1-A455-3BC7E8EF4F63}"/>
    <pc:docChg chg="custSel addSld modSld">
      <pc:chgData name="FERNANDA FERREIRA CARAMICO" userId="2db39e23-2b4c-47c9-9008-d5ee479cbc6f" providerId="ADAL" clId="{970BAC25-288E-4FD1-A455-3BC7E8EF4F63}" dt="2023-11-06T17:50:54.080" v="80" actId="403"/>
      <pc:docMkLst>
        <pc:docMk/>
      </pc:docMkLst>
      <pc:sldChg chg="modSp add mod modClrScheme chgLayout">
        <pc:chgData name="FERNANDA FERREIRA CARAMICO" userId="2db39e23-2b4c-47c9-9008-d5ee479cbc6f" providerId="ADAL" clId="{970BAC25-288E-4FD1-A455-3BC7E8EF4F63}" dt="2023-11-06T17:50:54.080" v="80" actId="403"/>
        <pc:sldMkLst>
          <pc:docMk/>
          <pc:sldMk cId="2636361909" sldId="355"/>
        </pc:sldMkLst>
        <pc:spChg chg="mod">
          <ac:chgData name="FERNANDA FERREIRA CARAMICO" userId="2db39e23-2b4c-47c9-9008-d5ee479cbc6f" providerId="ADAL" clId="{970BAC25-288E-4FD1-A455-3BC7E8EF4F63}" dt="2023-11-06T17:50:54.080" v="80" actId="403"/>
          <ac:spMkLst>
            <pc:docMk/>
            <pc:sldMk cId="2636361909" sldId="355"/>
            <ac:spMk id="2" creationId="{767B7092-AD71-47DF-B04A-E35002720B7B}"/>
          </ac:spMkLst>
        </pc:spChg>
      </pc:sldChg>
    </pc:docChg>
  </pc:docChgLst>
  <pc:docChgLst>
    <pc:chgData name="HENRIQUE PIASSI SOARES DA SILVA ." userId="S::henrique.ssilva@bandtec.com.br::5438073b-e4aa-4389-a0a3-636914e09fe6" providerId="AD" clId="Web-{A319D556-C06A-419D-AA62-672C5AE14DFA}"/>
    <pc:docChg chg="modSld">
      <pc:chgData name="HENRIQUE PIASSI SOARES DA SILVA ." userId="S::henrique.ssilva@bandtec.com.br::5438073b-e4aa-4389-a0a3-636914e09fe6" providerId="AD" clId="Web-{A319D556-C06A-419D-AA62-672C5AE14DFA}" dt="2023-11-09T19:32:05.070" v="11"/>
      <pc:docMkLst>
        <pc:docMk/>
      </pc:docMkLst>
      <pc:sldChg chg="addSp delSp modSp addAnim delAnim">
        <pc:chgData name="HENRIQUE PIASSI SOARES DA SILVA ." userId="S::henrique.ssilva@bandtec.com.br::5438073b-e4aa-4389-a0a3-636914e09fe6" providerId="AD" clId="Web-{A319D556-C06A-419D-AA62-672C5AE14DFA}" dt="2023-11-09T19:32:05.070" v="11"/>
        <pc:sldMkLst>
          <pc:docMk/>
          <pc:sldMk cId="4194164783" sldId="343"/>
        </pc:sldMkLst>
        <pc:picChg chg="add del mod">
          <ac:chgData name="HENRIQUE PIASSI SOARES DA SILVA ." userId="S::henrique.ssilva@bandtec.com.br::5438073b-e4aa-4389-a0a3-636914e09fe6" providerId="AD" clId="Web-{A319D556-C06A-419D-AA62-672C5AE14DFA}" dt="2023-11-09T19:32:04.305" v="10"/>
          <ac:picMkLst>
            <pc:docMk/>
            <pc:sldMk cId="4194164783" sldId="343"/>
            <ac:picMk id="11" creationId="{379D88E2-8DFD-3D9B-FBEC-4F946BF1E51A}"/>
          </ac:picMkLst>
        </pc:picChg>
        <pc:picChg chg="add del mod">
          <ac:chgData name="HENRIQUE PIASSI SOARES DA SILVA ." userId="S::henrique.ssilva@bandtec.com.br::5438073b-e4aa-4389-a0a3-636914e09fe6" providerId="AD" clId="Web-{A319D556-C06A-419D-AA62-672C5AE14DFA}" dt="2023-11-09T19:32:05.070" v="11"/>
          <ac:picMkLst>
            <pc:docMk/>
            <pc:sldMk cId="4194164783" sldId="343"/>
            <ac:picMk id="21" creationId="{0ACE0F32-CE74-4EFA-9F79-509EE18357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42C6-2D5D-4803-9A6D-86734D348A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F3F5-95C9-418A-8E6F-CC034D1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6F3F5-95C9-418A-8E6F-CC034D1B93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6F3F5-95C9-418A-8E6F-CC034D1B93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6F3F5-95C9-418A-8E6F-CC034D1B93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6F3F5-95C9-418A-8E6F-CC034D1B93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6F3F5-95C9-418A-8E6F-CC034D1B93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  <a:p>
            <a:pPr lvl="0"/>
            <a:r>
              <a:rPr lang="pt-BR"/>
              <a:t>As imagens podem ir ser ajustadas conforme as colunas e linhas da grade.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Títulos</a:t>
            </a:r>
          </a:p>
          <a:p>
            <a:r>
              <a:rPr lang="pt-BR" sz="1500"/>
              <a:t>Os títulos devem ser preferencialmente utilizados em </a:t>
            </a:r>
            <a:r>
              <a:rPr lang="pt-BR" sz="1500" i="1"/>
              <a:t>Simplon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Corpo de Texto</a:t>
            </a:r>
          </a:p>
          <a:p>
            <a:r>
              <a:rPr lang="pt-BR" sz="1500"/>
              <a:t>Os demais textos devem ser utilizados em </a:t>
            </a:r>
            <a:r>
              <a:rPr lang="pt-BR" sz="1500" i="1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>
                <a:latin typeface="+mj-lt"/>
              </a:rPr>
              <a:t>Simplon Mono AMHGPR 0123456 ÇÉ?!@#</a:t>
            </a:r>
            <a:endParaRPr lang="pt-BR" sz="1500" b="0" i="1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>
                <a:latin typeface="+mn-lt"/>
              </a:rPr>
              <a:t>Barlow AMHGPR 0123456 ÇÉ?!@#</a:t>
            </a:r>
            <a:endParaRPr lang="pt-BR" sz="1500" b="0" i="1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Na aba </a:t>
            </a:r>
            <a:r>
              <a:rPr lang="pt-BR" sz="1500" b="0" i="1"/>
              <a:t>EXIBIR</a:t>
            </a:r>
            <a:r>
              <a:rPr lang="pt-BR" sz="1500"/>
              <a:t> é possível ativar as guias (linha tracejadas em blocos), do arquivo, elas te ajudarão a alinhar o conteúdo. </a:t>
            </a:r>
          </a:p>
          <a:p>
            <a:endParaRPr lang="pt-BR" sz="1500"/>
          </a:p>
          <a:p>
            <a:r>
              <a:rPr lang="pt-BR" sz="1500"/>
              <a:t>Evite adicionar conteúdos importantes em quantidade que ultrapasse as margens da página.</a:t>
            </a:r>
          </a:p>
          <a:p>
            <a:endParaRPr lang="pt-BR" sz="1500" i="1"/>
          </a:p>
          <a:p>
            <a:r>
              <a:rPr lang="pt-BR" sz="1500" i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Evite utilizar imagens em baixa qualidade ou que contenham marca d’água. Aqui estão alguns sites de bancos de imagens gratuitos:</a:t>
            </a:r>
          </a:p>
          <a:p>
            <a:endParaRPr lang="pt-BR" sz="1500" i="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O PowerPoint tem sua própria galeria de imagens, ícones e ilustrações, inclusive, alguns desses itens podem ser editados</a:t>
            </a:r>
            <a:r>
              <a:rPr lang="pt-BR" sz="1500" i="0"/>
              <a:t>.</a:t>
            </a:r>
          </a:p>
          <a:p>
            <a:endParaRPr lang="pt-BR" sz="1500" i="0"/>
          </a:p>
          <a:p>
            <a:r>
              <a:rPr lang="pt-BR" sz="1500" i="0"/>
              <a:t>Para utilizá-los basta ir na aba INSERIR e clicar em ÍCONES, a galeria será aberta e você poderá fazer uma busca rápida.</a:t>
            </a:r>
          </a:p>
          <a:p>
            <a:endParaRPr lang="pt-BR" sz="1500" i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Também é possível pesquisar imagens na internet, vá até a aba INSERIR e clique em IMAGENS, depois em IMAGENS ONLINE...</a:t>
            </a:r>
          </a:p>
          <a:p>
            <a:endParaRPr lang="pt-BR" sz="1500" i="0"/>
          </a:p>
          <a:p>
            <a:r>
              <a:rPr lang="pt-BR" sz="1500" i="0"/>
              <a:t>Uma galeria de imagens será aberta.</a:t>
            </a:r>
          </a:p>
          <a:p>
            <a:endParaRPr lang="pt-BR" sz="1500" i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3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CA4E-005F-492D-983A-939FB48EA675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7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0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BandTec/web-data-viz" TargetMode="Externa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3.wdp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dTec/api-projeto-site-1sem" TargetMode="External"/><Relationship Id="rId2" Type="http://schemas.openxmlformats.org/officeDocument/2006/relationships/hyperlink" Target="https://github.com/BandTec/api-projeto-site-1sem/blob/main/src/database/script-tabelas.sql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BandTec/api-projeto-site-1sem/blob/main/src/database/config.js" TargetMode="External"/><Relationship Id="rId4" Type="http://schemas.openxmlformats.org/officeDocument/2006/relationships/hyperlink" Target="https://github.com/BandTec/api-projeto-site-1sem/blob/main/app.j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6"/>
                </a:solidFill>
              </a:rPr>
              <a:t>cadastro.html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74A8B6-A1C9-7DA4-12D5-A7B40400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9" y="769056"/>
            <a:ext cx="1526261" cy="58824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3575889-CC31-8637-E953-C2FCC561AF9C}"/>
              </a:ext>
            </a:extLst>
          </p:cNvPr>
          <p:cNvSpPr txBox="1"/>
          <p:nvPr/>
        </p:nvSpPr>
        <p:spPr>
          <a:xfrm flipH="1">
            <a:off x="248135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4"/>
                </a:solidFill>
              </a:rPr>
              <a:t>/routes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890A89-B777-A3D6-4FB8-764AE1D1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49" y="769056"/>
            <a:ext cx="1526261" cy="588246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6C6C8236-3773-79C9-21C9-645C96107ADB}"/>
              </a:ext>
            </a:extLst>
          </p:cNvPr>
          <p:cNvSpPr/>
          <p:nvPr/>
        </p:nvSpPr>
        <p:spPr>
          <a:xfrm>
            <a:off x="677439" y="1253613"/>
            <a:ext cx="1526261" cy="1451871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468720-BBEA-30CC-1280-DC9BDAA39FB1}"/>
              </a:ext>
            </a:extLst>
          </p:cNvPr>
          <p:cNvSpPr/>
          <p:nvPr/>
        </p:nvSpPr>
        <p:spPr>
          <a:xfrm>
            <a:off x="2570149" y="4645742"/>
            <a:ext cx="1526261" cy="837355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6"/>
                </a:solidFill>
              </a:rPr>
              <a:t>cadastro.html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74A8B6-A1C9-7DA4-12D5-A7B40400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9" y="769056"/>
            <a:ext cx="1526261" cy="58824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3575889-CC31-8637-E953-C2FCC561AF9C}"/>
              </a:ext>
            </a:extLst>
          </p:cNvPr>
          <p:cNvSpPr txBox="1"/>
          <p:nvPr/>
        </p:nvSpPr>
        <p:spPr>
          <a:xfrm flipH="1">
            <a:off x="248135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4"/>
                </a:solidFill>
              </a:rPr>
              <a:t>/routes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890A89-B777-A3D6-4FB8-764AE1D1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49" y="769056"/>
            <a:ext cx="1526261" cy="58824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204AB0E-6F73-60C6-C629-FAAE94A6FC81}"/>
              </a:ext>
            </a:extLst>
          </p:cNvPr>
          <p:cNvSpPr txBox="1"/>
          <p:nvPr/>
        </p:nvSpPr>
        <p:spPr>
          <a:xfrm flipH="1">
            <a:off x="437406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3</a:t>
            </a:r>
          </a:p>
          <a:p>
            <a:r>
              <a:rPr lang="pt-BR" b="1">
                <a:solidFill>
                  <a:schemeClr val="accent4"/>
                </a:solidFill>
              </a:rPr>
              <a:t>/controllers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02F30A-4AF8-308B-B7A2-5C0BDBB1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59" y="769056"/>
            <a:ext cx="1526261" cy="588246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6C6C8236-3773-79C9-21C9-645C96107ADB}"/>
              </a:ext>
            </a:extLst>
          </p:cNvPr>
          <p:cNvSpPr/>
          <p:nvPr/>
        </p:nvSpPr>
        <p:spPr>
          <a:xfrm>
            <a:off x="677439" y="1253613"/>
            <a:ext cx="1526261" cy="1451871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468720-BBEA-30CC-1280-DC9BDAA39FB1}"/>
              </a:ext>
            </a:extLst>
          </p:cNvPr>
          <p:cNvSpPr/>
          <p:nvPr/>
        </p:nvSpPr>
        <p:spPr>
          <a:xfrm>
            <a:off x="2570149" y="4645742"/>
            <a:ext cx="1526261" cy="837355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949DB89-2AD7-FA8A-A899-6C2FD94F73B5}"/>
              </a:ext>
            </a:extLst>
          </p:cNvPr>
          <p:cNvSpPr/>
          <p:nvPr/>
        </p:nvSpPr>
        <p:spPr>
          <a:xfrm>
            <a:off x="4462859" y="2872936"/>
            <a:ext cx="1526261" cy="702780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5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6"/>
                </a:solidFill>
              </a:rPr>
              <a:t>cadastro.html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74A8B6-A1C9-7DA4-12D5-A7B40400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9" y="769056"/>
            <a:ext cx="1526261" cy="58824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3575889-CC31-8637-E953-C2FCC561AF9C}"/>
              </a:ext>
            </a:extLst>
          </p:cNvPr>
          <p:cNvSpPr txBox="1"/>
          <p:nvPr/>
        </p:nvSpPr>
        <p:spPr>
          <a:xfrm flipH="1">
            <a:off x="248135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4"/>
                </a:solidFill>
              </a:rPr>
              <a:t>/routes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890A89-B777-A3D6-4FB8-764AE1D1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49" y="769056"/>
            <a:ext cx="1526261" cy="58824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204AB0E-6F73-60C6-C629-FAAE94A6FC81}"/>
              </a:ext>
            </a:extLst>
          </p:cNvPr>
          <p:cNvSpPr txBox="1"/>
          <p:nvPr/>
        </p:nvSpPr>
        <p:spPr>
          <a:xfrm flipH="1">
            <a:off x="437406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3</a:t>
            </a:r>
          </a:p>
          <a:p>
            <a:r>
              <a:rPr lang="pt-BR" b="1">
                <a:solidFill>
                  <a:schemeClr val="accent4"/>
                </a:solidFill>
              </a:rPr>
              <a:t>/controllers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02F30A-4AF8-308B-B7A2-5C0BDBB1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59" y="769056"/>
            <a:ext cx="1526261" cy="588246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9B4B88-52CD-6070-2146-1D67381A1095}"/>
              </a:ext>
            </a:extLst>
          </p:cNvPr>
          <p:cNvSpPr txBox="1"/>
          <p:nvPr/>
        </p:nvSpPr>
        <p:spPr>
          <a:xfrm flipH="1">
            <a:off x="626677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4</a:t>
            </a:r>
          </a:p>
          <a:p>
            <a:r>
              <a:rPr lang="pt-BR" b="1">
                <a:solidFill>
                  <a:schemeClr val="accent4"/>
                </a:solidFill>
              </a:rPr>
              <a:t>/models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7636AF9-BE2C-82BC-3EE2-546F4366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69" y="769056"/>
            <a:ext cx="1526261" cy="588246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6C6C8236-3773-79C9-21C9-645C96107ADB}"/>
              </a:ext>
            </a:extLst>
          </p:cNvPr>
          <p:cNvSpPr/>
          <p:nvPr/>
        </p:nvSpPr>
        <p:spPr>
          <a:xfrm>
            <a:off x="677439" y="1253613"/>
            <a:ext cx="1526261" cy="1451871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468720-BBEA-30CC-1280-DC9BDAA39FB1}"/>
              </a:ext>
            </a:extLst>
          </p:cNvPr>
          <p:cNvSpPr/>
          <p:nvPr/>
        </p:nvSpPr>
        <p:spPr>
          <a:xfrm>
            <a:off x="2570149" y="4645742"/>
            <a:ext cx="1526261" cy="837355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949DB89-2AD7-FA8A-A899-6C2FD94F73B5}"/>
              </a:ext>
            </a:extLst>
          </p:cNvPr>
          <p:cNvSpPr/>
          <p:nvPr/>
        </p:nvSpPr>
        <p:spPr>
          <a:xfrm>
            <a:off x="4462859" y="2872936"/>
            <a:ext cx="1526261" cy="702780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799D62-959D-E113-BEAD-160C2D15DEBC}"/>
              </a:ext>
            </a:extLst>
          </p:cNvPr>
          <p:cNvSpPr/>
          <p:nvPr/>
        </p:nvSpPr>
        <p:spPr>
          <a:xfrm>
            <a:off x="6354590" y="4041060"/>
            <a:ext cx="1526261" cy="654892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6"/>
                </a:solidFill>
              </a:rPr>
              <a:t>cadastro.html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74A8B6-A1C9-7DA4-12D5-A7B40400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9" y="769056"/>
            <a:ext cx="1526261" cy="58824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3575889-CC31-8637-E953-C2FCC561AF9C}"/>
              </a:ext>
            </a:extLst>
          </p:cNvPr>
          <p:cNvSpPr txBox="1"/>
          <p:nvPr/>
        </p:nvSpPr>
        <p:spPr>
          <a:xfrm flipH="1">
            <a:off x="248135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4"/>
                </a:solidFill>
              </a:rPr>
              <a:t>/routes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890A89-B777-A3D6-4FB8-764AE1D1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49" y="769056"/>
            <a:ext cx="1526261" cy="58824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204AB0E-6F73-60C6-C629-FAAE94A6FC81}"/>
              </a:ext>
            </a:extLst>
          </p:cNvPr>
          <p:cNvSpPr txBox="1"/>
          <p:nvPr/>
        </p:nvSpPr>
        <p:spPr>
          <a:xfrm flipH="1">
            <a:off x="437406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3</a:t>
            </a:r>
          </a:p>
          <a:p>
            <a:r>
              <a:rPr lang="pt-BR" b="1">
                <a:solidFill>
                  <a:schemeClr val="accent4"/>
                </a:solidFill>
              </a:rPr>
              <a:t>/controllers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02F30A-4AF8-308B-B7A2-5C0BDBB1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59" y="769056"/>
            <a:ext cx="1526261" cy="588246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9B4B88-52CD-6070-2146-1D67381A1095}"/>
              </a:ext>
            </a:extLst>
          </p:cNvPr>
          <p:cNvSpPr txBox="1"/>
          <p:nvPr/>
        </p:nvSpPr>
        <p:spPr>
          <a:xfrm flipH="1">
            <a:off x="626677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4</a:t>
            </a:r>
          </a:p>
          <a:p>
            <a:r>
              <a:rPr lang="pt-BR" b="1">
                <a:solidFill>
                  <a:schemeClr val="accent4"/>
                </a:solidFill>
              </a:rPr>
              <a:t>/models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7636AF9-BE2C-82BC-3EE2-546F4366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69" y="769056"/>
            <a:ext cx="1526261" cy="588246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AECFDA-195E-12E3-1E5C-B4DE979DDC5B}"/>
              </a:ext>
            </a:extLst>
          </p:cNvPr>
          <p:cNvSpPr txBox="1"/>
          <p:nvPr/>
        </p:nvSpPr>
        <p:spPr>
          <a:xfrm flipH="1">
            <a:off x="8095590" y="0"/>
            <a:ext cx="227252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5</a:t>
            </a:r>
          </a:p>
          <a:p>
            <a:r>
              <a:rPr lang="pt-BR" b="1">
                <a:solidFill>
                  <a:schemeClr val="accent4"/>
                </a:solidFill>
              </a:rPr>
              <a:t>/database</a:t>
            </a:r>
            <a:r>
              <a:rPr lang="pt-BR" b="1">
                <a:solidFill>
                  <a:schemeClr val="accent6"/>
                </a:solidFill>
              </a:rPr>
              <a:t>/config.js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CF98E37-0459-2991-1598-B5A54459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84" y="769056"/>
            <a:ext cx="1526261" cy="588246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6C6C8236-3773-79C9-21C9-645C96107ADB}"/>
              </a:ext>
            </a:extLst>
          </p:cNvPr>
          <p:cNvSpPr/>
          <p:nvPr/>
        </p:nvSpPr>
        <p:spPr>
          <a:xfrm>
            <a:off x="677439" y="1253613"/>
            <a:ext cx="1526261" cy="1451871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468720-BBEA-30CC-1280-DC9BDAA39FB1}"/>
              </a:ext>
            </a:extLst>
          </p:cNvPr>
          <p:cNvSpPr/>
          <p:nvPr/>
        </p:nvSpPr>
        <p:spPr>
          <a:xfrm>
            <a:off x="2570149" y="4645742"/>
            <a:ext cx="1526261" cy="837355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949DB89-2AD7-FA8A-A899-6C2FD94F73B5}"/>
              </a:ext>
            </a:extLst>
          </p:cNvPr>
          <p:cNvSpPr/>
          <p:nvPr/>
        </p:nvSpPr>
        <p:spPr>
          <a:xfrm>
            <a:off x="4462859" y="2872936"/>
            <a:ext cx="1526261" cy="702780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799D62-959D-E113-BEAD-160C2D15DEBC}"/>
              </a:ext>
            </a:extLst>
          </p:cNvPr>
          <p:cNvSpPr/>
          <p:nvPr/>
        </p:nvSpPr>
        <p:spPr>
          <a:xfrm>
            <a:off x="6354590" y="4041060"/>
            <a:ext cx="1526261" cy="654892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B566F2-2850-E62F-0B4B-3B8E768E096C}"/>
              </a:ext>
            </a:extLst>
          </p:cNvPr>
          <p:cNvSpPr/>
          <p:nvPr/>
        </p:nvSpPr>
        <p:spPr>
          <a:xfrm>
            <a:off x="8184384" y="3560967"/>
            <a:ext cx="1526261" cy="283202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6"/>
                </a:solidFill>
              </a:rPr>
              <a:t>cadastro.html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74A8B6-A1C9-7DA4-12D5-A7B40400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9" y="769056"/>
            <a:ext cx="1526261" cy="58824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3575889-CC31-8637-E953-C2FCC561AF9C}"/>
              </a:ext>
            </a:extLst>
          </p:cNvPr>
          <p:cNvSpPr txBox="1"/>
          <p:nvPr/>
        </p:nvSpPr>
        <p:spPr>
          <a:xfrm flipH="1">
            <a:off x="248135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4"/>
                </a:solidFill>
              </a:rPr>
              <a:t>/routes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890A89-B777-A3D6-4FB8-764AE1D1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49" y="769056"/>
            <a:ext cx="1526261" cy="58824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204AB0E-6F73-60C6-C629-FAAE94A6FC81}"/>
              </a:ext>
            </a:extLst>
          </p:cNvPr>
          <p:cNvSpPr txBox="1"/>
          <p:nvPr/>
        </p:nvSpPr>
        <p:spPr>
          <a:xfrm flipH="1">
            <a:off x="437406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3</a:t>
            </a:r>
          </a:p>
          <a:p>
            <a:r>
              <a:rPr lang="pt-BR" b="1">
                <a:solidFill>
                  <a:schemeClr val="accent4"/>
                </a:solidFill>
              </a:rPr>
              <a:t>/controllers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02F30A-4AF8-308B-B7A2-5C0BDBB1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59" y="769056"/>
            <a:ext cx="1526261" cy="588246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9B4B88-52CD-6070-2146-1D67381A1095}"/>
              </a:ext>
            </a:extLst>
          </p:cNvPr>
          <p:cNvSpPr txBox="1"/>
          <p:nvPr/>
        </p:nvSpPr>
        <p:spPr>
          <a:xfrm flipH="1">
            <a:off x="626677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4</a:t>
            </a:r>
          </a:p>
          <a:p>
            <a:r>
              <a:rPr lang="pt-BR" b="1">
                <a:solidFill>
                  <a:schemeClr val="accent4"/>
                </a:solidFill>
              </a:rPr>
              <a:t>/models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7636AF9-BE2C-82BC-3EE2-546F4366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69" y="769056"/>
            <a:ext cx="1526261" cy="588246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AECFDA-195E-12E3-1E5C-B4DE979DDC5B}"/>
              </a:ext>
            </a:extLst>
          </p:cNvPr>
          <p:cNvSpPr txBox="1"/>
          <p:nvPr/>
        </p:nvSpPr>
        <p:spPr>
          <a:xfrm flipH="1">
            <a:off x="8095590" y="0"/>
            <a:ext cx="227252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5</a:t>
            </a:r>
          </a:p>
          <a:p>
            <a:r>
              <a:rPr lang="pt-BR" b="1">
                <a:solidFill>
                  <a:schemeClr val="accent4"/>
                </a:solidFill>
              </a:rPr>
              <a:t>/database</a:t>
            </a:r>
            <a:r>
              <a:rPr lang="pt-BR" b="1">
                <a:solidFill>
                  <a:schemeClr val="accent6"/>
                </a:solidFill>
              </a:rPr>
              <a:t>/config.js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CF98E37-0459-2991-1598-B5A54459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84" y="769056"/>
            <a:ext cx="1526261" cy="58824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2E9031B-4E86-29BB-B37A-28A1381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700" y="3005276"/>
            <a:ext cx="971722" cy="870231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6C6C8236-3773-79C9-21C9-645C96107ADB}"/>
              </a:ext>
            </a:extLst>
          </p:cNvPr>
          <p:cNvSpPr/>
          <p:nvPr/>
        </p:nvSpPr>
        <p:spPr>
          <a:xfrm>
            <a:off x="677439" y="1253613"/>
            <a:ext cx="1526261" cy="1451871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468720-BBEA-30CC-1280-DC9BDAA39FB1}"/>
              </a:ext>
            </a:extLst>
          </p:cNvPr>
          <p:cNvSpPr/>
          <p:nvPr/>
        </p:nvSpPr>
        <p:spPr>
          <a:xfrm>
            <a:off x="2570149" y="4645742"/>
            <a:ext cx="1526261" cy="837355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949DB89-2AD7-FA8A-A899-6C2FD94F73B5}"/>
              </a:ext>
            </a:extLst>
          </p:cNvPr>
          <p:cNvSpPr/>
          <p:nvPr/>
        </p:nvSpPr>
        <p:spPr>
          <a:xfrm>
            <a:off x="4462859" y="2872936"/>
            <a:ext cx="1526261" cy="702780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799D62-959D-E113-BEAD-160C2D15DEBC}"/>
              </a:ext>
            </a:extLst>
          </p:cNvPr>
          <p:cNvSpPr/>
          <p:nvPr/>
        </p:nvSpPr>
        <p:spPr>
          <a:xfrm>
            <a:off x="6354590" y="4041060"/>
            <a:ext cx="1526261" cy="654892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B566F2-2850-E62F-0B4B-3B8E768E096C}"/>
              </a:ext>
            </a:extLst>
          </p:cNvPr>
          <p:cNvSpPr/>
          <p:nvPr/>
        </p:nvSpPr>
        <p:spPr>
          <a:xfrm>
            <a:off x="8184384" y="3560967"/>
            <a:ext cx="1526261" cy="283202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4590391F-F800-D941-450E-FEB363C65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9956">
            <a:off x="10012138" y="3289089"/>
            <a:ext cx="842400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5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AA0B9F2-94A7-9800-B417-211124AFFF7A}"/>
              </a:ext>
            </a:extLst>
          </p:cNvPr>
          <p:cNvSpPr txBox="1"/>
          <p:nvPr/>
        </p:nvSpPr>
        <p:spPr>
          <a:xfrm>
            <a:off x="1398638" y="2767280"/>
            <a:ext cx="9394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</a:rPr>
              <a:t>Agora é com vocês!</a:t>
            </a:r>
          </a:p>
        </p:txBody>
      </p:sp>
    </p:spTree>
    <p:extLst>
      <p:ext uri="{BB962C8B-B14F-4D97-AF65-F5344CB8AC3E}">
        <p14:creationId xmlns:p14="http://schemas.microsoft.com/office/powerpoint/2010/main" val="128678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CF2B1CC-98CC-B3AB-1E6C-C746E8ADD033}"/>
              </a:ext>
            </a:extLst>
          </p:cNvPr>
          <p:cNvSpPr/>
          <p:nvPr/>
        </p:nvSpPr>
        <p:spPr>
          <a:xfrm>
            <a:off x="0" y="1592826"/>
            <a:ext cx="12192000" cy="3170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3249E6-8CFB-951D-D289-1D759A37A27F}"/>
              </a:ext>
            </a:extLst>
          </p:cNvPr>
          <p:cNvSpPr txBox="1"/>
          <p:nvPr/>
        </p:nvSpPr>
        <p:spPr>
          <a:xfrm>
            <a:off x="2075835" y="4763417"/>
            <a:ext cx="7672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https://github.com/BandTec/web-data-viz</a:t>
            </a:r>
            <a:endParaRPr lang="en-US" sz="2800" b="1">
              <a:solidFill>
                <a:schemeClr val="accent4"/>
              </a:solidFill>
            </a:endParaRPr>
          </a:p>
          <a:p>
            <a:pPr algn="ctr"/>
            <a:endParaRPr lang="en-US" sz="2800" b="1">
              <a:solidFill>
                <a:schemeClr val="accent4"/>
              </a:solidFill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D284342-D5C0-9E6B-C020-3D433DC99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1720492"/>
            <a:ext cx="87725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E18CE934-DE47-7032-BC40-3F5A7F094A96}"/>
              </a:ext>
            </a:extLst>
          </p:cNvPr>
          <p:cNvGrpSpPr/>
          <p:nvPr/>
        </p:nvGrpSpPr>
        <p:grpSpPr>
          <a:xfrm>
            <a:off x="0" y="443393"/>
            <a:ext cx="12192000" cy="2389752"/>
            <a:chOff x="0" y="518343"/>
            <a:chExt cx="12192000" cy="238975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F2B1CC-98CC-B3AB-1E6C-C746E8ADD033}"/>
                </a:ext>
              </a:extLst>
            </p:cNvPr>
            <p:cNvSpPr/>
            <p:nvPr/>
          </p:nvSpPr>
          <p:spPr>
            <a:xfrm>
              <a:off x="0" y="1293026"/>
              <a:ext cx="12192000" cy="1615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B03249E6-8CFB-951D-D289-1D759A37A27F}"/>
                </a:ext>
              </a:extLst>
            </p:cNvPr>
            <p:cNvSpPr txBox="1"/>
            <p:nvPr/>
          </p:nvSpPr>
          <p:spPr>
            <a:xfrm>
              <a:off x="766106" y="518343"/>
              <a:ext cx="214198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>
                  <a:solidFill>
                    <a:schemeClr val="accent4"/>
                  </a:solidFill>
                </a:rPr>
                <a:t>Atividade</a:t>
              </a:r>
              <a:r>
                <a:rPr lang="en-US" sz="2800" b="1">
                  <a:solidFill>
                    <a:schemeClr val="accent4"/>
                  </a:solidFill>
                </a:rPr>
                <a:t> 1:</a:t>
              </a:r>
            </a:p>
            <a:p>
              <a:pPr algn="ctr"/>
              <a:endParaRPr lang="en-US" sz="2800" b="1">
                <a:solidFill>
                  <a:schemeClr val="accent4"/>
                </a:solidFill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EAC8EBFF-EC9F-65EA-ECA7-6EA55140C5D0}"/>
                </a:ext>
              </a:extLst>
            </p:cNvPr>
            <p:cNvSpPr txBox="1"/>
            <p:nvPr/>
          </p:nvSpPr>
          <p:spPr>
            <a:xfrm>
              <a:off x="766106" y="1293026"/>
              <a:ext cx="9232333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pt-BR" sz="2800" b="1">
                  <a:solidFill>
                    <a:srgbClr val="1F2A44"/>
                  </a:solidFill>
                </a:rPr>
                <a:t>Conectar</a:t>
              </a:r>
              <a:r>
                <a:rPr lang="en-US" sz="2800" b="1">
                  <a:solidFill>
                    <a:srgbClr val="1F2A44"/>
                  </a:solidFill>
                </a:rPr>
                <a:t> com o banco de dados;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pt-BR" sz="2800" b="1">
                  <a:solidFill>
                    <a:srgbClr val="1F2A44"/>
                  </a:solidFill>
                </a:rPr>
                <a:t>Realizar</a:t>
              </a:r>
              <a:r>
                <a:rPr lang="en-US" sz="2800" b="1">
                  <a:solidFill>
                    <a:srgbClr val="1F2A44"/>
                  </a:solidFill>
                </a:rPr>
                <a:t> o </a:t>
              </a:r>
              <a:r>
                <a:rPr lang="pt-BR" sz="2800" b="1">
                  <a:solidFill>
                    <a:srgbClr val="1F2A44"/>
                  </a:solidFill>
                </a:rPr>
                <a:t>cadastro</a:t>
              </a:r>
              <a:r>
                <a:rPr lang="en-US" sz="2800" b="1">
                  <a:solidFill>
                    <a:srgbClr val="1F2A44"/>
                  </a:solidFill>
                </a:rPr>
                <a:t> </a:t>
              </a:r>
              <a:r>
                <a:rPr lang="pt-BR" sz="2800" b="1">
                  <a:solidFill>
                    <a:srgbClr val="1F2A44"/>
                  </a:solidFill>
                </a:rPr>
                <a:t>pelo</a:t>
              </a:r>
              <a:r>
                <a:rPr lang="en-US" sz="2800" b="1">
                  <a:solidFill>
                    <a:srgbClr val="1F2A44"/>
                  </a:solidFill>
                </a:rPr>
                <a:t> </a:t>
              </a:r>
              <a:r>
                <a:rPr lang="pt-BR" sz="2800" b="1">
                  <a:solidFill>
                    <a:srgbClr val="1F2A44"/>
                  </a:solidFill>
                </a:rPr>
                <a:t>formulário de cadastro;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pt-BR" sz="2800" b="1">
                  <a:solidFill>
                    <a:srgbClr val="1F2A44"/>
                  </a:solidFill>
                </a:rPr>
                <a:t>Verificar se foi salvo no banco de dados.</a:t>
              </a:r>
              <a:endParaRPr lang="en-US" sz="2800" b="1">
                <a:solidFill>
                  <a:srgbClr val="1F2A44"/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80C0F7E-0E1F-B342-CCCA-9CD915B3D580}"/>
              </a:ext>
            </a:extLst>
          </p:cNvPr>
          <p:cNvGrpSpPr/>
          <p:nvPr/>
        </p:nvGrpSpPr>
        <p:grpSpPr>
          <a:xfrm>
            <a:off x="0" y="3354052"/>
            <a:ext cx="12192000" cy="2686984"/>
            <a:chOff x="0" y="3354052"/>
            <a:chExt cx="12192000" cy="268698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38C3398-269D-E28D-49D8-6DC6019A0693}"/>
                </a:ext>
              </a:extLst>
            </p:cNvPr>
            <p:cNvSpPr/>
            <p:nvPr/>
          </p:nvSpPr>
          <p:spPr>
            <a:xfrm>
              <a:off x="0" y="4128735"/>
              <a:ext cx="12192000" cy="1912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70D9CD6-9D9D-3999-65AE-161823FEFBA8}"/>
                </a:ext>
              </a:extLst>
            </p:cNvPr>
            <p:cNvSpPr txBox="1"/>
            <p:nvPr/>
          </p:nvSpPr>
          <p:spPr>
            <a:xfrm>
              <a:off x="766106" y="3354052"/>
              <a:ext cx="214198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>
                  <a:solidFill>
                    <a:schemeClr val="accent4"/>
                  </a:solidFill>
                </a:rPr>
                <a:t>Atividade 2:</a:t>
              </a:r>
            </a:p>
            <a:p>
              <a:pPr algn="ctr"/>
              <a:endParaRPr lang="en-US" sz="2800" b="1">
                <a:solidFill>
                  <a:schemeClr val="accent4"/>
                </a:solidFill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251EB34-B09E-46D1-5ED8-0BEB0D0A5402}"/>
                </a:ext>
              </a:extLst>
            </p:cNvPr>
            <p:cNvSpPr txBox="1"/>
            <p:nvPr/>
          </p:nvSpPr>
          <p:spPr>
            <a:xfrm>
              <a:off x="766107" y="4128735"/>
              <a:ext cx="834791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pt-BR" sz="2800" b="1">
                  <a:solidFill>
                    <a:srgbClr val="1F2A44"/>
                  </a:solidFill>
                </a:rPr>
                <a:t>Criar o campo CPF;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pt-BR" sz="2800" b="1">
                  <a:solidFill>
                    <a:srgbClr val="1F2A44"/>
                  </a:solidFill>
                </a:rPr>
                <a:t>Realizar</a:t>
              </a:r>
              <a:r>
                <a:rPr lang="en-US" sz="2800" b="1">
                  <a:solidFill>
                    <a:srgbClr val="1F2A44"/>
                  </a:solidFill>
                </a:rPr>
                <a:t> o </a:t>
              </a:r>
              <a:r>
                <a:rPr lang="pt-BR" sz="2800" b="1">
                  <a:solidFill>
                    <a:srgbClr val="1F2A44"/>
                  </a:solidFill>
                </a:rPr>
                <a:t>cadastro</a:t>
              </a:r>
              <a:r>
                <a:rPr lang="en-US" sz="2800" b="1">
                  <a:solidFill>
                    <a:srgbClr val="1F2A44"/>
                  </a:solidFill>
                </a:rPr>
                <a:t> </a:t>
              </a:r>
              <a:r>
                <a:rPr lang="pt-BR" sz="2800" b="1">
                  <a:solidFill>
                    <a:srgbClr val="1F2A44"/>
                  </a:solidFill>
                </a:rPr>
                <a:t>pelo</a:t>
              </a:r>
              <a:r>
                <a:rPr lang="en-US" sz="2800" b="1">
                  <a:solidFill>
                    <a:srgbClr val="1F2A44"/>
                  </a:solidFill>
                </a:rPr>
                <a:t> </a:t>
              </a:r>
              <a:r>
                <a:rPr lang="pt-BR" sz="2800" b="1">
                  <a:solidFill>
                    <a:srgbClr val="1F2A44"/>
                  </a:solidFill>
                </a:rPr>
                <a:t>formulário de cadastro;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pt-BR" sz="2800" b="1">
                  <a:solidFill>
                    <a:srgbClr val="1F2A44"/>
                  </a:solidFill>
                </a:rPr>
                <a:t>Verificar se foi salvo no banco de dados. </a:t>
              </a:r>
            </a:p>
            <a:p>
              <a:r>
                <a:rPr lang="pt-BR" sz="2800">
                  <a:solidFill>
                    <a:srgbClr val="1F2A44"/>
                  </a:solidFill>
                </a:rPr>
                <a:t>(O CPF deve aparecer na consulta)</a:t>
              </a:r>
              <a:endParaRPr lang="en-US" sz="2800">
                <a:solidFill>
                  <a:srgbClr val="1F2A4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1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780C0F7E-0E1F-B342-CCCA-9CD915B3D580}"/>
              </a:ext>
            </a:extLst>
          </p:cNvPr>
          <p:cNvGrpSpPr/>
          <p:nvPr/>
        </p:nvGrpSpPr>
        <p:grpSpPr>
          <a:xfrm>
            <a:off x="0" y="4321348"/>
            <a:ext cx="12192000" cy="1974522"/>
            <a:chOff x="0" y="3354052"/>
            <a:chExt cx="12192000" cy="197452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38C3398-269D-E28D-49D8-6DC6019A0693}"/>
                </a:ext>
              </a:extLst>
            </p:cNvPr>
            <p:cNvSpPr/>
            <p:nvPr/>
          </p:nvSpPr>
          <p:spPr>
            <a:xfrm>
              <a:off x="0" y="4128736"/>
              <a:ext cx="12192000" cy="1199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70D9CD6-9D9D-3999-65AE-161823FEFBA8}"/>
                </a:ext>
              </a:extLst>
            </p:cNvPr>
            <p:cNvSpPr txBox="1"/>
            <p:nvPr/>
          </p:nvSpPr>
          <p:spPr>
            <a:xfrm>
              <a:off x="766105" y="3354052"/>
              <a:ext cx="38958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>
                  <a:solidFill>
                    <a:schemeClr val="accent4"/>
                  </a:solidFill>
                </a:rPr>
                <a:t>Atividade</a:t>
              </a:r>
              <a:r>
                <a:rPr lang="en-US" sz="2800" b="1">
                  <a:solidFill>
                    <a:schemeClr val="accent4"/>
                  </a:solidFill>
                </a:rPr>
                <a:t> 4 </a:t>
              </a:r>
              <a:r>
                <a:rPr lang="en-US" sz="2800">
                  <a:solidFill>
                    <a:schemeClr val="accent4"/>
                  </a:solidFill>
                </a:rPr>
                <a:t>(DESAFIO)</a:t>
              </a:r>
              <a:r>
                <a:rPr lang="en-US" sz="2800" b="1">
                  <a:solidFill>
                    <a:schemeClr val="accent4"/>
                  </a:solidFill>
                </a:rPr>
                <a:t>: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251EB34-B09E-46D1-5ED8-0BEB0D0A5402}"/>
                </a:ext>
              </a:extLst>
            </p:cNvPr>
            <p:cNvSpPr txBox="1"/>
            <p:nvPr/>
          </p:nvSpPr>
          <p:spPr>
            <a:xfrm>
              <a:off x="766107" y="4128735"/>
              <a:ext cx="891754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b="1">
                  <a:solidFill>
                    <a:srgbClr val="1F2A44"/>
                  </a:solidFill>
                </a:rPr>
                <a:t>Mostrar o CPF do usuário logado em baixo do nome. </a:t>
              </a:r>
              <a:r>
                <a:rPr lang="pt-BR" sz="2800">
                  <a:solidFill>
                    <a:srgbClr val="1F2A44"/>
                  </a:solidFill>
                </a:rPr>
                <a:t>(deve realizar o login para visualizar essas informações)</a:t>
              </a:r>
              <a:endParaRPr lang="en-US" sz="2800">
                <a:solidFill>
                  <a:srgbClr val="1F2A44"/>
                </a:solidFill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4C94145-E8A3-6577-3757-B495749E1108}"/>
              </a:ext>
            </a:extLst>
          </p:cNvPr>
          <p:cNvGrpSpPr/>
          <p:nvPr/>
        </p:nvGrpSpPr>
        <p:grpSpPr>
          <a:xfrm>
            <a:off x="0" y="451315"/>
            <a:ext cx="12192000" cy="3615199"/>
            <a:chOff x="0" y="451315"/>
            <a:chExt cx="12192000" cy="361519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F2B1CC-98CC-B3AB-1E6C-C746E8ADD033}"/>
                </a:ext>
              </a:extLst>
            </p:cNvPr>
            <p:cNvSpPr/>
            <p:nvPr/>
          </p:nvSpPr>
          <p:spPr>
            <a:xfrm>
              <a:off x="0" y="1388856"/>
              <a:ext cx="12192000" cy="2610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B03249E6-8CFB-951D-D289-1D759A37A27F}"/>
                </a:ext>
              </a:extLst>
            </p:cNvPr>
            <p:cNvSpPr txBox="1"/>
            <p:nvPr/>
          </p:nvSpPr>
          <p:spPr>
            <a:xfrm>
              <a:off x="766106" y="451315"/>
              <a:ext cx="214198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>
                  <a:solidFill>
                    <a:schemeClr val="accent4"/>
                  </a:solidFill>
                </a:rPr>
                <a:t>Atividade</a:t>
              </a:r>
              <a:r>
                <a:rPr lang="en-US" sz="2800" b="1">
                  <a:solidFill>
                    <a:schemeClr val="accent4"/>
                  </a:solidFill>
                </a:rPr>
                <a:t> 3:</a:t>
              </a:r>
            </a:p>
            <a:p>
              <a:pPr algn="ctr"/>
              <a:endParaRPr lang="en-US" sz="2800" b="1">
                <a:solidFill>
                  <a:schemeClr val="accent4"/>
                </a:solidFill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EAC8EBFF-EC9F-65EA-ECA7-6EA55140C5D0}"/>
                </a:ext>
              </a:extLst>
            </p:cNvPr>
            <p:cNvSpPr txBox="1"/>
            <p:nvPr/>
          </p:nvSpPr>
          <p:spPr>
            <a:xfrm>
              <a:off x="766106" y="1388858"/>
              <a:ext cx="9232333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b="1">
                  <a:solidFill>
                    <a:srgbClr val="1F2A44"/>
                  </a:solidFill>
                </a:rPr>
                <a:t>Validar os campos do formulário:</a:t>
              </a:r>
            </a:p>
            <a:p>
              <a:pPr marL="971550" lvl="1" indent="-514350">
                <a:buFont typeface="Arial" panose="020B0604020202020204" pitchFamily="34" charset="0"/>
                <a:buChar char="•"/>
              </a:pPr>
              <a:r>
                <a:rPr lang="pt-BR" sz="2800" b="1">
                  <a:solidFill>
                    <a:srgbClr val="1F2A44"/>
                  </a:solidFill>
                </a:rPr>
                <a:t>Nome.length </a:t>
              </a:r>
              <a:r>
                <a:rPr lang="pt-BR" sz="2800" b="1">
                  <a:solidFill>
                    <a:schemeClr val="accent4"/>
                  </a:solidFill>
                </a:rPr>
                <a:t>&gt;</a:t>
              </a:r>
              <a:r>
                <a:rPr lang="pt-BR" sz="2800" b="1">
                  <a:solidFill>
                    <a:srgbClr val="1F2A44"/>
                  </a:solidFill>
                </a:rPr>
                <a:t> 1</a:t>
              </a:r>
            </a:p>
            <a:p>
              <a:pPr marL="971550" lvl="1" indent="-514350">
                <a:buFont typeface="Arial" panose="020B0604020202020204" pitchFamily="34" charset="0"/>
                <a:buChar char="•"/>
              </a:pPr>
              <a:r>
                <a:rPr lang="pt-BR" sz="2800" b="1">
                  <a:solidFill>
                    <a:srgbClr val="1F2A44"/>
                  </a:solidFill>
                </a:rPr>
                <a:t>E-mail deve conter @ </a:t>
              </a:r>
              <a:r>
                <a:rPr lang="pt-BR" sz="2800" b="1">
                  <a:solidFill>
                    <a:schemeClr val="accent4"/>
                  </a:solidFill>
                </a:rPr>
                <a:t>e</a:t>
              </a:r>
              <a:r>
                <a:rPr lang="pt-BR" sz="2800" b="1">
                  <a:solidFill>
                    <a:srgbClr val="1F2A44"/>
                  </a:solidFill>
                </a:rPr>
                <a:t> .</a:t>
              </a:r>
            </a:p>
            <a:p>
              <a:pPr marL="971550" lvl="1" indent="-514350">
                <a:buFont typeface="Arial" panose="020B0604020202020204" pitchFamily="34" charset="0"/>
                <a:buChar char="•"/>
              </a:pPr>
              <a:r>
                <a:rPr lang="pt-BR" sz="2800" b="1">
                  <a:solidFill>
                    <a:srgbClr val="1F2A44"/>
                  </a:solidFill>
                </a:rPr>
                <a:t>Senha deve ser </a:t>
              </a:r>
              <a:r>
                <a:rPr lang="pt-BR" sz="2800" b="1">
                  <a:solidFill>
                    <a:schemeClr val="accent4"/>
                  </a:solidFill>
                </a:rPr>
                <a:t>&gt;</a:t>
              </a:r>
              <a:r>
                <a:rPr lang="pt-BR" sz="2800" b="1">
                  <a:solidFill>
                    <a:srgbClr val="1F2A44"/>
                  </a:solidFill>
                </a:rPr>
                <a:t> 6</a:t>
              </a:r>
            </a:p>
            <a:p>
              <a:pPr marL="971550" lvl="1" indent="-514350">
                <a:buFont typeface="Arial" panose="020B0604020202020204" pitchFamily="34" charset="0"/>
                <a:buChar char="•"/>
              </a:pPr>
              <a:r>
                <a:rPr lang="pt-BR" sz="2800" b="1">
                  <a:solidFill>
                    <a:srgbClr val="1F2A44"/>
                  </a:solidFill>
                </a:rPr>
                <a:t>Senha de confirmação </a:t>
              </a:r>
              <a:r>
                <a:rPr lang="pt-BR" sz="2800" b="1">
                  <a:solidFill>
                    <a:schemeClr val="accent4"/>
                  </a:solidFill>
                </a:rPr>
                <a:t>==</a:t>
              </a:r>
              <a:r>
                <a:rPr lang="pt-BR" sz="2800" b="1">
                  <a:solidFill>
                    <a:srgbClr val="1F2A44"/>
                  </a:solidFill>
                </a:rPr>
                <a:t> Senha</a:t>
              </a:r>
            </a:p>
            <a:p>
              <a:pPr marL="971550" lvl="1" indent="-514350">
                <a:buFont typeface="Arial" panose="020B0604020202020204" pitchFamily="34" charset="0"/>
                <a:buChar char="•"/>
              </a:pPr>
              <a:r>
                <a:rPr lang="pt-BR" sz="2800" b="1">
                  <a:solidFill>
                    <a:srgbClr val="1F2A44"/>
                  </a:solidFill>
                </a:rPr>
                <a:t>CPF.length </a:t>
              </a:r>
              <a:r>
                <a:rPr lang="pt-BR" sz="2800" b="1">
                  <a:solidFill>
                    <a:schemeClr val="accent4"/>
                  </a:solidFill>
                </a:rPr>
                <a:t>==</a:t>
              </a:r>
              <a:r>
                <a:rPr lang="pt-BR" sz="2800" b="1">
                  <a:solidFill>
                    <a:srgbClr val="1F2A44"/>
                  </a:solidFill>
                </a:rPr>
                <a:t> 14</a:t>
              </a:r>
              <a:endParaRPr lang="en-US" sz="2800" b="1">
                <a:solidFill>
                  <a:srgbClr val="1F2A44"/>
                </a:solidFill>
              </a:endParaRPr>
            </a:p>
          </p:txBody>
        </p:sp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31D68CA-10B8-C85E-F2B0-65A7AC1D83EA}"/>
              </a:ext>
            </a:extLst>
          </p:cNvPr>
          <p:cNvSpPr/>
          <p:nvPr/>
        </p:nvSpPr>
        <p:spPr>
          <a:xfrm>
            <a:off x="7633381" y="1353100"/>
            <a:ext cx="4017364" cy="2682141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ysClr val="windowText" lastClr="000000"/>
                </a:solidFill>
              </a:rPr>
              <a:t>DEVE APARECER UMA MENSAGEM PARA O USUÁRIO</a:t>
            </a:r>
          </a:p>
        </p:txBody>
      </p:sp>
    </p:spTree>
    <p:extLst>
      <p:ext uri="{BB962C8B-B14F-4D97-AF65-F5344CB8AC3E}">
        <p14:creationId xmlns:p14="http://schemas.microsoft.com/office/powerpoint/2010/main" val="18772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9DE2D17-AEF1-4536-846B-BA5FA96DC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AD76D-64D2-4EFB-BCCB-EAF9CD69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EAA242-483A-4910-BBA2-647209C92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264ED-E965-4E40-A941-C1DB17A8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Pesquisa e Inovação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3B6F63-D8CE-482C-B15B-58681AF7B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9175" y="4858648"/>
            <a:ext cx="7604126" cy="471055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AC59C-AD38-42F0-83D2-CCC6348B7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Conexão BD com</a:t>
            </a:r>
          </a:p>
          <a:p>
            <a:r>
              <a:rPr lang="pt-BR">
                <a:solidFill>
                  <a:schemeClr val="accent4"/>
                </a:solidFill>
              </a:rPr>
              <a:t>web-data-viz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05A4FA-3140-47C6-87F2-F63DC9764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98701" y="5558303"/>
            <a:ext cx="7602538" cy="433678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74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4" y="407696"/>
            <a:ext cx="167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1"/>
                </a:solidFill>
              </a:rPr>
              <a:t>Cadastro.html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330F0E5-0104-430C-898B-2AECA563F6FD}"/>
              </a:ext>
            </a:extLst>
          </p:cNvPr>
          <p:cNvSpPr txBox="1"/>
          <p:nvPr/>
        </p:nvSpPr>
        <p:spPr>
          <a:xfrm flipH="1">
            <a:off x="2519007" y="130695"/>
            <a:ext cx="151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1"/>
                </a:solidFill>
              </a:rPr>
              <a:t>Routes</a:t>
            </a:r>
          </a:p>
          <a:p>
            <a:r>
              <a:rPr lang="pt-BR" b="1">
                <a:solidFill>
                  <a:schemeClr val="accent1"/>
                </a:solidFill>
              </a:rPr>
              <a:t>Usuarios.js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C9625E-C727-4E99-BBC9-6E3F2976B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18" b="10792"/>
          <a:stretch/>
        </p:blipFill>
        <p:spPr>
          <a:xfrm>
            <a:off x="588645" y="1061098"/>
            <a:ext cx="1681255" cy="50394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12E63F-FD34-4C5E-9FCA-05609447D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50" b="9726"/>
          <a:stretch/>
        </p:blipFill>
        <p:spPr>
          <a:xfrm>
            <a:off x="2554795" y="1061097"/>
            <a:ext cx="1676269" cy="50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5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4" y="407696"/>
            <a:ext cx="167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1"/>
                </a:solidFill>
              </a:rPr>
              <a:t>Cadastro.html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330F0E5-0104-430C-898B-2AECA563F6FD}"/>
              </a:ext>
            </a:extLst>
          </p:cNvPr>
          <p:cNvSpPr txBox="1"/>
          <p:nvPr/>
        </p:nvSpPr>
        <p:spPr>
          <a:xfrm flipH="1">
            <a:off x="2519007" y="130695"/>
            <a:ext cx="151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1"/>
                </a:solidFill>
              </a:rPr>
              <a:t>Routes</a:t>
            </a:r>
          </a:p>
          <a:p>
            <a:r>
              <a:rPr lang="pt-BR" b="1">
                <a:solidFill>
                  <a:schemeClr val="accent1"/>
                </a:solidFill>
              </a:rPr>
              <a:t>Usuarios.js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DA10FA4-E1AC-40D8-BA6F-56EFB2A300B9}"/>
              </a:ext>
            </a:extLst>
          </p:cNvPr>
          <p:cNvSpPr txBox="1"/>
          <p:nvPr/>
        </p:nvSpPr>
        <p:spPr>
          <a:xfrm flipH="1">
            <a:off x="4514076" y="124781"/>
            <a:ext cx="241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3</a:t>
            </a:r>
          </a:p>
          <a:p>
            <a:r>
              <a:rPr lang="pt-BR" b="1">
                <a:solidFill>
                  <a:schemeClr val="accent1"/>
                </a:solidFill>
              </a:rPr>
              <a:t>Controllers</a:t>
            </a:r>
          </a:p>
          <a:p>
            <a:r>
              <a:rPr lang="pt-BR" b="1">
                <a:solidFill>
                  <a:schemeClr val="accent1"/>
                </a:solidFill>
              </a:rPr>
              <a:t>usuarioController.js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C9625E-C727-4E99-BBC9-6E3F2976B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18" b="10792"/>
          <a:stretch/>
        </p:blipFill>
        <p:spPr>
          <a:xfrm>
            <a:off x="588645" y="1061098"/>
            <a:ext cx="1681255" cy="50394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12E63F-FD34-4C5E-9FCA-05609447D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50" b="9726"/>
          <a:stretch/>
        </p:blipFill>
        <p:spPr>
          <a:xfrm>
            <a:off x="2554795" y="1061097"/>
            <a:ext cx="1676269" cy="50394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A11AE03-3921-4FCE-AA5C-9AC93216E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24" b="9658"/>
          <a:stretch/>
        </p:blipFill>
        <p:spPr>
          <a:xfrm>
            <a:off x="4626255" y="1065859"/>
            <a:ext cx="1676269" cy="50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3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4" y="407696"/>
            <a:ext cx="167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1"/>
                </a:solidFill>
              </a:rPr>
              <a:t>Cadastro.html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330F0E5-0104-430C-898B-2AECA563F6FD}"/>
              </a:ext>
            </a:extLst>
          </p:cNvPr>
          <p:cNvSpPr txBox="1"/>
          <p:nvPr/>
        </p:nvSpPr>
        <p:spPr>
          <a:xfrm flipH="1">
            <a:off x="2519007" y="130695"/>
            <a:ext cx="151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1"/>
                </a:solidFill>
              </a:rPr>
              <a:t>Routes</a:t>
            </a:r>
          </a:p>
          <a:p>
            <a:r>
              <a:rPr lang="pt-BR" b="1">
                <a:solidFill>
                  <a:schemeClr val="accent1"/>
                </a:solidFill>
              </a:rPr>
              <a:t>Usuarios.js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DA10FA4-E1AC-40D8-BA6F-56EFB2A300B9}"/>
              </a:ext>
            </a:extLst>
          </p:cNvPr>
          <p:cNvSpPr txBox="1"/>
          <p:nvPr/>
        </p:nvSpPr>
        <p:spPr>
          <a:xfrm flipH="1">
            <a:off x="4514076" y="124781"/>
            <a:ext cx="241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3</a:t>
            </a:r>
          </a:p>
          <a:p>
            <a:r>
              <a:rPr lang="pt-BR" b="1">
                <a:solidFill>
                  <a:schemeClr val="accent1"/>
                </a:solidFill>
              </a:rPr>
              <a:t>Controllers</a:t>
            </a:r>
          </a:p>
          <a:p>
            <a:r>
              <a:rPr lang="pt-BR" b="1">
                <a:solidFill>
                  <a:schemeClr val="accent1"/>
                </a:solidFill>
              </a:rPr>
              <a:t>usuarioController.js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C4834EB-279D-4105-BA2A-30279D8F9C3C}"/>
              </a:ext>
            </a:extLst>
          </p:cNvPr>
          <p:cNvSpPr txBox="1"/>
          <p:nvPr/>
        </p:nvSpPr>
        <p:spPr>
          <a:xfrm flipH="1">
            <a:off x="6752702" y="124781"/>
            <a:ext cx="180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4</a:t>
            </a:r>
          </a:p>
          <a:p>
            <a:r>
              <a:rPr lang="pt-BR" b="1">
                <a:solidFill>
                  <a:schemeClr val="accent1"/>
                </a:solidFill>
              </a:rPr>
              <a:t>Models</a:t>
            </a:r>
          </a:p>
          <a:p>
            <a:r>
              <a:rPr lang="pt-BR" b="1">
                <a:solidFill>
                  <a:schemeClr val="accent1"/>
                </a:solidFill>
              </a:rPr>
              <a:t>usuarioModel.js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C9625E-C727-4E99-BBC9-6E3F2976B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18" b="10792"/>
          <a:stretch/>
        </p:blipFill>
        <p:spPr>
          <a:xfrm>
            <a:off x="588645" y="1061098"/>
            <a:ext cx="1681255" cy="50394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12E63F-FD34-4C5E-9FCA-05609447D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50" b="9726"/>
          <a:stretch/>
        </p:blipFill>
        <p:spPr>
          <a:xfrm>
            <a:off x="2554795" y="1061097"/>
            <a:ext cx="1676269" cy="50394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A11AE03-3921-4FCE-AA5C-9AC93216E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24" b="9658"/>
          <a:stretch/>
        </p:blipFill>
        <p:spPr>
          <a:xfrm>
            <a:off x="4626255" y="1065859"/>
            <a:ext cx="1676269" cy="503469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8A8DE18-C1B0-4003-9DDD-C16BC7D237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4" t="673" r="29584" b="10353"/>
          <a:stretch/>
        </p:blipFill>
        <p:spPr>
          <a:xfrm>
            <a:off x="6822669" y="1061098"/>
            <a:ext cx="1664508" cy="50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4" y="407696"/>
            <a:ext cx="167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1"/>
                </a:solidFill>
              </a:rPr>
              <a:t>Cadastro.html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330F0E5-0104-430C-898B-2AECA563F6FD}"/>
              </a:ext>
            </a:extLst>
          </p:cNvPr>
          <p:cNvSpPr txBox="1"/>
          <p:nvPr/>
        </p:nvSpPr>
        <p:spPr>
          <a:xfrm flipH="1">
            <a:off x="2519007" y="130695"/>
            <a:ext cx="151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1"/>
                </a:solidFill>
              </a:rPr>
              <a:t>Routes</a:t>
            </a:r>
          </a:p>
          <a:p>
            <a:r>
              <a:rPr lang="pt-BR" b="1">
                <a:solidFill>
                  <a:schemeClr val="accent1"/>
                </a:solidFill>
              </a:rPr>
              <a:t>Usuarios.js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DA10FA4-E1AC-40D8-BA6F-56EFB2A300B9}"/>
              </a:ext>
            </a:extLst>
          </p:cNvPr>
          <p:cNvSpPr txBox="1"/>
          <p:nvPr/>
        </p:nvSpPr>
        <p:spPr>
          <a:xfrm flipH="1">
            <a:off x="4514076" y="124781"/>
            <a:ext cx="241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3</a:t>
            </a:r>
          </a:p>
          <a:p>
            <a:r>
              <a:rPr lang="pt-BR" b="1">
                <a:solidFill>
                  <a:schemeClr val="accent1"/>
                </a:solidFill>
              </a:rPr>
              <a:t>Controllers</a:t>
            </a:r>
          </a:p>
          <a:p>
            <a:r>
              <a:rPr lang="pt-BR" b="1">
                <a:solidFill>
                  <a:schemeClr val="accent1"/>
                </a:solidFill>
              </a:rPr>
              <a:t>usuarioController.js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C4834EB-279D-4105-BA2A-30279D8F9C3C}"/>
              </a:ext>
            </a:extLst>
          </p:cNvPr>
          <p:cNvSpPr txBox="1"/>
          <p:nvPr/>
        </p:nvSpPr>
        <p:spPr>
          <a:xfrm flipH="1">
            <a:off x="6752702" y="124781"/>
            <a:ext cx="180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4</a:t>
            </a:r>
          </a:p>
          <a:p>
            <a:r>
              <a:rPr lang="pt-BR" b="1">
                <a:solidFill>
                  <a:schemeClr val="accent1"/>
                </a:solidFill>
              </a:rPr>
              <a:t>Models</a:t>
            </a:r>
          </a:p>
          <a:p>
            <a:r>
              <a:rPr lang="pt-BR" b="1">
                <a:solidFill>
                  <a:schemeClr val="accent1"/>
                </a:solidFill>
              </a:rPr>
              <a:t>usuarioModel.js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C9625E-C727-4E99-BBC9-6E3F2976B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18" b="10792"/>
          <a:stretch/>
        </p:blipFill>
        <p:spPr>
          <a:xfrm>
            <a:off x="588645" y="1061098"/>
            <a:ext cx="1681255" cy="50394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12E63F-FD34-4C5E-9FCA-05609447D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50" b="9726"/>
          <a:stretch/>
        </p:blipFill>
        <p:spPr>
          <a:xfrm>
            <a:off x="2554795" y="1061097"/>
            <a:ext cx="1676269" cy="50394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A11AE03-3921-4FCE-AA5C-9AC93216E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24" b="9658"/>
          <a:stretch/>
        </p:blipFill>
        <p:spPr>
          <a:xfrm>
            <a:off x="4626255" y="1065859"/>
            <a:ext cx="1676269" cy="503469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8A8DE18-C1B0-4003-9DDD-C16BC7D237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4" t="673" r="29584" b="10353"/>
          <a:stretch/>
        </p:blipFill>
        <p:spPr>
          <a:xfrm>
            <a:off x="6822669" y="1061098"/>
            <a:ext cx="1664508" cy="503469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4FFEBE2-2C8D-4894-BDBC-2C3DF2FAAE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72" r="30518" b="9988"/>
          <a:stretch/>
        </p:blipFill>
        <p:spPr>
          <a:xfrm>
            <a:off x="9007322" y="1065859"/>
            <a:ext cx="1681255" cy="5029932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23C0F6-7D74-49B3-87F4-24370FC8499F}"/>
              </a:ext>
            </a:extLst>
          </p:cNvPr>
          <p:cNvSpPr txBox="1"/>
          <p:nvPr/>
        </p:nvSpPr>
        <p:spPr>
          <a:xfrm flipH="1">
            <a:off x="8884134" y="124781"/>
            <a:ext cx="180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5</a:t>
            </a:r>
          </a:p>
          <a:p>
            <a:r>
              <a:rPr lang="pt-BR" b="1">
                <a:solidFill>
                  <a:schemeClr val="accent1"/>
                </a:solidFill>
              </a:rPr>
              <a:t>database</a:t>
            </a:r>
          </a:p>
          <a:p>
            <a:r>
              <a:rPr lang="pt-BR" b="1">
                <a:solidFill>
                  <a:schemeClr val="accent1"/>
                </a:solidFill>
              </a:rPr>
              <a:t>config.js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11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4" y="407696"/>
            <a:ext cx="180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1"/>
                </a:solidFill>
              </a:rPr>
              <a:t>Cadastro.html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330F0E5-0104-430C-898B-2AECA563F6FD}"/>
              </a:ext>
            </a:extLst>
          </p:cNvPr>
          <p:cNvSpPr txBox="1"/>
          <p:nvPr/>
        </p:nvSpPr>
        <p:spPr>
          <a:xfrm flipH="1">
            <a:off x="2519007" y="130695"/>
            <a:ext cx="151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2</a:t>
            </a:r>
          </a:p>
          <a:p>
            <a:r>
              <a:rPr lang="pt-BR" b="1">
                <a:solidFill>
                  <a:schemeClr val="accent1"/>
                </a:solidFill>
              </a:rPr>
              <a:t>Routes</a:t>
            </a:r>
          </a:p>
          <a:p>
            <a:r>
              <a:rPr lang="pt-BR" b="1">
                <a:solidFill>
                  <a:schemeClr val="accent1"/>
                </a:solidFill>
              </a:rPr>
              <a:t>Usuarios.js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DA10FA4-E1AC-40D8-BA6F-56EFB2A300B9}"/>
              </a:ext>
            </a:extLst>
          </p:cNvPr>
          <p:cNvSpPr txBox="1"/>
          <p:nvPr/>
        </p:nvSpPr>
        <p:spPr>
          <a:xfrm flipH="1">
            <a:off x="4514076" y="124781"/>
            <a:ext cx="241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3</a:t>
            </a:r>
          </a:p>
          <a:p>
            <a:r>
              <a:rPr lang="pt-BR" b="1">
                <a:solidFill>
                  <a:schemeClr val="accent1"/>
                </a:solidFill>
              </a:rPr>
              <a:t>Controllers</a:t>
            </a:r>
          </a:p>
          <a:p>
            <a:r>
              <a:rPr lang="pt-BR" b="1">
                <a:solidFill>
                  <a:schemeClr val="accent1"/>
                </a:solidFill>
              </a:rPr>
              <a:t>usuarioController.js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C4834EB-279D-4105-BA2A-30279D8F9C3C}"/>
              </a:ext>
            </a:extLst>
          </p:cNvPr>
          <p:cNvSpPr txBox="1"/>
          <p:nvPr/>
        </p:nvSpPr>
        <p:spPr>
          <a:xfrm flipH="1">
            <a:off x="6752702" y="124781"/>
            <a:ext cx="180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4</a:t>
            </a:r>
          </a:p>
          <a:p>
            <a:r>
              <a:rPr lang="pt-BR" b="1">
                <a:solidFill>
                  <a:schemeClr val="accent1"/>
                </a:solidFill>
              </a:rPr>
              <a:t>Models</a:t>
            </a:r>
          </a:p>
          <a:p>
            <a:r>
              <a:rPr lang="pt-BR" b="1">
                <a:solidFill>
                  <a:schemeClr val="accent1"/>
                </a:solidFill>
              </a:rPr>
              <a:t>usuarioModel.js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C9625E-C727-4E99-BBC9-6E3F2976B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18" b="10792"/>
          <a:stretch/>
        </p:blipFill>
        <p:spPr>
          <a:xfrm>
            <a:off x="588645" y="1061098"/>
            <a:ext cx="1681255" cy="50394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12E63F-FD34-4C5E-9FCA-05609447D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50" b="9726"/>
          <a:stretch/>
        </p:blipFill>
        <p:spPr>
          <a:xfrm>
            <a:off x="2554795" y="1061097"/>
            <a:ext cx="1676269" cy="50394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A11AE03-3921-4FCE-AA5C-9AC93216E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24" b="9658"/>
          <a:stretch/>
        </p:blipFill>
        <p:spPr>
          <a:xfrm>
            <a:off x="4626255" y="1065859"/>
            <a:ext cx="1676269" cy="503469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8A8DE18-C1B0-4003-9DDD-C16BC7D237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4" t="673" r="29584" b="10353"/>
          <a:stretch/>
        </p:blipFill>
        <p:spPr>
          <a:xfrm>
            <a:off x="6822669" y="1061098"/>
            <a:ext cx="1664508" cy="503469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4FFEBE2-2C8D-4894-BDBC-2C3DF2FAAE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72" r="30518" b="9988"/>
          <a:stretch/>
        </p:blipFill>
        <p:spPr>
          <a:xfrm>
            <a:off x="9007322" y="1065859"/>
            <a:ext cx="1681255" cy="5029932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23C0F6-7D74-49B3-87F4-24370FC8499F}"/>
              </a:ext>
            </a:extLst>
          </p:cNvPr>
          <p:cNvSpPr txBox="1"/>
          <p:nvPr/>
        </p:nvSpPr>
        <p:spPr>
          <a:xfrm flipH="1">
            <a:off x="8884134" y="124781"/>
            <a:ext cx="180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5</a:t>
            </a:r>
          </a:p>
          <a:p>
            <a:r>
              <a:rPr lang="pt-BR" b="1">
                <a:solidFill>
                  <a:schemeClr val="accent1"/>
                </a:solidFill>
              </a:rPr>
              <a:t>database</a:t>
            </a:r>
          </a:p>
          <a:p>
            <a:r>
              <a:rPr lang="pt-BR" b="1">
                <a:solidFill>
                  <a:schemeClr val="accent1"/>
                </a:solidFill>
              </a:rPr>
              <a:t>config.js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1A818C67-5BC2-4D93-A2BC-C6C2A7FEA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8782" y="2749729"/>
            <a:ext cx="971722" cy="87023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BFD57304-2180-4080-AACB-B2113B66A7EC}"/>
              </a:ext>
            </a:extLst>
          </p:cNvPr>
          <p:cNvSpPr txBox="1"/>
          <p:nvPr/>
        </p:nvSpPr>
        <p:spPr>
          <a:xfrm flipH="1">
            <a:off x="10968486" y="3615359"/>
            <a:ext cx="180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6</a:t>
            </a:r>
          </a:p>
          <a:p>
            <a:r>
              <a:rPr lang="pt-BR" b="1">
                <a:solidFill>
                  <a:schemeClr val="accent1"/>
                </a:solidFill>
              </a:rPr>
              <a:t>Script.sql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98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AA0B9F2-94A7-9800-B417-211124AFFF7A}"/>
              </a:ext>
            </a:extLst>
          </p:cNvPr>
          <p:cNvSpPr txBox="1"/>
          <p:nvPr/>
        </p:nvSpPr>
        <p:spPr>
          <a:xfrm>
            <a:off x="2337619" y="3105834"/>
            <a:ext cx="751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/>
              <a:t>Até aqui, nenhuma novidade, certo?</a:t>
            </a:r>
            <a:r>
              <a:rPr lang="pt-B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AA0B9F2-94A7-9800-B417-211124AFFF7A}"/>
              </a:ext>
            </a:extLst>
          </p:cNvPr>
          <p:cNvSpPr txBox="1"/>
          <p:nvPr/>
        </p:nvSpPr>
        <p:spPr>
          <a:xfrm>
            <a:off x="1398638" y="2767280"/>
            <a:ext cx="9394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</a:rPr>
              <a:t>Vamos então “subir o nível”!</a:t>
            </a:r>
          </a:p>
          <a:p>
            <a:pPr algn="ctr"/>
            <a:r>
              <a:rPr lang="pt-BR" sz="3600" b="1">
                <a:solidFill>
                  <a:schemeClr val="bg1"/>
                </a:solidFill>
              </a:rPr>
              <a:t>(conectar ao banco de dados na nuvem)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6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6BA220-AD90-4647-AEA2-3B43ECD5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1" y="209966"/>
            <a:ext cx="8915542" cy="660473"/>
          </a:xfrm>
        </p:spPr>
        <p:txBody>
          <a:bodyPr/>
          <a:lstStyle/>
          <a:p>
            <a:r>
              <a:rPr lang="pt-BR"/>
              <a:t>Para o diagrama ficar mais simples...</a:t>
            </a:r>
          </a:p>
        </p:txBody>
      </p:sp>
      <p:pic>
        <p:nvPicPr>
          <p:cNvPr id="31" name="Imagem 3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B7E8604-78CE-CC8E-0DF0-FD36B3539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3" y="2335692"/>
            <a:ext cx="1998683" cy="1998683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7E66AA15-EEBE-4B20-9F5E-68DD71BDC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21" y="3465359"/>
            <a:ext cx="1008081" cy="1008081"/>
          </a:xfrm>
          <a:prstGeom prst="rect">
            <a:avLst/>
          </a:prstGeom>
        </p:spPr>
      </p:pic>
      <p:pic>
        <p:nvPicPr>
          <p:cNvPr id="33" name="Imagem 32" descr="Forma&#10;&#10;Descrição gerada automaticamente com confiança baixa">
            <a:extLst>
              <a:ext uri="{FF2B5EF4-FFF2-40B4-BE49-F238E27FC236}">
                <a16:creationId xmlns:a16="http://schemas.microsoft.com/office/drawing/2014/main" id="{54C1B5F1-4AE5-B7F1-EE7B-88A991848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20" y="2582155"/>
            <a:ext cx="2152960" cy="215296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14396D8C-6F0C-02A1-84A5-988179089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0" y="2582155"/>
            <a:ext cx="2152960" cy="215296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2A70C5-F4E0-72BF-1D5B-445EE61BB867}"/>
              </a:ext>
            </a:extLst>
          </p:cNvPr>
          <p:cNvSpPr txBox="1"/>
          <p:nvPr/>
        </p:nvSpPr>
        <p:spPr>
          <a:xfrm>
            <a:off x="1240526" y="2066588"/>
            <a:ext cx="143981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1F2A44"/>
                </a:solidFill>
                <a:latin typeface="+mj-lt"/>
              </a:rPr>
              <a:t>Front-end</a:t>
            </a:r>
            <a:endParaRPr lang="en-US" b="1">
              <a:solidFill>
                <a:srgbClr val="1F2A44"/>
              </a:solidFill>
              <a:latin typeface="+mj-lt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1E7903E-F474-C166-349E-BFF91E8618F5}"/>
              </a:ext>
            </a:extLst>
          </p:cNvPr>
          <p:cNvSpPr txBox="1"/>
          <p:nvPr/>
        </p:nvSpPr>
        <p:spPr>
          <a:xfrm>
            <a:off x="5445822" y="2066588"/>
            <a:ext cx="13003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1F2A44"/>
                </a:solidFill>
                <a:latin typeface="+mj-lt"/>
              </a:rPr>
              <a:t>Back-end</a:t>
            </a:r>
            <a:endParaRPr lang="en-US" b="1">
              <a:solidFill>
                <a:srgbClr val="1F2A44"/>
              </a:solidFill>
              <a:latin typeface="+mj-lt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99B1AD6-EEE8-78CD-6804-46DF36A09B1E}"/>
              </a:ext>
            </a:extLst>
          </p:cNvPr>
          <p:cNvSpPr txBox="1"/>
          <p:nvPr/>
        </p:nvSpPr>
        <p:spPr>
          <a:xfrm>
            <a:off x="9077320" y="2066588"/>
            <a:ext cx="21371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1F2A44"/>
                </a:solidFill>
                <a:latin typeface="+mj-lt"/>
              </a:rPr>
              <a:t>Banco de Dados</a:t>
            </a:r>
            <a:endParaRPr lang="en-US" b="1">
              <a:solidFill>
                <a:srgbClr val="1F2A44"/>
              </a:solidFill>
              <a:latin typeface="+mj-lt"/>
            </a:endParaRPr>
          </a:p>
        </p:txBody>
      </p:sp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38E39774-E125-479E-F232-9C35AF54F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9005">
            <a:off x="3781126" y="4244491"/>
            <a:ext cx="843874" cy="843874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73CD3876-7D75-9625-ABD3-7D29721741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9956">
            <a:off x="7841697" y="4230307"/>
            <a:ext cx="842400" cy="842400"/>
          </a:xfrm>
          <a:prstGeom prst="rect">
            <a:avLst/>
          </a:prstGeom>
        </p:spPr>
      </p:pic>
      <p:pic>
        <p:nvPicPr>
          <p:cNvPr id="40" name="Imagem 39" descr="Desenho de vídeo game&#10;&#10;Descrição gerada automaticamente com confiança média">
            <a:extLst>
              <a:ext uri="{FF2B5EF4-FFF2-40B4-BE49-F238E27FC236}">
                <a16:creationId xmlns:a16="http://schemas.microsoft.com/office/drawing/2014/main" id="{F8668396-4B31-B89B-6DD9-96FFE8A967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18" y="4509491"/>
            <a:ext cx="1186767" cy="96260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DE575E60-5094-D703-5165-ABFBE5E94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8472" y="4798197"/>
            <a:ext cx="2117305" cy="599620"/>
          </a:xfrm>
          <a:prstGeom prst="rect">
            <a:avLst/>
          </a:prstGeom>
        </p:spPr>
      </p:pic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id="{DC69577C-87F8-C793-1E2A-3954F215A9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69" y="4298127"/>
            <a:ext cx="1183822" cy="74012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D3E166A-0342-94F8-854A-B4E9DD7706E0}"/>
              </a:ext>
            </a:extLst>
          </p:cNvPr>
          <p:cNvSpPr/>
          <p:nvPr/>
        </p:nvSpPr>
        <p:spPr>
          <a:xfrm>
            <a:off x="380670" y="1120153"/>
            <a:ext cx="7286865" cy="4605405"/>
          </a:xfrm>
          <a:prstGeom prst="rect">
            <a:avLst/>
          </a:prstGeom>
          <a:noFill/>
          <a:ln w="38100">
            <a:solidFill>
              <a:srgbClr val="FF4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39BC6FC-060A-918E-1FAF-F62923ADA086}"/>
              </a:ext>
            </a:extLst>
          </p:cNvPr>
          <p:cNvSpPr txBox="1"/>
          <p:nvPr/>
        </p:nvSpPr>
        <p:spPr>
          <a:xfrm>
            <a:off x="3037385" y="1299732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>
                <a:highlight>
                  <a:srgbClr val="FF6D7A"/>
                </a:highlight>
              </a:rPr>
              <a:t>API – Site</a:t>
            </a:r>
            <a:endParaRPr lang="en-US" sz="2800">
              <a:highlight>
                <a:srgbClr val="FF6D7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40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6BA220-AD90-4647-AEA2-3B43ECD5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693" y="209966"/>
            <a:ext cx="7577139" cy="660473"/>
          </a:xfrm>
        </p:spPr>
        <p:txBody>
          <a:bodyPr/>
          <a:lstStyle/>
          <a:p>
            <a:r>
              <a:rPr lang="pt-BR"/>
              <a:t>Diagrama – Enviando  dados </a:t>
            </a:r>
          </a:p>
        </p:txBody>
      </p:sp>
      <p:pic>
        <p:nvPicPr>
          <p:cNvPr id="4" name="Imagem 3" descr="Tela de computador com monitor ligado&#10;&#10;Descrição gerada automaticamente">
            <a:extLst>
              <a:ext uri="{FF2B5EF4-FFF2-40B4-BE49-F238E27FC236}">
                <a16:creationId xmlns:a16="http://schemas.microsoft.com/office/drawing/2014/main" id="{98249770-9C4D-4129-A7CD-E6CCA8FA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29" y="316942"/>
            <a:ext cx="6541058" cy="654105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0EC7C60-462E-7314-76E7-F2BF21EEF55E}"/>
              </a:ext>
            </a:extLst>
          </p:cNvPr>
          <p:cNvSpPr/>
          <p:nvPr/>
        </p:nvSpPr>
        <p:spPr>
          <a:xfrm>
            <a:off x="619433" y="2433484"/>
            <a:ext cx="4793226" cy="3082413"/>
          </a:xfrm>
          <a:prstGeom prst="rect">
            <a:avLst/>
          </a:prstGeom>
          <a:solidFill>
            <a:srgbClr val="F4F5F5"/>
          </a:solidFill>
          <a:ln>
            <a:solidFill>
              <a:srgbClr val="F4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DDFE0-CCC5-4031-A6B0-055A5A400AA9}"/>
              </a:ext>
            </a:extLst>
          </p:cNvPr>
          <p:cNvSpPr/>
          <p:nvPr/>
        </p:nvSpPr>
        <p:spPr>
          <a:xfrm>
            <a:off x="2433504" y="3709917"/>
            <a:ext cx="1732865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CE64E2-E9DD-6704-D141-092B0F48A56A}"/>
              </a:ext>
            </a:extLst>
          </p:cNvPr>
          <p:cNvSpPr txBox="1"/>
          <p:nvPr/>
        </p:nvSpPr>
        <p:spPr>
          <a:xfrm>
            <a:off x="380670" y="1043954"/>
            <a:ext cx="630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highlight>
                  <a:srgbClr val="EFB661"/>
                </a:highlight>
              </a:rPr>
              <a:t>Até a aula passada, estava assim...</a:t>
            </a:r>
            <a:endParaRPr lang="en-US" sz="3200">
              <a:highlight>
                <a:srgbClr val="EFB661"/>
              </a:highlight>
            </a:endParaRPr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A491C987-86DF-B62E-22CE-555C89CB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34" y="3508796"/>
            <a:ext cx="890001" cy="89000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F164C3-2939-7B44-5C75-EAD74A88ED4E}"/>
              </a:ext>
            </a:extLst>
          </p:cNvPr>
          <p:cNvSpPr txBox="1"/>
          <p:nvPr/>
        </p:nvSpPr>
        <p:spPr>
          <a:xfrm>
            <a:off x="774361" y="3687885"/>
            <a:ext cx="17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highlight>
                  <a:srgbClr val="FF6D7A"/>
                </a:highlight>
              </a:rPr>
              <a:t>API – Site</a:t>
            </a:r>
            <a:endParaRPr lang="en-US" sz="2800">
              <a:highlight>
                <a:srgbClr val="FF6D7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6632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6BA220-AD90-4647-AEA2-3B43ECD5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693" y="209966"/>
            <a:ext cx="7577139" cy="660473"/>
          </a:xfrm>
        </p:spPr>
        <p:txBody>
          <a:bodyPr/>
          <a:lstStyle/>
          <a:p>
            <a:r>
              <a:rPr lang="pt-BR"/>
              <a:t>Diagrama – Enviando  dados </a:t>
            </a:r>
          </a:p>
        </p:txBody>
      </p:sp>
      <p:pic>
        <p:nvPicPr>
          <p:cNvPr id="4" name="Imagem 3" descr="Tela de computador com monitor ligado&#10;&#10;Descrição gerada automaticamente">
            <a:extLst>
              <a:ext uri="{FF2B5EF4-FFF2-40B4-BE49-F238E27FC236}">
                <a16:creationId xmlns:a16="http://schemas.microsoft.com/office/drawing/2014/main" id="{98249770-9C4D-4129-A7CD-E6CCA8FA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29" y="316942"/>
            <a:ext cx="6541058" cy="6541058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BE970BB8-AEC4-9DE8-73C2-90BA5AA5BAD6}"/>
              </a:ext>
            </a:extLst>
          </p:cNvPr>
          <p:cNvSpPr/>
          <p:nvPr/>
        </p:nvSpPr>
        <p:spPr>
          <a:xfrm>
            <a:off x="636848" y="2433484"/>
            <a:ext cx="4793226" cy="3082413"/>
          </a:xfrm>
          <a:prstGeom prst="rect">
            <a:avLst/>
          </a:prstGeom>
          <a:solidFill>
            <a:srgbClr val="F4F5F5"/>
          </a:solidFill>
          <a:ln>
            <a:solidFill>
              <a:srgbClr val="F4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Forma&#10;&#10;Descrição gerada automaticamente com confiança média">
            <a:extLst>
              <a:ext uri="{FF2B5EF4-FFF2-40B4-BE49-F238E27FC236}">
                <a16:creationId xmlns:a16="http://schemas.microsoft.com/office/drawing/2014/main" id="{1E81F255-9477-467F-B0A1-EB90FBF00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02" y="377531"/>
            <a:ext cx="3771428" cy="259426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5CF55D2-46FC-4776-8F3E-81E2F08646C5}"/>
              </a:ext>
            </a:extLst>
          </p:cNvPr>
          <p:cNvSpPr/>
          <p:nvPr/>
        </p:nvSpPr>
        <p:spPr>
          <a:xfrm rot="20676225">
            <a:off x="2378435" y="2696240"/>
            <a:ext cx="7078335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551AA1-ABBE-5228-778C-50647B587032}"/>
              </a:ext>
            </a:extLst>
          </p:cNvPr>
          <p:cNvSpPr txBox="1"/>
          <p:nvPr/>
        </p:nvSpPr>
        <p:spPr>
          <a:xfrm>
            <a:off x="380670" y="1043954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highlight>
                  <a:srgbClr val="EFB661"/>
                </a:highlight>
              </a:rPr>
              <a:t>... Hoje vai ficar assim!</a:t>
            </a:r>
            <a:endParaRPr lang="en-US" sz="3200">
              <a:highlight>
                <a:srgbClr val="EFB661"/>
              </a:highlight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9E701BDF-45DA-E864-FB48-EFA253F02EE5}"/>
              </a:ext>
            </a:extLst>
          </p:cNvPr>
          <p:cNvSpPr/>
          <p:nvPr/>
        </p:nvSpPr>
        <p:spPr>
          <a:xfrm>
            <a:off x="2507226" y="3707479"/>
            <a:ext cx="1732865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F25AB0-258B-1416-BB20-9B0BC3B9E38D}"/>
              </a:ext>
            </a:extLst>
          </p:cNvPr>
          <p:cNvSpPr txBox="1"/>
          <p:nvPr/>
        </p:nvSpPr>
        <p:spPr>
          <a:xfrm>
            <a:off x="774361" y="3687885"/>
            <a:ext cx="17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highlight>
                  <a:srgbClr val="FF6D7A"/>
                </a:highlight>
              </a:rPr>
              <a:t>API – Site</a:t>
            </a:r>
            <a:endParaRPr lang="en-US" sz="2800">
              <a:highlight>
                <a:srgbClr val="FF6D7A"/>
              </a:highlight>
            </a:endParaRP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FBA2E189-06B9-2712-DAC3-1E37BECD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34" y="3508796"/>
            <a:ext cx="890001" cy="890001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141053C8-AE38-BF29-E4FB-39CD8614C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15" y="1476116"/>
            <a:ext cx="890001" cy="8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7B7092-AD71-47DF-B04A-E35002720B7B}"/>
              </a:ext>
            </a:extLst>
          </p:cNvPr>
          <p:cNvSpPr txBox="1"/>
          <p:nvPr/>
        </p:nvSpPr>
        <p:spPr>
          <a:xfrm>
            <a:off x="0" y="2898121"/>
            <a:ext cx="12192000" cy="530016"/>
          </a:xfrm>
          <a:prstGeom prst="rect">
            <a:avLst/>
          </a:prstGeom>
          <a:noFill/>
        </p:spPr>
        <p:txBody>
          <a:bodyPr wrap="square" lIns="82931" tIns="41465" rIns="82931" bIns="41465" rtlCol="0" anchor="t">
            <a:spAutoFit/>
          </a:bodyPr>
          <a:lstStyle/>
          <a:p>
            <a:pPr algn="ctr"/>
            <a:r>
              <a:rPr lang="pt-BR" sz="2900"/>
              <a:t>Como os projetos estão até agora?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50765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6BA220-AD90-4647-AEA2-3B43ECD5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693" y="209966"/>
            <a:ext cx="7577139" cy="660473"/>
          </a:xfrm>
        </p:spPr>
        <p:txBody>
          <a:bodyPr/>
          <a:lstStyle/>
          <a:p>
            <a:r>
              <a:rPr lang="pt-BR"/>
              <a:t>Diagrama – Enviando  dados </a:t>
            </a:r>
          </a:p>
        </p:txBody>
      </p:sp>
      <p:pic>
        <p:nvPicPr>
          <p:cNvPr id="4" name="Imagem 3" descr="Tela de computador com monitor ligado&#10;&#10;Descrição gerada automaticamente">
            <a:extLst>
              <a:ext uri="{FF2B5EF4-FFF2-40B4-BE49-F238E27FC236}">
                <a16:creationId xmlns:a16="http://schemas.microsoft.com/office/drawing/2014/main" id="{98249770-9C4D-4129-A7CD-E6CCA8FA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29" y="316942"/>
            <a:ext cx="6541058" cy="6541058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BE970BB8-AEC4-9DE8-73C2-90BA5AA5BAD6}"/>
              </a:ext>
            </a:extLst>
          </p:cNvPr>
          <p:cNvSpPr/>
          <p:nvPr/>
        </p:nvSpPr>
        <p:spPr>
          <a:xfrm>
            <a:off x="636848" y="2433484"/>
            <a:ext cx="4793226" cy="3082413"/>
          </a:xfrm>
          <a:prstGeom prst="rect">
            <a:avLst/>
          </a:prstGeom>
          <a:solidFill>
            <a:srgbClr val="F4F5F5"/>
          </a:solidFill>
          <a:ln>
            <a:solidFill>
              <a:srgbClr val="F4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Forma&#10;&#10;Descrição gerada automaticamente com confiança média">
            <a:extLst>
              <a:ext uri="{FF2B5EF4-FFF2-40B4-BE49-F238E27FC236}">
                <a16:creationId xmlns:a16="http://schemas.microsoft.com/office/drawing/2014/main" id="{1E81F255-9477-467F-B0A1-EB90FBF00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02" y="377531"/>
            <a:ext cx="3771428" cy="259426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5CF55D2-46FC-4776-8F3E-81E2F08646C5}"/>
              </a:ext>
            </a:extLst>
          </p:cNvPr>
          <p:cNvSpPr/>
          <p:nvPr/>
        </p:nvSpPr>
        <p:spPr>
          <a:xfrm rot="20676225">
            <a:off x="2378435" y="2696240"/>
            <a:ext cx="7078335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551AA1-ABBE-5228-778C-50647B587032}"/>
              </a:ext>
            </a:extLst>
          </p:cNvPr>
          <p:cNvSpPr txBox="1"/>
          <p:nvPr/>
        </p:nvSpPr>
        <p:spPr>
          <a:xfrm>
            <a:off x="380670" y="1043954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highlight>
                  <a:srgbClr val="ABE2EB"/>
                </a:highlight>
              </a:rPr>
              <a:t>(E se der tempo, assim)</a:t>
            </a:r>
            <a:endParaRPr lang="en-US" sz="3200">
              <a:highlight>
                <a:srgbClr val="ABE2EB"/>
              </a:highlight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F25AB0-258B-1416-BB20-9B0BC3B9E38D}"/>
              </a:ext>
            </a:extLst>
          </p:cNvPr>
          <p:cNvSpPr txBox="1"/>
          <p:nvPr/>
        </p:nvSpPr>
        <p:spPr>
          <a:xfrm>
            <a:off x="774361" y="3687885"/>
            <a:ext cx="17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highlight>
                  <a:srgbClr val="FF6D7A"/>
                </a:highlight>
              </a:rPr>
              <a:t>API – Site</a:t>
            </a:r>
            <a:endParaRPr lang="en-US" sz="2800">
              <a:highlight>
                <a:srgbClr val="FF6D7A"/>
              </a:highlight>
            </a:endParaRP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FBA2E189-06B9-2712-DAC3-1E37BECD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34" y="3508796"/>
            <a:ext cx="890001" cy="890001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D96C20FF-51D9-3200-8C8F-4539AE936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15" y="1476116"/>
            <a:ext cx="890001" cy="89000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0A75F5E-EDA4-4641-ADAC-DDC8BDB78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0499" y="3646465"/>
            <a:ext cx="2303134" cy="2300990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5F85155A-F33D-A246-93E3-0B87A01EB7F7}"/>
              </a:ext>
            </a:extLst>
          </p:cNvPr>
          <p:cNvSpPr/>
          <p:nvPr/>
        </p:nvSpPr>
        <p:spPr>
          <a:xfrm rot="18250961">
            <a:off x="7313973" y="3444004"/>
            <a:ext cx="3085978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6990809-2AFE-E217-AA69-427FC93B7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049" y="4395448"/>
            <a:ext cx="2303134" cy="230099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DFD8A68-47F5-AF64-8455-4FB6F2A8B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001" y="3502836"/>
            <a:ext cx="2303134" cy="2300990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2B1E738B-0863-8471-DE53-7C70AC7625B0}"/>
              </a:ext>
            </a:extLst>
          </p:cNvPr>
          <p:cNvSpPr/>
          <p:nvPr/>
        </p:nvSpPr>
        <p:spPr>
          <a:xfrm rot="16200000">
            <a:off x="8634219" y="3759074"/>
            <a:ext cx="3085978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6CB1FF55-F419-84F3-C135-7FB005D38AE4}"/>
              </a:ext>
            </a:extLst>
          </p:cNvPr>
          <p:cNvSpPr/>
          <p:nvPr/>
        </p:nvSpPr>
        <p:spPr>
          <a:xfrm rot="14240924">
            <a:off x="9953293" y="3067612"/>
            <a:ext cx="2478225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468544A-2908-23CC-7282-DF83058D981C}"/>
              </a:ext>
            </a:extLst>
          </p:cNvPr>
          <p:cNvSpPr/>
          <p:nvPr/>
        </p:nvSpPr>
        <p:spPr>
          <a:xfrm rot="12534039">
            <a:off x="10524617" y="2241120"/>
            <a:ext cx="2478225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3323F5AD-7C36-BC75-29EF-88A71179A8D8}"/>
              </a:ext>
            </a:extLst>
          </p:cNvPr>
          <p:cNvSpPr/>
          <p:nvPr/>
        </p:nvSpPr>
        <p:spPr>
          <a:xfrm rot="10398694">
            <a:off x="10585479" y="1095779"/>
            <a:ext cx="2478225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5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rma&#10;&#10;Descrição gerada automaticamente com confiança média">
            <a:extLst>
              <a:ext uri="{FF2B5EF4-FFF2-40B4-BE49-F238E27FC236}">
                <a16:creationId xmlns:a16="http://schemas.microsoft.com/office/drawing/2014/main" id="{1E81F255-9477-467F-B0A1-EB90FBF0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0" y="822946"/>
            <a:ext cx="7577139" cy="521210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36BA220-AD90-4647-AEA2-3B43ECD5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693" y="209966"/>
            <a:ext cx="7577139" cy="660473"/>
          </a:xfrm>
        </p:spPr>
        <p:txBody>
          <a:bodyPr/>
          <a:lstStyle/>
          <a:p>
            <a:r>
              <a:rPr lang="pt-BR"/>
              <a:t>Diagrama – Enviando  dados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41231-A76A-1860-D977-4AAB0A69B03D}"/>
              </a:ext>
            </a:extLst>
          </p:cNvPr>
          <p:cNvSpPr txBox="1"/>
          <p:nvPr/>
        </p:nvSpPr>
        <p:spPr>
          <a:xfrm>
            <a:off x="184826" y="1283710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rgbClr val="212528"/>
                </a:solidFill>
                <a:highlight>
                  <a:srgbClr val="EFB661"/>
                </a:highlight>
              </a:rPr>
              <a:t>Porque a ideia é ficar assim:</a:t>
            </a:r>
            <a:endParaRPr lang="en-US" sz="3200">
              <a:solidFill>
                <a:srgbClr val="212528"/>
              </a:solidFill>
              <a:highlight>
                <a:srgbClr val="EFB661"/>
              </a:highlight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FC4F1D6-99CD-AD0B-8EF1-801A031D7A09}"/>
              </a:ext>
            </a:extLst>
          </p:cNvPr>
          <p:cNvGrpSpPr/>
          <p:nvPr/>
        </p:nvGrpSpPr>
        <p:grpSpPr>
          <a:xfrm>
            <a:off x="9467483" y="2328489"/>
            <a:ext cx="1910527" cy="1910527"/>
            <a:chOff x="9767715" y="3255066"/>
            <a:chExt cx="1910527" cy="1910527"/>
          </a:xfrm>
        </p:grpSpPr>
        <p:pic>
          <p:nvPicPr>
            <p:cNvPr id="26" name="Imagem 25" descr="Tela de computador com monitor ligado&#10;&#10;Descrição gerada automaticamente">
              <a:extLst>
                <a:ext uri="{FF2B5EF4-FFF2-40B4-BE49-F238E27FC236}">
                  <a16:creationId xmlns:a16="http://schemas.microsoft.com/office/drawing/2014/main" id="{F604FB05-56D1-F84D-6625-86D94EC65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7715" y="3255066"/>
              <a:ext cx="1910527" cy="1910527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99991D4-C487-DC72-263C-D778E8101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8020" y="3924840"/>
              <a:ext cx="749915" cy="774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E2116E5-0141-2D30-2C09-2EA473093D03}"/>
              </a:ext>
            </a:extLst>
          </p:cNvPr>
          <p:cNvGrpSpPr/>
          <p:nvPr/>
        </p:nvGrpSpPr>
        <p:grpSpPr>
          <a:xfrm>
            <a:off x="8718676" y="4533470"/>
            <a:ext cx="1786608" cy="1786608"/>
            <a:chOff x="8718676" y="4533470"/>
            <a:chExt cx="1786608" cy="1786608"/>
          </a:xfrm>
        </p:grpSpPr>
        <p:pic>
          <p:nvPicPr>
            <p:cNvPr id="32" name="Imagem 31" descr="Ícone&#10;&#10;Descrição gerada automaticamente">
              <a:extLst>
                <a:ext uri="{FF2B5EF4-FFF2-40B4-BE49-F238E27FC236}">
                  <a16:creationId xmlns:a16="http://schemas.microsoft.com/office/drawing/2014/main" id="{560C7617-A7FD-CF3D-8A71-ED52487DF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676" y="4533470"/>
              <a:ext cx="1786608" cy="178660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64D8880-CC5D-19DE-4885-85019C5B9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1743" y="5096537"/>
              <a:ext cx="660473" cy="66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435CB5E-D1C6-7CC3-FDE8-F8823C68B9A6}"/>
              </a:ext>
            </a:extLst>
          </p:cNvPr>
          <p:cNvSpPr txBox="1"/>
          <p:nvPr/>
        </p:nvSpPr>
        <p:spPr>
          <a:xfrm>
            <a:off x="3736125" y="4176268"/>
            <a:ext cx="17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highlight>
                  <a:srgbClr val="FF6D7A"/>
                </a:highlight>
              </a:rPr>
              <a:t>API – Site</a:t>
            </a:r>
            <a:endParaRPr lang="en-US" sz="2800">
              <a:highlight>
                <a:srgbClr val="FF6D7A"/>
              </a:highlight>
            </a:endParaRPr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3697B03D-73E5-9EF3-ADB5-E5CBC0DB19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58" y="2269580"/>
            <a:ext cx="890001" cy="890001"/>
          </a:xfrm>
          <a:prstGeom prst="rect">
            <a:avLst/>
          </a:prstGeom>
        </p:spPr>
      </p:pic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E101B0DE-39C6-83E8-F371-37640EF5EA87}"/>
              </a:ext>
            </a:extLst>
          </p:cNvPr>
          <p:cNvSpPr/>
          <p:nvPr/>
        </p:nvSpPr>
        <p:spPr>
          <a:xfrm rot="16200000">
            <a:off x="4157558" y="3409455"/>
            <a:ext cx="890002" cy="48776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9A70478C-E2A7-4F1F-D94D-E6E188073D7B}"/>
              </a:ext>
            </a:extLst>
          </p:cNvPr>
          <p:cNvSpPr/>
          <p:nvPr/>
        </p:nvSpPr>
        <p:spPr>
          <a:xfrm rot="8897337">
            <a:off x="5254326" y="3205944"/>
            <a:ext cx="3150460" cy="487760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FC045742-6195-6202-0992-B105A78BBAF6}"/>
              </a:ext>
            </a:extLst>
          </p:cNvPr>
          <p:cNvSpPr/>
          <p:nvPr/>
        </p:nvSpPr>
        <p:spPr>
          <a:xfrm rot="11916760">
            <a:off x="5410454" y="5036573"/>
            <a:ext cx="3626847" cy="487760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44989B62-F12D-33BC-50F6-26E867B5FAD9}"/>
              </a:ext>
            </a:extLst>
          </p:cNvPr>
          <p:cNvSpPr/>
          <p:nvPr/>
        </p:nvSpPr>
        <p:spPr>
          <a:xfrm rot="10009616">
            <a:off x="5930653" y="3804878"/>
            <a:ext cx="3626847" cy="487760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E72608C-B89A-50B8-33FF-72EC89E4E8BC}"/>
              </a:ext>
            </a:extLst>
          </p:cNvPr>
          <p:cNvGrpSpPr/>
          <p:nvPr/>
        </p:nvGrpSpPr>
        <p:grpSpPr>
          <a:xfrm>
            <a:off x="8183653" y="866681"/>
            <a:ext cx="1910527" cy="1910527"/>
            <a:chOff x="8183653" y="866681"/>
            <a:chExt cx="1910527" cy="1910527"/>
          </a:xfrm>
        </p:grpSpPr>
        <p:pic>
          <p:nvPicPr>
            <p:cNvPr id="18" name="Imagem 17" descr="Tela de computador com monitor ligado&#10;&#10;Descrição gerada automaticamente">
              <a:extLst>
                <a:ext uri="{FF2B5EF4-FFF2-40B4-BE49-F238E27FC236}">
                  <a16:creationId xmlns:a16="http://schemas.microsoft.com/office/drawing/2014/main" id="{EFA510B2-AACE-A2E0-81CD-4E1F1FD16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3653" y="866681"/>
              <a:ext cx="1910527" cy="1910527"/>
            </a:xfrm>
            <a:prstGeom prst="rect">
              <a:avLst/>
            </a:prstGeom>
          </p:spPr>
        </p:pic>
        <p:pic>
          <p:nvPicPr>
            <p:cNvPr id="34" name="Imagem 33" descr="Logotipo, Ícone&#10;&#10;Descrição gerada automaticamente">
              <a:extLst>
                <a:ext uri="{FF2B5EF4-FFF2-40B4-BE49-F238E27FC236}">
                  <a16:creationId xmlns:a16="http://schemas.microsoft.com/office/drawing/2014/main" id="{4E8A1C92-5ADF-DD44-76C3-91050263C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532" y="1577546"/>
              <a:ext cx="734951" cy="734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81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D084575-44DA-3F8F-429E-850194F9D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3058" y="1618145"/>
            <a:ext cx="10205883" cy="45545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800"/>
              <a:t>Ativar assinaturas do grupo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800"/>
              <a:t>Criar Banco de Dados no Azure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800"/>
              <a:t>Todos acessam o mesmo Banco de Dados</a:t>
            </a:r>
          </a:p>
          <a:p>
            <a:pPr lvl="1">
              <a:lnSpc>
                <a:spcPct val="150000"/>
              </a:lnSpc>
            </a:pPr>
            <a:r>
              <a:rPr lang="pt-BR"/>
              <a:t>Cada um da sua máquina...</a:t>
            </a:r>
          </a:p>
          <a:p>
            <a:pPr lvl="1">
              <a:lnSpc>
                <a:spcPct val="150000"/>
              </a:lnSpc>
            </a:pPr>
            <a:r>
              <a:rPr lang="pt-BR"/>
              <a:t>... acessando o mesmo Banco na Nuvem!! </a:t>
            </a:r>
            <a:r>
              <a:rPr lang="en-US">
                <a:solidFill>
                  <a:srgbClr val="8AB4F8"/>
                </a:solidFill>
                <a:latin typeface="arial" panose="020B0604020202020204" pitchFamily="34" charset="0"/>
              </a:rPr>
              <a:t>😲 </a:t>
            </a:r>
            <a:r>
              <a:rPr lang="en-US">
                <a:solidFill>
                  <a:srgbClr val="80B4E3"/>
                </a:solidFill>
                <a:latin typeface="helvetica neue"/>
              </a:rPr>
              <a:t>😱</a:t>
            </a:r>
            <a:endParaRPr lang="pt-BR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800"/>
              <a:t>Se der tempo... Conectar site local Acquatec ao BD na nuvem</a:t>
            </a:r>
            <a:endParaRPr lang="en-US" sz="280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D2F044F-6394-21E2-9D91-E51FA4BC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7" y="685317"/>
            <a:ext cx="7577139" cy="660473"/>
          </a:xfrm>
        </p:spPr>
        <p:txBody>
          <a:bodyPr/>
          <a:lstStyle/>
          <a:p>
            <a:r>
              <a:rPr lang="pt-BR"/>
              <a:t>Agenda da aula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D084575-44DA-3F8F-429E-850194F9D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43605"/>
            <a:ext cx="11652610" cy="583900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1800"/>
              <a:t>Ativar assinaturas do grupo </a:t>
            </a:r>
            <a:r>
              <a:rPr lang="pt-BR" sz="1800" b="1"/>
              <a:t>– fazer com alunos seguindo tutorial – 1 por grupo faz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1800"/>
              <a:t>Criar Banco de Dados no Azure </a:t>
            </a:r>
            <a:r>
              <a:rPr lang="pt-BR" sz="1800" b="1"/>
              <a:t>– fazer com alunos seguindo tutorial – 1 por grupo faz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1800"/>
              <a:t>Todos acessam o mesmo Banco de Dados</a:t>
            </a:r>
            <a:endParaRPr lang="pt-BR"/>
          </a:p>
          <a:p>
            <a:pPr lvl="1">
              <a:lnSpc>
                <a:spcPct val="150000"/>
              </a:lnSpc>
            </a:pPr>
            <a:r>
              <a:rPr lang="pt-BR" sz="1600" b="1"/>
              <a:t>1 integrante por grupo executa o código em </a:t>
            </a:r>
            <a:r>
              <a:rPr lang="pt-BR" sz="1600" b="1">
                <a:hlinkClick r:id="rId2"/>
              </a:rPr>
              <a:t>https://github.com/BandTec/api-projeto-site-1sem/blob/main/src/database/script-tabelas.sql</a:t>
            </a:r>
            <a:r>
              <a:rPr lang="pt-BR" sz="1600" b="1"/>
              <a:t> para criar as tabelas</a:t>
            </a:r>
          </a:p>
          <a:p>
            <a:pPr lvl="1">
              <a:lnSpc>
                <a:spcPct val="150000"/>
              </a:lnSpc>
            </a:pPr>
            <a:r>
              <a:rPr lang="pt-BR" sz="1600" b="1"/>
              <a:t>Todos os integrantes logam na conta Azure do grupo e veem que o BD já está lá. Fazem então um insert com nome de usuário sendo o seu próprio</a:t>
            </a:r>
          </a:p>
          <a:p>
            <a:pPr lvl="1">
              <a:lnSpc>
                <a:spcPct val="150000"/>
              </a:lnSpc>
            </a:pPr>
            <a:r>
              <a:rPr lang="pt-BR" sz="1600" b="1"/>
              <a:t>Todos os integrantes então conseguem efetuar um select e ver que seus dados estão indo para o mesmo lugar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1800"/>
              <a:t>Se der tempo... Conectar site local Acquatec ao BD na nuvem</a:t>
            </a:r>
          </a:p>
          <a:p>
            <a:pPr lvl="1">
              <a:lnSpc>
                <a:spcPct val="150000"/>
              </a:lnSpc>
            </a:pPr>
            <a:r>
              <a:rPr lang="pt-BR" sz="1600" b="1"/>
              <a:t>Os integrantes fazem o git clone do projeto </a:t>
            </a:r>
            <a:r>
              <a:rPr lang="pt-BR" sz="1600" b="1">
                <a:hlinkClick r:id="rId3"/>
              </a:rPr>
              <a:t>https://github.com/BandTec/api-projeto-site-1sem</a:t>
            </a:r>
            <a:endParaRPr lang="pt-BR" sz="1600" b="1"/>
          </a:p>
          <a:p>
            <a:pPr lvl="1">
              <a:lnSpc>
                <a:spcPct val="150000"/>
              </a:lnSpc>
            </a:pPr>
            <a:r>
              <a:rPr lang="pt-BR" sz="1600" b="1"/>
              <a:t>Configuram </a:t>
            </a:r>
            <a:r>
              <a:rPr lang="pt-BR" sz="1600" b="1">
                <a:hlinkClick r:id="rId4"/>
              </a:rPr>
              <a:t>https://github.com/BandTec/api-projeto-site-1sem/blob/main/app.js</a:t>
            </a:r>
            <a:r>
              <a:rPr lang="pt-BR" sz="1600" b="1"/>
              <a:t> para “produção”</a:t>
            </a:r>
          </a:p>
          <a:p>
            <a:pPr lvl="1">
              <a:lnSpc>
                <a:spcPct val="150000"/>
              </a:lnSpc>
            </a:pPr>
            <a:r>
              <a:rPr lang="pt-BR" sz="1600" b="1"/>
              <a:t>Inserem as credenciais da Azure em </a:t>
            </a:r>
            <a:r>
              <a:rPr lang="pt-BR" sz="1600" b="1">
                <a:hlinkClick r:id="rId5"/>
              </a:rPr>
              <a:t>https://github.com/BandTec/api-projeto-site-1sem/blob/main/src/database/config.js</a:t>
            </a:r>
            <a:r>
              <a:rPr lang="pt-BR" sz="1600" b="1"/>
              <a:t> </a:t>
            </a:r>
          </a:p>
          <a:p>
            <a:pPr lvl="1">
              <a:lnSpc>
                <a:spcPct val="150000"/>
              </a:lnSpc>
            </a:pPr>
            <a:r>
              <a:rPr lang="pt-BR" sz="1600" b="1"/>
              <a:t>NPM start e veem que o cadastro inseriu no Banco de Dados que criaram na nuvem Azure!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pt-BR" sz="1800"/>
          </a:p>
          <a:p>
            <a:pPr marL="857250" lvl="1" indent="-514350">
              <a:lnSpc>
                <a:spcPct val="150000"/>
              </a:lnSpc>
              <a:buFont typeface="+mj-lt"/>
              <a:buAutoNum type="arabicPeriod"/>
            </a:pPr>
            <a:endParaRPr lang="en-US" sz="200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D2F044F-6394-21E2-9D91-E51FA4BC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860" y="-116868"/>
            <a:ext cx="6105140" cy="660473"/>
          </a:xfrm>
        </p:spPr>
        <p:txBody>
          <a:bodyPr/>
          <a:lstStyle/>
          <a:p>
            <a:r>
              <a:rPr lang="pt-BR"/>
              <a:t>Agenda da aula – v Prof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6BA220-AD90-4647-AEA2-3B43ECD5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221" y="221910"/>
            <a:ext cx="9683558" cy="660473"/>
          </a:xfrm>
        </p:spPr>
        <p:txBody>
          <a:bodyPr/>
          <a:lstStyle/>
          <a:p>
            <a:pPr algn="ctr"/>
            <a:r>
              <a:rPr lang="pt-BR"/>
              <a:t>Front end e Banco de Dados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903C9FE-F21C-4825-A335-EC90312BB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0" y="1907989"/>
            <a:ext cx="1998683" cy="1998683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61AAF6F-6939-4912-9B96-90131FCD1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98" y="3037656"/>
            <a:ext cx="1008081" cy="1008081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4FC7A30-C419-4EAF-AFB8-C967E3E1C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97" y="2154452"/>
            <a:ext cx="2152960" cy="21529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881F19-FD56-471C-8A7E-153BCD6ED96C}"/>
              </a:ext>
            </a:extLst>
          </p:cNvPr>
          <p:cNvSpPr txBox="1"/>
          <p:nvPr/>
        </p:nvSpPr>
        <p:spPr>
          <a:xfrm>
            <a:off x="1295703" y="1638885"/>
            <a:ext cx="143981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1F2A44"/>
                </a:solidFill>
                <a:latin typeface="+mj-lt"/>
              </a:rPr>
              <a:t>Front-end</a:t>
            </a:r>
            <a:endParaRPr lang="en-US" b="1">
              <a:solidFill>
                <a:srgbClr val="1F2A44"/>
              </a:solidFill>
              <a:latin typeface="+mj-l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4D3834-F53C-45C7-8A48-52303678D71B}"/>
              </a:ext>
            </a:extLst>
          </p:cNvPr>
          <p:cNvSpPr txBox="1"/>
          <p:nvPr/>
        </p:nvSpPr>
        <p:spPr>
          <a:xfrm>
            <a:off x="9132497" y="1638885"/>
            <a:ext cx="21371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1F2A44"/>
                </a:solidFill>
                <a:latin typeface="+mj-lt"/>
              </a:rPr>
              <a:t>Banco de Dados</a:t>
            </a:r>
            <a:endParaRPr lang="en-US" b="1">
              <a:solidFill>
                <a:srgbClr val="1F2A44"/>
              </a:solidFill>
              <a:latin typeface="+mj-lt"/>
            </a:endParaRPr>
          </a:p>
        </p:txBody>
      </p:sp>
      <p:pic>
        <p:nvPicPr>
          <p:cNvPr id="19" name="Imagem 18" descr="Desenho de vídeo game&#10;&#10;Descrição gerada automaticamente com confiança média">
            <a:extLst>
              <a:ext uri="{FF2B5EF4-FFF2-40B4-BE49-F238E27FC236}">
                <a16:creationId xmlns:a16="http://schemas.microsoft.com/office/drawing/2014/main" id="{D416992B-BF04-46EF-B689-79A477AA3A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95" y="4081788"/>
            <a:ext cx="1186767" cy="962600"/>
          </a:xfrm>
          <a:prstGeom prst="rect">
            <a:avLst/>
          </a:prstGeom>
        </p:spPr>
      </p:pic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380A2142-266A-416A-B735-6E2A599A54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83" y="4376434"/>
            <a:ext cx="1183822" cy="74012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86E57B0-BECF-461C-BF3A-412FCD02A4E3}"/>
              </a:ext>
            </a:extLst>
          </p:cNvPr>
          <p:cNvSpPr txBox="1"/>
          <p:nvPr/>
        </p:nvSpPr>
        <p:spPr>
          <a:xfrm>
            <a:off x="822698" y="5185582"/>
            <a:ext cx="238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ED145B"/>
                </a:solidFill>
              </a:rPr>
              <a:t>Vocês já têm!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959470-0532-4073-A3E6-9B88A18D4800}"/>
              </a:ext>
            </a:extLst>
          </p:cNvPr>
          <p:cNvSpPr txBox="1"/>
          <p:nvPr/>
        </p:nvSpPr>
        <p:spPr>
          <a:xfrm>
            <a:off x="8783293" y="5185582"/>
            <a:ext cx="28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ED145B"/>
                </a:solidFill>
              </a:rPr>
              <a:t>Vocês já têm!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A0B960B7-C518-6FCE-C2C3-2BE48AF4B4B3}"/>
              </a:ext>
            </a:extLst>
          </p:cNvPr>
          <p:cNvSpPr/>
          <p:nvPr/>
        </p:nvSpPr>
        <p:spPr>
          <a:xfrm>
            <a:off x="4135122" y="2884346"/>
            <a:ext cx="4648171" cy="781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Precisam estar conectados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2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5894F93-1BE6-3202-24F6-76C58321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433" y="2577529"/>
            <a:ext cx="5204660" cy="25478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EA28B2-1EF6-CF26-7511-A40F91E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90" y="3694471"/>
            <a:ext cx="5248214" cy="27293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CA80FB-0411-BAE1-25CB-156D44963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1737"/>
            <a:ext cx="6207597" cy="4559107"/>
          </a:xfrm>
          <a:prstGeom prst="rect">
            <a:avLst/>
          </a:prstGeom>
        </p:spPr>
      </p:pic>
      <p:sp>
        <p:nvSpPr>
          <p:cNvPr id="9" name="Título 2">
            <a:extLst>
              <a:ext uri="{FF2B5EF4-FFF2-40B4-BE49-F238E27FC236}">
                <a16:creationId xmlns:a16="http://schemas.microsoft.com/office/drawing/2014/main" id="{56FA5B25-5353-BEAA-BD37-5BC64B60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71" y="948876"/>
            <a:ext cx="11415252" cy="660473"/>
          </a:xfrm>
        </p:spPr>
        <p:txBody>
          <a:bodyPr/>
          <a:lstStyle/>
          <a:p>
            <a:pPr algn="ctr"/>
            <a:r>
              <a:rPr lang="pt-BR" sz="2400"/>
              <a:t>Vamos aprender a conectar o </a:t>
            </a:r>
            <a:r>
              <a:rPr lang="pt-BR" sz="2400">
                <a:solidFill>
                  <a:schemeClr val="accent4"/>
                </a:solidFill>
              </a:rPr>
              <a:t>AquaTech</a:t>
            </a:r>
            <a:r>
              <a:rPr lang="pt-BR" sz="2400"/>
              <a:t>!</a:t>
            </a:r>
            <a:br>
              <a:rPr lang="pt-BR" sz="2400"/>
            </a:br>
            <a:r>
              <a:rPr lang="pt-BR" sz="2400"/>
              <a:t>Utilizaremos </a:t>
            </a:r>
            <a:r>
              <a:rPr lang="pt-BR" sz="2400">
                <a:solidFill>
                  <a:schemeClr val="accent4"/>
                </a:solidFill>
              </a:rPr>
              <a:t>web-data-viz</a:t>
            </a:r>
            <a:r>
              <a:rPr lang="pt-BR" sz="2400"/>
              <a:t>, que foi criado para este projeto.</a:t>
            </a:r>
          </a:p>
        </p:txBody>
      </p:sp>
    </p:spTree>
    <p:extLst>
      <p:ext uri="{BB962C8B-B14F-4D97-AF65-F5344CB8AC3E}">
        <p14:creationId xmlns:p14="http://schemas.microsoft.com/office/powerpoint/2010/main" val="111404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7B7092-AD71-47DF-B04A-E35002720B7B}"/>
              </a:ext>
            </a:extLst>
          </p:cNvPr>
          <p:cNvSpPr txBox="1"/>
          <p:nvPr/>
        </p:nvSpPr>
        <p:spPr>
          <a:xfrm>
            <a:off x="0" y="2898121"/>
            <a:ext cx="12192000" cy="637738"/>
          </a:xfrm>
          <a:prstGeom prst="rect">
            <a:avLst/>
          </a:prstGeom>
          <a:noFill/>
        </p:spPr>
        <p:txBody>
          <a:bodyPr wrap="square" lIns="82931" tIns="41465" rIns="82931" bIns="41465" rtlCol="0" anchor="t"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  <a:latin typeface="+mj-lt"/>
              </a:rPr>
              <a:t>Projeto </a:t>
            </a:r>
            <a:r>
              <a:rPr lang="pt-BR" sz="3600" b="1" err="1">
                <a:solidFill>
                  <a:schemeClr val="bg1"/>
                </a:solidFill>
                <a:latin typeface="+mj-lt"/>
              </a:rPr>
              <a:t>Aquatech</a:t>
            </a:r>
            <a:r>
              <a:rPr lang="pt-BR" sz="3600" b="1">
                <a:solidFill>
                  <a:schemeClr val="bg1"/>
                </a:solidFill>
                <a:latin typeface="+mj-lt"/>
              </a:rPr>
              <a:t> já está funcionando!</a:t>
            </a:r>
            <a:r>
              <a:rPr lang="pt-BR" sz="3600">
                <a:solidFill>
                  <a:schemeClr val="bg1"/>
                </a:solidFill>
              </a:rPr>
              <a:t> </a:t>
            </a:r>
            <a:endParaRPr lang="pt-BR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6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6BA220-AD90-4647-AEA2-3B43ECD5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221" y="221910"/>
            <a:ext cx="9683558" cy="660473"/>
          </a:xfrm>
        </p:spPr>
        <p:txBody>
          <a:bodyPr/>
          <a:lstStyle/>
          <a:p>
            <a:pPr algn="ctr"/>
            <a:r>
              <a:rPr lang="pt-BR"/>
              <a:t>Front end + Back end + Banco de Dados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E3B0593-36DF-53A6-1573-C90B04BA6ED3}"/>
              </a:ext>
            </a:extLst>
          </p:cNvPr>
          <p:cNvGrpSpPr/>
          <p:nvPr/>
        </p:nvGrpSpPr>
        <p:grpSpPr>
          <a:xfrm>
            <a:off x="859190" y="1638885"/>
            <a:ext cx="2584589" cy="2406852"/>
            <a:chOff x="859190" y="1638885"/>
            <a:chExt cx="2584589" cy="2406852"/>
          </a:xfrm>
        </p:grpSpPr>
        <p:pic>
          <p:nvPicPr>
            <p:cNvPr id="4" name="Imagem 3" descr="Interface gráfica do usuário&#10;&#10;Descrição gerada automaticamente">
              <a:extLst>
                <a:ext uri="{FF2B5EF4-FFF2-40B4-BE49-F238E27FC236}">
                  <a16:creationId xmlns:a16="http://schemas.microsoft.com/office/drawing/2014/main" id="{E903C9FE-F21C-4825-A335-EC90312BB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90" y="1907989"/>
              <a:ext cx="1998683" cy="1998683"/>
            </a:xfrm>
            <a:prstGeom prst="rect">
              <a:avLst/>
            </a:prstGeom>
          </p:spPr>
        </p:pic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761AAF6F-6939-4912-9B96-90131FCD1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98" y="3037656"/>
              <a:ext cx="1008081" cy="100808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3881F19-FD56-471C-8A7E-153BCD6ED96C}"/>
                </a:ext>
              </a:extLst>
            </p:cNvPr>
            <p:cNvSpPr txBox="1"/>
            <p:nvPr/>
          </p:nvSpPr>
          <p:spPr>
            <a:xfrm>
              <a:off x="1295703" y="1638885"/>
              <a:ext cx="143981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>
                  <a:solidFill>
                    <a:srgbClr val="1F2A44"/>
                  </a:solidFill>
                  <a:latin typeface="+mj-lt"/>
                </a:rPr>
                <a:t>Front-end</a:t>
              </a:r>
              <a:endParaRPr lang="en-US" b="1">
                <a:solidFill>
                  <a:srgbClr val="1F2A44"/>
                </a:solidFill>
                <a:latin typeface="+mj-lt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BE576F9-3637-DCFB-2FF0-67CF9CC8B7E6}"/>
              </a:ext>
            </a:extLst>
          </p:cNvPr>
          <p:cNvGrpSpPr/>
          <p:nvPr/>
        </p:nvGrpSpPr>
        <p:grpSpPr>
          <a:xfrm>
            <a:off x="5074697" y="1638885"/>
            <a:ext cx="2152960" cy="2668527"/>
            <a:chOff x="5074697" y="1638885"/>
            <a:chExt cx="2152960" cy="2668527"/>
          </a:xfrm>
        </p:grpSpPr>
        <p:pic>
          <p:nvPicPr>
            <p:cNvPr id="8" name="Imagem 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E44892D-5F95-47DF-81E0-73F75E8F5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697" y="2154452"/>
              <a:ext cx="2152960" cy="215296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C16A494-72D4-448A-B1C0-F24A7EF02C98}"/>
                </a:ext>
              </a:extLst>
            </p:cNvPr>
            <p:cNvSpPr txBox="1"/>
            <p:nvPr/>
          </p:nvSpPr>
          <p:spPr>
            <a:xfrm>
              <a:off x="5500999" y="1638885"/>
              <a:ext cx="130035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pt-BR" b="1">
                  <a:solidFill>
                    <a:srgbClr val="1F2A44"/>
                  </a:solidFill>
                  <a:latin typeface="+mj-lt"/>
                </a:rPr>
                <a:t>Back-end</a:t>
              </a:r>
              <a:endParaRPr lang="en-US" b="1">
                <a:solidFill>
                  <a:srgbClr val="1F2A44"/>
                </a:solidFill>
                <a:latin typeface="+mj-lt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487210B-220C-5E22-7EC7-5AA9A2C8258F}"/>
              </a:ext>
            </a:extLst>
          </p:cNvPr>
          <p:cNvGrpSpPr/>
          <p:nvPr/>
        </p:nvGrpSpPr>
        <p:grpSpPr>
          <a:xfrm>
            <a:off x="9132497" y="1638885"/>
            <a:ext cx="2152960" cy="2668527"/>
            <a:chOff x="9132497" y="1638885"/>
            <a:chExt cx="2152960" cy="2668527"/>
          </a:xfrm>
        </p:grpSpPr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44FC7A30-C419-4EAF-AFB8-C967E3E1C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497" y="2154452"/>
              <a:ext cx="2152960" cy="215296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84D3834-F53C-45C7-8A48-52303678D71B}"/>
                </a:ext>
              </a:extLst>
            </p:cNvPr>
            <p:cNvSpPr txBox="1"/>
            <p:nvPr/>
          </p:nvSpPr>
          <p:spPr>
            <a:xfrm>
              <a:off x="9132497" y="1638885"/>
              <a:ext cx="213712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pt-BR" b="1">
                  <a:solidFill>
                    <a:srgbClr val="1F2A44"/>
                  </a:solidFill>
                  <a:latin typeface="+mj-lt"/>
                </a:rPr>
                <a:t>Banco de Dados</a:t>
              </a:r>
              <a:endParaRPr lang="en-US" b="1">
                <a:solidFill>
                  <a:srgbClr val="1F2A44"/>
                </a:solidFill>
                <a:latin typeface="+mj-lt"/>
              </a:endParaRPr>
            </a:p>
          </p:txBody>
        </p:sp>
      </p:grpSp>
      <p:pic>
        <p:nvPicPr>
          <p:cNvPr id="16" name="Imagem 15" descr="Forma&#10;&#10;Descrição gerada automaticamente com confiança baixa">
            <a:extLst>
              <a:ext uri="{FF2B5EF4-FFF2-40B4-BE49-F238E27FC236}">
                <a16:creationId xmlns:a16="http://schemas.microsoft.com/office/drawing/2014/main" id="{8041F043-2966-45BC-B9A9-ACBE67FDE1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9005">
            <a:off x="3836303" y="3816788"/>
            <a:ext cx="843874" cy="843874"/>
          </a:xfrm>
          <a:prstGeom prst="rect">
            <a:avLst/>
          </a:prstGeom>
        </p:spPr>
      </p:pic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6B458465-781A-4D46-8A83-BE5B1B608D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9956">
            <a:off x="7896874" y="3802604"/>
            <a:ext cx="842400" cy="842400"/>
          </a:xfrm>
          <a:prstGeom prst="rect">
            <a:avLst/>
          </a:prstGeom>
        </p:spPr>
      </p:pic>
      <p:pic>
        <p:nvPicPr>
          <p:cNvPr id="19" name="Imagem 18" descr="Desenho de vídeo game&#10;&#10;Descrição gerada automaticamente com confiança média">
            <a:extLst>
              <a:ext uri="{FF2B5EF4-FFF2-40B4-BE49-F238E27FC236}">
                <a16:creationId xmlns:a16="http://schemas.microsoft.com/office/drawing/2014/main" id="{D416992B-BF04-46EF-B689-79A477AA3A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95" y="4081788"/>
            <a:ext cx="1186767" cy="96260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0ACE0F32-CE74-4EFA-9F79-509EE18357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43649" y="4370494"/>
            <a:ext cx="2117305" cy="599620"/>
          </a:xfrm>
          <a:prstGeom prst="rect">
            <a:avLst/>
          </a:prstGeom>
        </p:spPr>
      </p:pic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380A2142-266A-416A-B735-6E2A599A54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83" y="4420931"/>
            <a:ext cx="1183822" cy="74012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86E57B0-BECF-461C-BF3A-412FCD02A4E3}"/>
              </a:ext>
            </a:extLst>
          </p:cNvPr>
          <p:cNvSpPr txBox="1"/>
          <p:nvPr/>
        </p:nvSpPr>
        <p:spPr>
          <a:xfrm>
            <a:off x="822698" y="5185582"/>
            <a:ext cx="238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ED145B"/>
                </a:solidFill>
              </a:rPr>
              <a:t>Vocês receberão do AquaTech completo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A4C079-3717-4CC5-B53B-EF99F8C5C6F3}"/>
              </a:ext>
            </a:extLst>
          </p:cNvPr>
          <p:cNvSpPr txBox="1"/>
          <p:nvPr/>
        </p:nvSpPr>
        <p:spPr>
          <a:xfrm>
            <a:off x="4725493" y="5185582"/>
            <a:ext cx="28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rgbClr val="ED145B"/>
                </a:solidFill>
              </a:rPr>
              <a:t>Vamos </a:t>
            </a:r>
            <a:r>
              <a:rPr lang="pt-BR" b="1" u="sng">
                <a:solidFill>
                  <a:srgbClr val="ED145B"/>
                </a:solidFill>
              </a:rPr>
              <a:t>parametrizar</a:t>
            </a:r>
            <a:r>
              <a:rPr lang="pt-BR" b="1">
                <a:solidFill>
                  <a:srgbClr val="ED145B"/>
                </a:solidFill>
              </a:rPr>
              <a:t>!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959470-0532-4073-A3E6-9B88A18D4800}"/>
              </a:ext>
            </a:extLst>
          </p:cNvPr>
          <p:cNvSpPr txBox="1"/>
          <p:nvPr/>
        </p:nvSpPr>
        <p:spPr>
          <a:xfrm>
            <a:off x="8783293" y="5185582"/>
            <a:ext cx="285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ED145B"/>
                </a:solidFill>
              </a:rPr>
              <a:t>Vocês receberão do AquaTech completo</a:t>
            </a:r>
          </a:p>
        </p:txBody>
      </p:sp>
    </p:spTree>
    <p:extLst>
      <p:ext uri="{BB962C8B-B14F-4D97-AF65-F5344CB8AC3E}">
        <p14:creationId xmlns:p14="http://schemas.microsoft.com/office/powerpoint/2010/main" val="41941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7B7092-AD71-47DF-B04A-E35002720B7B}"/>
              </a:ext>
            </a:extLst>
          </p:cNvPr>
          <p:cNvSpPr txBox="1"/>
          <p:nvPr/>
        </p:nvSpPr>
        <p:spPr>
          <a:xfrm>
            <a:off x="0" y="2898121"/>
            <a:ext cx="12192000" cy="1422568"/>
          </a:xfrm>
          <a:prstGeom prst="rect">
            <a:avLst/>
          </a:prstGeom>
          <a:noFill/>
        </p:spPr>
        <p:txBody>
          <a:bodyPr wrap="square" lIns="82931" tIns="41465" rIns="82931" bIns="41465" rtlCol="0" anchor="t">
            <a:spAutoFit/>
          </a:bodyPr>
          <a:lstStyle/>
          <a:p>
            <a:pPr algn="ctr"/>
            <a:r>
              <a:rPr lang="pt-BR" sz="2900"/>
              <a:t>Qual é o caminho que o dado</a:t>
            </a:r>
          </a:p>
          <a:p>
            <a:pPr algn="ctr"/>
            <a:r>
              <a:rPr lang="pt-BR" sz="2900"/>
              <a:t>inserido pelo usuário precisa fazer para</a:t>
            </a:r>
          </a:p>
          <a:p>
            <a:pPr algn="ctr"/>
            <a:r>
              <a:rPr lang="pt-BR" sz="2900"/>
              <a:t>“ir do front até o Banco de Dados”?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4378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3D9525-5E74-4F6C-9DF8-1B74107D7EAC}"/>
              </a:ext>
            </a:extLst>
          </p:cNvPr>
          <p:cNvSpPr txBox="1"/>
          <p:nvPr/>
        </p:nvSpPr>
        <p:spPr>
          <a:xfrm flipH="1">
            <a:off x="588645" y="0"/>
            <a:ext cx="1678978" cy="654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Passo 1</a:t>
            </a:r>
          </a:p>
          <a:p>
            <a:r>
              <a:rPr lang="pt-BR" b="1">
                <a:solidFill>
                  <a:schemeClr val="accent6"/>
                </a:solidFill>
              </a:rPr>
              <a:t>cadastro.html</a:t>
            </a:r>
            <a:endParaRPr lang="en-US" b="1">
              <a:solidFill>
                <a:schemeClr val="accent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74A8B6-A1C9-7DA4-12D5-A7B40400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9" y="769056"/>
            <a:ext cx="1526261" cy="588246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6C6C8236-3773-79C9-21C9-645C96107ADB}"/>
              </a:ext>
            </a:extLst>
          </p:cNvPr>
          <p:cNvSpPr/>
          <p:nvPr/>
        </p:nvSpPr>
        <p:spPr>
          <a:xfrm>
            <a:off x="677439" y="1253613"/>
            <a:ext cx="1526261" cy="1451871"/>
          </a:xfrm>
          <a:prstGeom prst="rect">
            <a:avLst/>
          </a:prstGeom>
          <a:solidFill>
            <a:srgbClr val="EFB661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4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CCDF04E857464297EB39D2D9F68213" ma:contentTypeVersion="14" ma:contentTypeDescription="Crie um novo documento." ma:contentTypeScope="" ma:versionID="bfcb94940b541fb67df584f190227471">
  <xsd:schema xmlns:xsd="http://www.w3.org/2001/XMLSchema" xmlns:xs="http://www.w3.org/2001/XMLSchema" xmlns:p="http://schemas.microsoft.com/office/2006/metadata/properties" xmlns:ns2="90fcf95d-5720-49ef-8433-32c5e8162615" xmlns:ns3="07a9b4e4-bfce-4f58-a40d-3b802b92b068" targetNamespace="http://schemas.microsoft.com/office/2006/metadata/properties" ma:root="true" ma:fieldsID="0160e998d5a8272d52ac926b82942df2" ns2:_="" ns3:_="">
    <xsd:import namespace="90fcf95d-5720-49ef-8433-32c5e8162615"/>
    <xsd:import namespace="07a9b4e4-bfce-4f58-a40d-3b802b92b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cf95d-5720-49ef-8433-32c5e8162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9b4e4-bfce-4f58-a40d-3b802b92b06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fcf95d-5720-49ef-8433-32c5e816261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28B207-7C41-4B1B-9471-81AF932F1909}">
  <ds:schemaRefs>
    <ds:schemaRef ds:uri="07a9b4e4-bfce-4f58-a40d-3b802b92b068"/>
    <ds:schemaRef ds:uri="90fcf95d-5720-49ef-8433-32c5e81626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0E64AC-3516-4C02-8D52-44F4BB51C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A67D50-1D42-4E48-92B2-876297C11415}">
  <ds:schemaRefs>
    <ds:schemaRef ds:uri="07a9b4e4-bfce-4f58-a40d-3b802b92b068"/>
    <ds:schemaRef ds:uri="90fcf95d-5720-49ef-8433-32c5e816261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5</Notes>
  <HiddenSlides>14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Tema do Office</vt:lpstr>
      <vt:lpstr>PowerPoint Presentation</vt:lpstr>
      <vt:lpstr>Pesquisa e Inovação</vt:lpstr>
      <vt:lpstr>PowerPoint Presentation</vt:lpstr>
      <vt:lpstr>Front end e Banco de Dados</vt:lpstr>
      <vt:lpstr>Vamos aprender a conectar o AquaTech! Utilizaremos web-data-viz, que foi criado para este projeto.</vt:lpstr>
      <vt:lpstr>PowerPoint Presentation</vt:lpstr>
      <vt:lpstr>Front end + Back end + Banco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 o diagrama ficar mais simples...</vt:lpstr>
      <vt:lpstr>Diagrama – Enviando  dados </vt:lpstr>
      <vt:lpstr>Diagrama – Enviando  dados </vt:lpstr>
      <vt:lpstr>Diagrama – Enviando  dados </vt:lpstr>
      <vt:lpstr>Diagrama – Enviando  dados </vt:lpstr>
      <vt:lpstr>Agenda da aula</vt:lpstr>
      <vt:lpstr>Agenda da aula – v Prof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revision>1</cp:revision>
  <dcterms:created xsi:type="dcterms:W3CDTF">2021-08-25T19:26:40Z</dcterms:created>
  <dcterms:modified xsi:type="dcterms:W3CDTF">2023-11-09T19:32:39Z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0x010100ECCCDF04E857464297EB39D2D9F68213</vt:lpwstr>
  </property>
  <property fmtid="{D5CDD505-2E9C-101B-9397-08002B2CF9AE}" pid="3" name="MediaServiceImageTags">
    <vt:lpwstr/>
  </property>
</Properties>
</file>