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8288000" cy="10287000"/>
  <p:notesSz cx="6858000" cy="9144000"/>
  <p:embeddedFontLst>
    <p:embeddedFont>
      <p:font typeface="Arimo" panose="020B0604020202020204" charset="0"/>
      <p:regular r:id="rId8"/>
    </p:embeddedFont>
    <p:embeddedFont>
      <p:font typeface="Arimo Bold" panose="020B060402020202020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DM Sans" panose="020B0604020202020204" charset="0"/>
      <p:regular r:id="rId14"/>
    </p:embeddedFont>
    <p:embeddedFont>
      <p:font typeface="DM Sans Bold" panose="020B0604020202020204" charset="0"/>
      <p:regular r:id="rId15"/>
    </p:embeddedFont>
    <p:embeddedFont>
      <p:font typeface="DM Sans Bold Italics" panose="020B0604020202020204" charset="0"/>
      <p:regular r:id="rId16"/>
    </p:embeddedFont>
    <p:embeddedFont>
      <p:font typeface="DM Sans Italics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7990" autoAdjust="0"/>
  </p:normalViewPr>
  <p:slideViewPr>
    <p:cSldViewPr>
      <p:cViewPr varScale="1">
        <p:scale>
          <a:sx n="48" d="100"/>
          <a:sy n="48" d="100"/>
        </p:scale>
        <p:origin x="1018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DC297A-1F1C-4CA9-9354-2A08A22814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662F88B-5B02-4614-909E-0A07B3F714B0}">
      <dgm:prSet/>
      <dgm:spPr>
        <a:solidFill>
          <a:schemeClr val="accent2"/>
        </a:solidFill>
      </dgm:spPr>
      <dgm:t>
        <a:bodyPr/>
        <a:lstStyle/>
        <a:p>
          <a:r>
            <a:rPr lang="pt-BR" dirty="0"/>
            <a:t>Para coletar e processar dados das fontes utilizadas</a:t>
          </a:r>
        </a:p>
      </dgm:t>
    </dgm:pt>
    <dgm:pt modelId="{654DB87B-4A20-4C06-962C-DF1901EEFAB4}" type="parTrans" cxnId="{718A0424-F3C8-4763-BD96-5288F1AD1DEB}">
      <dgm:prSet/>
      <dgm:spPr/>
      <dgm:t>
        <a:bodyPr/>
        <a:lstStyle/>
        <a:p>
          <a:endParaRPr lang="pt-BR"/>
        </a:p>
      </dgm:t>
    </dgm:pt>
    <dgm:pt modelId="{CDFDE63D-88AD-4565-AAB9-C4E688EBA628}" type="sibTrans" cxnId="{718A0424-F3C8-4763-BD96-5288F1AD1DEB}">
      <dgm:prSet/>
      <dgm:spPr/>
      <dgm:t>
        <a:bodyPr/>
        <a:lstStyle/>
        <a:p>
          <a:endParaRPr lang="pt-BR"/>
        </a:p>
      </dgm:t>
    </dgm:pt>
    <dgm:pt modelId="{22CB98D2-0AF0-4C93-979E-E3C080AFA5F1}" type="pres">
      <dgm:prSet presAssocID="{9FDC297A-1F1C-4CA9-9354-2A08A2281493}" presName="linear" presStyleCnt="0">
        <dgm:presLayoutVars>
          <dgm:animLvl val="lvl"/>
          <dgm:resizeHandles val="exact"/>
        </dgm:presLayoutVars>
      </dgm:prSet>
      <dgm:spPr/>
    </dgm:pt>
    <dgm:pt modelId="{2CD93B41-4434-4A0D-9737-765DF4C7C75F}" type="pres">
      <dgm:prSet presAssocID="{B662F88B-5B02-4614-909E-0A07B3F714B0}" presName="parentText" presStyleLbl="node1" presStyleIdx="0" presStyleCnt="1" custLinFactNeighborX="-1889" custLinFactNeighborY="-1396">
        <dgm:presLayoutVars>
          <dgm:chMax val="0"/>
          <dgm:bulletEnabled val="1"/>
        </dgm:presLayoutVars>
      </dgm:prSet>
      <dgm:spPr/>
    </dgm:pt>
  </dgm:ptLst>
  <dgm:cxnLst>
    <dgm:cxn modelId="{46627305-FD33-412B-8098-305336CE72CF}" type="presOf" srcId="{B662F88B-5B02-4614-909E-0A07B3F714B0}" destId="{2CD93B41-4434-4A0D-9737-765DF4C7C75F}" srcOrd="0" destOrd="0" presId="urn:microsoft.com/office/officeart/2005/8/layout/vList2"/>
    <dgm:cxn modelId="{718A0424-F3C8-4763-BD96-5288F1AD1DEB}" srcId="{9FDC297A-1F1C-4CA9-9354-2A08A2281493}" destId="{B662F88B-5B02-4614-909E-0A07B3F714B0}" srcOrd="0" destOrd="0" parTransId="{654DB87B-4A20-4C06-962C-DF1901EEFAB4}" sibTransId="{CDFDE63D-88AD-4565-AAB9-C4E688EBA628}"/>
    <dgm:cxn modelId="{208CAD32-29E2-4C9C-87DA-49044DE8FB2E}" type="presOf" srcId="{9FDC297A-1F1C-4CA9-9354-2A08A2281493}" destId="{22CB98D2-0AF0-4C93-979E-E3C080AFA5F1}" srcOrd="0" destOrd="0" presId="urn:microsoft.com/office/officeart/2005/8/layout/vList2"/>
    <dgm:cxn modelId="{8FE2FA15-6DEA-460A-A557-79D557C58F7C}" type="presParOf" srcId="{22CB98D2-0AF0-4C93-979E-E3C080AFA5F1}" destId="{2CD93B41-4434-4A0D-9737-765DF4C7C75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44C90D-DF43-4D1E-8465-492C76AA51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93C7DDF-EA44-409F-9E8E-3FA1336C381D}">
      <dgm:prSet/>
      <dgm:spPr>
        <a:solidFill>
          <a:schemeClr val="accent2"/>
        </a:solidFill>
      </dgm:spPr>
      <dgm:t>
        <a:bodyPr/>
        <a:lstStyle/>
        <a:p>
          <a:r>
            <a:rPr lang="pt-BR"/>
            <a:t>Maior confiabilidade e organização</a:t>
          </a:r>
        </a:p>
      </dgm:t>
    </dgm:pt>
    <dgm:pt modelId="{8F8173E2-3D35-40E7-B345-B46DED7CD527}" type="parTrans" cxnId="{132A3F24-7BF2-4F4D-B392-71C57481F3EE}">
      <dgm:prSet/>
      <dgm:spPr/>
      <dgm:t>
        <a:bodyPr/>
        <a:lstStyle/>
        <a:p>
          <a:endParaRPr lang="pt-BR"/>
        </a:p>
      </dgm:t>
    </dgm:pt>
    <dgm:pt modelId="{793F5485-F15D-49D3-BAE3-DB84D03613DE}" type="sibTrans" cxnId="{132A3F24-7BF2-4F4D-B392-71C57481F3EE}">
      <dgm:prSet/>
      <dgm:spPr/>
      <dgm:t>
        <a:bodyPr/>
        <a:lstStyle/>
        <a:p>
          <a:endParaRPr lang="pt-BR"/>
        </a:p>
      </dgm:t>
    </dgm:pt>
    <dgm:pt modelId="{245CA524-5106-4BBD-8C5E-0AF2C0D4F5FA}" type="pres">
      <dgm:prSet presAssocID="{B244C90D-DF43-4D1E-8465-492C76AA51EB}" presName="linear" presStyleCnt="0">
        <dgm:presLayoutVars>
          <dgm:animLvl val="lvl"/>
          <dgm:resizeHandles val="exact"/>
        </dgm:presLayoutVars>
      </dgm:prSet>
      <dgm:spPr/>
    </dgm:pt>
    <dgm:pt modelId="{F66F7B7B-5EBE-4CCC-93BB-F01A7592D2FB}" type="pres">
      <dgm:prSet presAssocID="{F93C7DDF-EA44-409F-9E8E-3FA1336C381D}" presName="parentText" presStyleLbl="node1" presStyleIdx="0" presStyleCnt="1" custLinFactY="-174791" custLinFactNeighborX="39462" custLinFactNeighborY="-200000">
        <dgm:presLayoutVars>
          <dgm:chMax val="0"/>
          <dgm:bulletEnabled val="1"/>
        </dgm:presLayoutVars>
      </dgm:prSet>
      <dgm:spPr/>
    </dgm:pt>
  </dgm:ptLst>
  <dgm:cxnLst>
    <dgm:cxn modelId="{132A3F24-7BF2-4F4D-B392-71C57481F3EE}" srcId="{B244C90D-DF43-4D1E-8465-492C76AA51EB}" destId="{F93C7DDF-EA44-409F-9E8E-3FA1336C381D}" srcOrd="0" destOrd="0" parTransId="{8F8173E2-3D35-40E7-B345-B46DED7CD527}" sibTransId="{793F5485-F15D-49D3-BAE3-DB84D03613DE}"/>
    <dgm:cxn modelId="{9CE6D824-9E09-41F1-B3DF-5D239441AC42}" type="presOf" srcId="{B244C90D-DF43-4D1E-8465-492C76AA51EB}" destId="{245CA524-5106-4BBD-8C5E-0AF2C0D4F5FA}" srcOrd="0" destOrd="0" presId="urn:microsoft.com/office/officeart/2005/8/layout/vList2"/>
    <dgm:cxn modelId="{9FF7F6F0-E20C-4F28-A589-768238775FA7}" type="presOf" srcId="{F93C7DDF-EA44-409F-9E8E-3FA1336C381D}" destId="{F66F7B7B-5EBE-4CCC-93BB-F01A7592D2FB}" srcOrd="0" destOrd="0" presId="urn:microsoft.com/office/officeart/2005/8/layout/vList2"/>
    <dgm:cxn modelId="{8A56D555-59DC-4075-9C5C-812213B7E0B0}" type="presParOf" srcId="{245CA524-5106-4BBD-8C5E-0AF2C0D4F5FA}" destId="{F66F7B7B-5EBE-4CCC-93BB-F01A7592D2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66495A-4FE3-4309-8454-3F32DBFF229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C3F91E4-AA55-45BF-9467-8A72C9BC2D85}">
      <dgm:prSet/>
      <dgm:spPr>
        <a:solidFill>
          <a:schemeClr val="accent2"/>
        </a:solidFill>
      </dgm:spPr>
      <dgm:t>
        <a:bodyPr/>
        <a:lstStyle/>
        <a:p>
          <a:r>
            <a:rPr lang="pt-BR"/>
            <a:t>Dashboard interativo exibirá atualizações em tempo real </a:t>
          </a:r>
        </a:p>
      </dgm:t>
    </dgm:pt>
    <dgm:pt modelId="{E52DECA6-8B93-454C-B074-33E557651FF4}" type="parTrans" cxnId="{07F49572-2769-4ECA-BF18-530679A82AB8}">
      <dgm:prSet/>
      <dgm:spPr/>
      <dgm:t>
        <a:bodyPr/>
        <a:lstStyle/>
        <a:p>
          <a:endParaRPr lang="pt-BR"/>
        </a:p>
      </dgm:t>
    </dgm:pt>
    <dgm:pt modelId="{4A0AD5F5-7B24-4DE1-9331-E7DD123244FC}" type="sibTrans" cxnId="{07F49572-2769-4ECA-BF18-530679A82AB8}">
      <dgm:prSet/>
      <dgm:spPr/>
      <dgm:t>
        <a:bodyPr/>
        <a:lstStyle/>
        <a:p>
          <a:endParaRPr lang="pt-BR"/>
        </a:p>
      </dgm:t>
    </dgm:pt>
    <dgm:pt modelId="{882AF7DC-478D-40E1-AF50-E8D558D8F218}" type="pres">
      <dgm:prSet presAssocID="{2F66495A-4FE3-4309-8454-3F32DBFF229B}" presName="linear" presStyleCnt="0">
        <dgm:presLayoutVars>
          <dgm:animLvl val="lvl"/>
          <dgm:resizeHandles val="exact"/>
        </dgm:presLayoutVars>
      </dgm:prSet>
      <dgm:spPr/>
    </dgm:pt>
    <dgm:pt modelId="{98599820-E94D-453C-BD70-09DB4FBA4C51}" type="pres">
      <dgm:prSet presAssocID="{9C3F91E4-AA55-45BF-9467-8A72C9BC2D8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F79F848-13C3-4427-9EB2-AF8FE69B648B}" type="presOf" srcId="{2F66495A-4FE3-4309-8454-3F32DBFF229B}" destId="{882AF7DC-478D-40E1-AF50-E8D558D8F218}" srcOrd="0" destOrd="0" presId="urn:microsoft.com/office/officeart/2005/8/layout/vList2"/>
    <dgm:cxn modelId="{99081C52-1875-4FDA-8B7A-5F640BFBBE8C}" type="presOf" srcId="{9C3F91E4-AA55-45BF-9467-8A72C9BC2D85}" destId="{98599820-E94D-453C-BD70-09DB4FBA4C51}" srcOrd="0" destOrd="0" presId="urn:microsoft.com/office/officeart/2005/8/layout/vList2"/>
    <dgm:cxn modelId="{07F49572-2769-4ECA-BF18-530679A82AB8}" srcId="{2F66495A-4FE3-4309-8454-3F32DBFF229B}" destId="{9C3F91E4-AA55-45BF-9467-8A72C9BC2D85}" srcOrd="0" destOrd="0" parTransId="{E52DECA6-8B93-454C-B074-33E557651FF4}" sibTransId="{4A0AD5F5-7B24-4DE1-9331-E7DD123244FC}"/>
    <dgm:cxn modelId="{4E5A9BCC-BB21-4DE6-A9FE-12A0B9FCB4FB}" type="presParOf" srcId="{882AF7DC-478D-40E1-AF50-E8D558D8F218}" destId="{98599820-E94D-453C-BD70-09DB4FBA4C51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93B41-4434-4A0D-9737-765DF4C7C75F}">
      <dsp:nvSpPr>
        <dsp:cNvPr id="0" name=""/>
        <dsp:cNvSpPr/>
      </dsp:nvSpPr>
      <dsp:spPr>
        <a:xfrm>
          <a:off x="0" y="5522"/>
          <a:ext cx="5638800" cy="147186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Para coletar e processar dados das fontes utilizadas</a:t>
          </a:r>
        </a:p>
      </dsp:txBody>
      <dsp:txXfrm>
        <a:off x="71850" y="77372"/>
        <a:ext cx="5495100" cy="1328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F7B7B-5EBE-4CCC-93BB-F01A7592D2FB}">
      <dsp:nvSpPr>
        <dsp:cNvPr id="0" name=""/>
        <dsp:cNvSpPr/>
      </dsp:nvSpPr>
      <dsp:spPr>
        <a:xfrm>
          <a:off x="0" y="0"/>
          <a:ext cx="4254476" cy="1392299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Maior confiabilidade e organização</a:t>
          </a:r>
        </a:p>
      </dsp:txBody>
      <dsp:txXfrm>
        <a:off x="67966" y="67966"/>
        <a:ext cx="4118544" cy="12563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99820-E94D-453C-BD70-09DB4FBA4C51}">
      <dsp:nvSpPr>
        <dsp:cNvPr id="0" name=""/>
        <dsp:cNvSpPr/>
      </dsp:nvSpPr>
      <dsp:spPr>
        <a:xfrm>
          <a:off x="0" y="194999"/>
          <a:ext cx="6438933" cy="159120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/>
            <a:t>Dashboard interativo exibirá atualizações em tempo real </a:t>
          </a:r>
        </a:p>
      </dsp:txBody>
      <dsp:txXfrm>
        <a:off x="77676" y="272675"/>
        <a:ext cx="6283581" cy="1435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CC551-A37F-4C45-BAA4-EEF4E05F0833}" type="datetimeFigureOut">
              <a:rPr lang="pt-BR" smtClean="0"/>
              <a:t>11/02/2025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8729E-4BE2-4CF2-A1C1-ECAD13D8BD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724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729E-4BE2-4CF2-A1C1-ECAD13D8BD9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93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solução consiste em implementar um processo de </a:t>
            </a:r>
            <a:r>
              <a:rPr lang="pt-BR" dirty="0" err="1"/>
              <a:t>Hiperautomação</a:t>
            </a:r>
            <a:r>
              <a:rPr lang="pt-BR" dirty="0"/>
              <a:t> no planejamento de materiais, integrando ETL (Extração, Transformação e Carga de Dados) para coletar e processar informações provenientes de diversas fontes. Os dados tratados são armazenados em tabelas específicas no banco de dados, garantindo maior confiabilidade e organização.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partir</a:t>
            </a:r>
            <a:r>
              <a:rPr lang="pt-BR" dirty="0"/>
              <a:t> dessas informações estruturadas, um </a:t>
            </a:r>
            <a:r>
              <a:rPr lang="pt-BR" dirty="0" err="1"/>
              <a:t>dashboard</a:t>
            </a:r>
            <a:r>
              <a:rPr lang="pt-BR" dirty="0"/>
              <a:t> interativo exibirá atualizações em tempo real para os analistas de compras, permitindo um acompanhamento preciso das necessidades de suprimentos. Além disso, a solução conta com Análise Preditiva, possibilitando simulações de planejamento para determinados períodos. Isso permitirá que a equipe antecipe cenários futuros, otimize a tomada de decisão e reduza riscos operacionais.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729E-4BE2-4CF2-A1C1-ECAD13D8BD9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166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solução consiste em implementar um processo de </a:t>
            </a:r>
            <a:r>
              <a:rPr lang="pt-BR" dirty="0" err="1"/>
              <a:t>Hiperautomação</a:t>
            </a:r>
            <a:r>
              <a:rPr lang="pt-BR" dirty="0"/>
              <a:t> no planejamento de materiais, integrando ETL (Extração, Transformação e Carga de Dados) para coletar e processar informações provenientes de diversas fontes. Os dados tratados são armazenados em tabelas específicas no banco de dados, garantindo maior confiabilidade e organização.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partir</a:t>
            </a:r>
            <a:r>
              <a:rPr lang="pt-BR" dirty="0"/>
              <a:t> dessas informações estruturadas, um </a:t>
            </a:r>
            <a:r>
              <a:rPr lang="pt-BR" dirty="0" err="1"/>
              <a:t>dashboard</a:t>
            </a:r>
            <a:r>
              <a:rPr lang="pt-BR" dirty="0"/>
              <a:t> interativo exibirá atualizações em tempo real para os analistas de compras, permitindo um acompanhamento preciso das necessidades de suprimentos. Além disso, a solução conta com Análise Preditiva, possibilitando simulações de planejamento para determinados períodos. Isso permitirá que a equipe antecipe cenários futuros, otimize a tomada de decisão e reduza riscos operacionais.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8729E-4BE2-4CF2-A1C1-ECAD13D8BD9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33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diagramData" Target="../diagrams/data2.xml"/><Relationship Id="rId18" Type="http://schemas.openxmlformats.org/officeDocument/2006/relationships/diagramData" Target="../diagrams/data3.xml"/><Relationship Id="rId3" Type="http://schemas.openxmlformats.org/officeDocument/2006/relationships/image" Target="../media/image13.png"/><Relationship Id="rId21" Type="http://schemas.openxmlformats.org/officeDocument/2006/relationships/diagramColors" Target="../diagrams/colors3.xml"/><Relationship Id="rId7" Type="http://schemas.openxmlformats.org/officeDocument/2006/relationships/image" Target="../media/image15.png"/><Relationship Id="rId12" Type="http://schemas.microsoft.com/office/2007/relationships/diagramDrawing" Target="../diagrams/drawing1.xml"/><Relationship Id="rId1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2.xml"/><Relationship Id="rId20" Type="http://schemas.openxmlformats.org/officeDocument/2006/relationships/diagramQuickStyle" Target="../diagrams/quickStyl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6.png"/><Relationship Id="rId1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1.xml"/><Relationship Id="rId19" Type="http://schemas.openxmlformats.org/officeDocument/2006/relationships/diagramLayout" Target="../diagrams/layout3.xml"/><Relationship Id="rId4" Type="http://schemas.openxmlformats.org/officeDocument/2006/relationships/image" Target="../media/image14.svg"/><Relationship Id="rId9" Type="http://schemas.openxmlformats.org/officeDocument/2006/relationships/diagramLayout" Target="../diagrams/layout1.xml"/><Relationship Id="rId14" Type="http://schemas.openxmlformats.org/officeDocument/2006/relationships/diagramLayout" Target="../diagrams/layout2.xml"/><Relationship Id="rId22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A50034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699" y="6577992"/>
            <a:ext cx="16230600" cy="4762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028699" y="3446465"/>
            <a:ext cx="14540532" cy="2606972"/>
            <a:chOff x="0" y="0"/>
            <a:chExt cx="19387375" cy="3475962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19387375" cy="2235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3200"/>
                </a:lnSpc>
              </a:pPr>
              <a:r>
                <a:rPr lang="en-US" sz="11000" b="1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MRP Process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790817"/>
              <a:ext cx="19387375" cy="68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dirty="0" err="1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Setor</a:t>
              </a:r>
              <a:r>
                <a:rPr lang="en-US" sz="3000" dirty="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: Sourcing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482407" y="8980085"/>
            <a:ext cx="8029623" cy="3086100"/>
            <a:chOff x="0" y="0"/>
            <a:chExt cx="2114798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14798" cy="812800"/>
            </a:xfrm>
            <a:custGeom>
              <a:avLst/>
              <a:gdLst/>
              <a:ahLst/>
              <a:cxnLst/>
              <a:rect l="l" t="t" r="r" b="b"/>
              <a:pathLst>
                <a:path w="2114798" h="812800">
                  <a:moveTo>
                    <a:pt x="96417" y="0"/>
                  </a:moveTo>
                  <a:lnTo>
                    <a:pt x="2018381" y="0"/>
                  </a:lnTo>
                  <a:cubicBezTo>
                    <a:pt x="2043952" y="0"/>
                    <a:pt x="2068476" y="10158"/>
                    <a:pt x="2086558" y="28240"/>
                  </a:cubicBezTo>
                  <a:cubicBezTo>
                    <a:pt x="2104640" y="46322"/>
                    <a:pt x="2114798" y="70846"/>
                    <a:pt x="2114798" y="96417"/>
                  </a:cubicBezTo>
                  <a:lnTo>
                    <a:pt x="2114798" y="716383"/>
                  </a:lnTo>
                  <a:cubicBezTo>
                    <a:pt x="2114798" y="741954"/>
                    <a:pt x="2104640" y="766478"/>
                    <a:pt x="2086558" y="784560"/>
                  </a:cubicBezTo>
                  <a:cubicBezTo>
                    <a:pt x="2068476" y="802642"/>
                    <a:pt x="2043952" y="812800"/>
                    <a:pt x="2018381" y="812800"/>
                  </a:cubicBezTo>
                  <a:lnTo>
                    <a:pt x="96417" y="812800"/>
                  </a:lnTo>
                  <a:cubicBezTo>
                    <a:pt x="70846" y="812800"/>
                    <a:pt x="46322" y="802642"/>
                    <a:pt x="28240" y="784560"/>
                  </a:cubicBezTo>
                  <a:cubicBezTo>
                    <a:pt x="10158" y="766478"/>
                    <a:pt x="0" y="741954"/>
                    <a:pt x="0" y="716383"/>
                  </a:cubicBezTo>
                  <a:lnTo>
                    <a:pt x="0" y="96417"/>
                  </a:lnTo>
                  <a:cubicBezTo>
                    <a:pt x="0" y="70846"/>
                    <a:pt x="10158" y="46322"/>
                    <a:pt x="28240" y="28240"/>
                  </a:cubicBezTo>
                  <a:cubicBezTo>
                    <a:pt x="46322" y="10158"/>
                    <a:pt x="70846" y="0"/>
                    <a:pt x="9641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114798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6332050" y="9389188"/>
            <a:ext cx="1165168" cy="509761"/>
          </a:xfrm>
          <a:custGeom>
            <a:avLst/>
            <a:gdLst/>
            <a:ahLst/>
            <a:cxnLst/>
            <a:rect l="l" t="t" r="r" b="b"/>
            <a:pathLst>
              <a:path w="1165168" h="509761">
                <a:moveTo>
                  <a:pt x="0" y="0"/>
                </a:moveTo>
                <a:lnTo>
                  <a:pt x="1165168" y="0"/>
                </a:lnTo>
                <a:lnTo>
                  <a:pt x="1165168" y="509761"/>
                </a:lnTo>
                <a:lnTo>
                  <a:pt x="0" y="5097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397895" y="9389188"/>
            <a:ext cx="1390257" cy="509761"/>
          </a:xfrm>
          <a:custGeom>
            <a:avLst/>
            <a:gdLst/>
            <a:ahLst/>
            <a:cxnLst/>
            <a:rect l="l" t="t" r="r" b="b"/>
            <a:pathLst>
              <a:path w="1390257" h="509761">
                <a:moveTo>
                  <a:pt x="0" y="0"/>
                </a:moveTo>
                <a:lnTo>
                  <a:pt x="1390257" y="0"/>
                </a:lnTo>
                <a:lnTo>
                  <a:pt x="1390257" y="509761"/>
                </a:lnTo>
                <a:lnTo>
                  <a:pt x="0" y="5097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28700" y="1028700"/>
            <a:ext cx="5042783" cy="1329184"/>
          </a:xfrm>
          <a:custGeom>
            <a:avLst/>
            <a:gdLst/>
            <a:ahLst/>
            <a:cxnLst/>
            <a:rect l="l" t="t" r="r" b="b"/>
            <a:pathLst>
              <a:path w="5042783" h="1329184">
                <a:moveTo>
                  <a:pt x="0" y="0"/>
                </a:moveTo>
                <a:lnTo>
                  <a:pt x="5042783" y="0"/>
                </a:lnTo>
                <a:lnTo>
                  <a:pt x="5042783" y="1329184"/>
                </a:lnTo>
                <a:lnTo>
                  <a:pt x="0" y="13291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028700" y="6955865"/>
            <a:ext cx="8572500" cy="1137429"/>
            <a:chOff x="0" y="-66675"/>
            <a:chExt cx="7074949" cy="1516573"/>
          </a:xfrm>
        </p:grpSpPr>
        <p:sp>
          <p:nvSpPr>
            <p:cNvPr id="13" name="TextBox 13"/>
            <p:cNvSpPr txBox="1"/>
            <p:nvPr/>
          </p:nvSpPr>
          <p:spPr>
            <a:xfrm>
              <a:off x="0" y="764752"/>
              <a:ext cx="7074949" cy="685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Paulo Vítor Libório Pereira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66675"/>
              <a:ext cx="7074949" cy="14032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Amanda Paula da Silva Santos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699" y="1947862"/>
            <a:ext cx="7772403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9451017" y="1943100"/>
            <a:ext cx="7772403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H="1" flipV="1">
            <a:off x="9126059" y="564593"/>
            <a:ext cx="17941" cy="7910958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9494324" y="3231835"/>
            <a:ext cx="556274" cy="556274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50039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9494324" y="4135137"/>
            <a:ext cx="556274" cy="556274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50039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9494323" y="5034310"/>
            <a:ext cx="556274" cy="556274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50039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9494321" y="5933484"/>
            <a:ext cx="556274" cy="556274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50039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9494320" y="6832658"/>
            <a:ext cx="556274" cy="556274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50039"/>
            </a:solidFill>
          </p:spPr>
        </p:sp>
      </p:grpSp>
      <p:sp>
        <p:nvSpPr>
          <p:cNvPr id="15" name="Freeform 15"/>
          <p:cNvSpPr/>
          <p:nvPr/>
        </p:nvSpPr>
        <p:spPr>
          <a:xfrm rot="-10800000">
            <a:off x="-949725" y="9258300"/>
            <a:ext cx="4310743" cy="4114800"/>
          </a:xfrm>
          <a:custGeom>
            <a:avLst/>
            <a:gdLst/>
            <a:ahLst/>
            <a:cxnLst/>
            <a:rect l="l" t="t" r="r" b="b"/>
            <a:pathLst>
              <a:path w="4310743" h="4114800">
                <a:moveTo>
                  <a:pt x="0" y="0"/>
                </a:moveTo>
                <a:lnTo>
                  <a:pt x="4310743" y="0"/>
                </a:lnTo>
                <a:lnTo>
                  <a:pt x="431074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5271779" y="4613092"/>
            <a:ext cx="3086100" cy="3189050"/>
            <a:chOff x="0" y="0"/>
            <a:chExt cx="812800" cy="83991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39914"/>
            </a:xfrm>
            <a:custGeom>
              <a:avLst/>
              <a:gdLst/>
              <a:ahLst/>
              <a:cxnLst/>
              <a:rect l="l" t="t" r="r" b="b"/>
              <a:pathLst>
                <a:path w="812800" h="839914">
                  <a:moveTo>
                    <a:pt x="85294" y="0"/>
                  </a:moveTo>
                  <a:lnTo>
                    <a:pt x="727506" y="0"/>
                  </a:lnTo>
                  <a:cubicBezTo>
                    <a:pt x="750128" y="0"/>
                    <a:pt x="771822" y="8986"/>
                    <a:pt x="787818" y="24982"/>
                  </a:cubicBezTo>
                  <a:cubicBezTo>
                    <a:pt x="803814" y="40978"/>
                    <a:pt x="812800" y="62673"/>
                    <a:pt x="812800" y="85294"/>
                  </a:cubicBezTo>
                  <a:lnTo>
                    <a:pt x="812800" y="754621"/>
                  </a:lnTo>
                  <a:cubicBezTo>
                    <a:pt x="812800" y="777242"/>
                    <a:pt x="803814" y="798937"/>
                    <a:pt x="787818" y="814932"/>
                  </a:cubicBezTo>
                  <a:cubicBezTo>
                    <a:pt x="771822" y="830928"/>
                    <a:pt x="750128" y="839914"/>
                    <a:pt x="727506" y="839914"/>
                  </a:cubicBezTo>
                  <a:lnTo>
                    <a:pt x="85294" y="839914"/>
                  </a:lnTo>
                  <a:cubicBezTo>
                    <a:pt x="62673" y="839914"/>
                    <a:pt x="40978" y="830928"/>
                    <a:pt x="24982" y="814932"/>
                  </a:cubicBezTo>
                  <a:cubicBezTo>
                    <a:pt x="8986" y="798937"/>
                    <a:pt x="0" y="777242"/>
                    <a:pt x="0" y="754621"/>
                  </a:cubicBezTo>
                  <a:lnTo>
                    <a:pt x="0" y="85294"/>
                  </a:lnTo>
                  <a:cubicBezTo>
                    <a:pt x="0" y="62673"/>
                    <a:pt x="8986" y="40978"/>
                    <a:pt x="24982" y="24982"/>
                  </a:cubicBezTo>
                  <a:cubicBezTo>
                    <a:pt x="40978" y="8986"/>
                    <a:pt x="62673" y="0"/>
                    <a:pt x="85294" y="0"/>
                  </a:cubicBezTo>
                  <a:close/>
                </a:path>
              </a:pathLst>
            </a:custGeom>
            <a:solidFill>
              <a:srgbClr val="AEB3B0">
                <a:alpha val="58824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19050"/>
              <a:ext cx="812800" cy="858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38968" y="4613092"/>
            <a:ext cx="3086100" cy="3189050"/>
            <a:chOff x="0" y="0"/>
            <a:chExt cx="812800" cy="8399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39914"/>
            </a:xfrm>
            <a:custGeom>
              <a:avLst/>
              <a:gdLst/>
              <a:ahLst/>
              <a:cxnLst/>
              <a:rect l="l" t="t" r="r" b="b"/>
              <a:pathLst>
                <a:path w="812800" h="839914">
                  <a:moveTo>
                    <a:pt x="85294" y="0"/>
                  </a:moveTo>
                  <a:lnTo>
                    <a:pt x="727506" y="0"/>
                  </a:lnTo>
                  <a:cubicBezTo>
                    <a:pt x="750128" y="0"/>
                    <a:pt x="771822" y="8986"/>
                    <a:pt x="787818" y="24982"/>
                  </a:cubicBezTo>
                  <a:cubicBezTo>
                    <a:pt x="803814" y="40978"/>
                    <a:pt x="812800" y="62673"/>
                    <a:pt x="812800" y="85294"/>
                  </a:cubicBezTo>
                  <a:lnTo>
                    <a:pt x="812800" y="754621"/>
                  </a:lnTo>
                  <a:cubicBezTo>
                    <a:pt x="812800" y="777242"/>
                    <a:pt x="803814" y="798937"/>
                    <a:pt x="787818" y="814932"/>
                  </a:cubicBezTo>
                  <a:cubicBezTo>
                    <a:pt x="771822" y="830928"/>
                    <a:pt x="750128" y="839914"/>
                    <a:pt x="727506" y="839914"/>
                  </a:cubicBezTo>
                  <a:lnTo>
                    <a:pt x="85294" y="839914"/>
                  </a:lnTo>
                  <a:cubicBezTo>
                    <a:pt x="62673" y="839914"/>
                    <a:pt x="40978" y="830928"/>
                    <a:pt x="24982" y="814932"/>
                  </a:cubicBezTo>
                  <a:cubicBezTo>
                    <a:pt x="8986" y="798937"/>
                    <a:pt x="0" y="777242"/>
                    <a:pt x="0" y="754621"/>
                  </a:cubicBezTo>
                  <a:lnTo>
                    <a:pt x="0" y="85294"/>
                  </a:lnTo>
                  <a:cubicBezTo>
                    <a:pt x="0" y="62673"/>
                    <a:pt x="8986" y="40978"/>
                    <a:pt x="24982" y="24982"/>
                  </a:cubicBezTo>
                  <a:cubicBezTo>
                    <a:pt x="40978" y="8986"/>
                    <a:pt x="62673" y="0"/>
                    <a:pt x="85294" y="0"/>
                  </a:cubicBezTo>
                  <a:close/>
                </a:path>
              </a:pathLst>
            </a:custGeom>
            <a:solidFill>
              <a:srgbClr val="AEB3B0">
                <a:alpha val="58824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19050"/>
              <a:ext cx="812800" cy="858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5705166" y="2993842"/>
            <a:ext cx="2219325" cy="2219325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50039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472355" y="3047093"/>
            <a:ext cx="2219325" cy="2219325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50039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7698713" y="9448421"/>
            <a:ext cx="2890573" cy="534013"/>
            <a:chOff x="0" y="0"/>
            <a:chExt cx="3854097" cy="712017"/>
          </a:xfrm>
        </p:grpSpPr>
        <p:sp>
          <p:nvSpPr>
            <p:cNvPr id="29" name="Freeform 29"/>
            <p:cNvSpPr/>
            <p:nvPr/>
          </p:nvSpPr>
          <p:spPr>
            <a:xfrm>
              <a:off x="0" y="63354"/>
              <a:ext cx="1517211" cy="648663"/>
            </a:xfrm>
            <a:custGeom>
              <a:avLst/>
              <a:gdLst/>
              <a:ahLst/>
              <a:cxnLst/>
              <a:rect l="l" t="t" r="r" b="b"/>
              <a:pathLst>
                <a:path w="1517211" h="648663">
                  <a:moveTo>
                    <a:pt x="0" y="0"/>
                  </a:moveTo>
                  <a:lnTo>
                    <a:pt x="1517211" y="0"/>
                  </a:lnTo>
                  <a:lnTo>
                    <a:pt x="1517211" y="648663"/>
                  </a:lnTo>
                  <a:lnTo>
                    <a:pt x="0" y="6486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30" name="Freeform 30"/>
            <p:cNvSpPr/>
            <p:nvPr/>
          </p:nvSpPr>
          <p:spPr>
            <a:xfrm>
              <a:off x="1903366" y="0"/>
              <a:ext cx="1950731" cy="712017"/>
            </a:xfrm>
            <a:custGeom>
              <a:avLst/>
              <a:gdLst/>
              <a:ahLst/>
              <a:cxnLst/>
              <a:rect l="l" t="t" r="r" b="b"/>
              <a:pathLst>
                <a:path w="1950731" h="712017">
                  <a:moveTo>
                    <a:pt x="0" y="0"/>
                  </a:moveTo>
                  <a:lnTo>
                    <a:pt x="1950731" y="0"/>
                  </a:lnTo>
                  <a:lnTo>
                    <a:pt x="1950731" y="712017"/>
                  </a:lnTo>
                  <a:lnTo>
                    <a:pt x="0" y="7120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sp>
        <p:nvSpPr>
          <p:cNvPr id="31" name="Freeform 31"/>
          <p:cNvSpPr/>
          <p:nvPr/>
        </p:nvSpPr>
        <p:spPr>
          <a:xfrm>
            <a:off x="1846192" y="3471550"/>
            <a:ext cx="1505301" cy="1327173"/>
          </a:xfrm>
          <a:custGeom>
            <a:avLst/>
            <a:gdLst/>
            <a:ahLst/>
            <a:cxnLst/>
            <a:rect l="l" t="t" r="r" b="b"/>
            <a:pathLst>
              <a:path w="1505301" h="1327173">
                <a:moveTo>
                  <a:pt x="0" y="0"/>
                </a:moveTo>
                <a:lnTo>
                  <a:pt x="1505301" y="0"/>
                </a:lnTo>
                <a:lnTo>
                  <a:pt x="1505301" y="1327173"/>
                </a:lnTo>
                <a:lnTo>
                  <a:pt x="0" y="13271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1028701" y="2269175"/>
            <a:ext cx="7772400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 dirty="0" err="1">
                <a:solidFill>
                  <a:srgbClr val="AEB3B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Coloque</a:t>
            </a:r>
            <a:r>
              <a:rPr lang="en-US" sz="2600" i="1" dirty="0">
                <a:solidFill>
                  <a:srgbClr val="AEB3B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</a:t>
            </a:r>
            <a:r>
              <a:rPr lang="en-US" sz="2600" i="1" dirty="0" err="1">
                <a:solidFill>
                  <a:srgbClr val="AEB3B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os</a:t>
            </a:r>
            <a:r>
              <a:rPr lang="en-US" sz="2600" i="1" dirty="0">
                <a:solidFill>
                  <a:srgbClr val="AEB3B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</a:t>
            </a:r>
            <a:r>
              <a:rPr lang="en-US" sz="2600" i="1" dirty="0" err="1">
                <a:solidFill>
                  <a:srgbClr val="AEB3B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principais</a:t>
            </a:r>
            <a:r>
              <a:rPr lang="en-US" sz="2600" i="1" dirty="0">
                <a:solidFill>
                  <a:srgbClr val="AEB3B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</a:t>
            </a:r>
            <a:r>
              <a:rPr lang="en-US" sz="2600" i="1" dirty="0" err="1">
                <a:solidFill>
                  <a:srgbClr val="AEB3B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papéis</a:t>
            </a:r>
            <a:r>
              <a:rPr lang="en-US" sz="2600" i="1" dirty="0">
                <a:solidFill>
                  <a:srgbClr val="AEB3B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do </a:t>
            </a:r>
            <a:r>
              <a:rPr lang="en-US" sz="2600" i="1" dirty="0" err="1">
                <a:solidFill>
                  <a:srgbClr val="AEB3B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setor</a:t>
            </a:r>
            <a:r>
              <a:rPr lang="en-US" sz="2600" i="1" dirty="0">
                <a:solidFill>
                  <a:srgbClr val="AEB3B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. Ex: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494324" y="2269175"/>
            <a:ext cx="7764976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i="1">
                <a:solidFill>
                  <a:srgbClr val="AEB3B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Descreva o problema em tópicos: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212263" y="3265917"/>
            <a:ext cx="5959872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Processos</a:t>
            </a:r>
            <a:r>
              <a:rPr lang="en-US" sz="259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59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manuais</a:t>
            </a:r>
            <a:r>
              <a:rPr lang="en-US" sz="259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212263" y="4169219"/>
            <a:ext cx="5959872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Confiabilidade</a:t>
            </a:r>
            <a:r>
              <a:rPr lang="en-US" sz="259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do </a:t>
            </a:r>
            <a:r>
              <a:rPr lang="en-US" sz="259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planejamento</a:t>
            </a:r>
            <a:r>
              <a:rPr lang="en-US" sz="259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28700" y="1019175"/>
            <a:ext cx="6176088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Setor - </a:t>
            </a:r>
            <a:r>
              <a:rPr lang="en-US" sz="5000" b="1" i="1">
                <a:solidFill>
                  <a:srgbClr val="AEB3B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Sourcing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494323" y="1019175"/>
            <a:ext cx="485616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Problema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9576032" y="3227817"/>
            <a:ext cx="392859" cy="478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2"/>
              </a:lnSpc>
            </a:pPr>
            <a:r>
              <a:rPr lang="en-US" sz="259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9576032" y="4131119"/>
            <a:ext cx="392859" cy="478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2"/>
              </a:lnSpc>
            </a:pPr>
            <a:r>
              <a:rPr lang="en-US" sz="259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9576030" y="5030293"/>
            <a:ext cx="392859" cy="478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2"/>
              </a:lnSpc>
            </a:pPr>
            <a:r>
              <a:rPr lang="en-US" sz="259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9576029" y="5929466"/>
            <a:ext cx="392859" cy="478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2"/>
              </a:lnSpc>
            </a:pPr>
            <a:r>
              <a:rPr lang="en-US" sz="259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4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9576027" y="6828640"/>
            <a:ext cx="392859" cy="478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2"/>
              </a:lnSpc>
            </a:pPr>
            <a:r>
              <a:rPr lang="en-US" sz="259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5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0212263" y="5072521"/>
            <a:ext cx="5959872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Paradas</a:t>
            </a:r>
            <a:r>
              <a:rPr lang="en-US" sz="259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259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linhas</a:t>
            </a:r>
            <a:r>
              <a:rPr lang="en-US" sz="259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0212263" y="5975822"/>
            <a:ext cx="5959872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Tópico 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0212263" y="6879124"/>
            <a:ext cx="5959872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Tópico 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5635738" y="5804397"/>
            <a:ext cx="2358182" cy="158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0"/>
              </a:lnSpc>
            </a:pPr>
            <a:r>
              <a:rPr lang="en-US" sz="197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Identificação e Gestão de Fornecedores</a:t>
            </a:r>
          </a:p>
          <a:p>
            <a:pPr algn="ctr">
              <a:lnSpc>
                <a:spcPts val="3212"/>
              </a:lnSpc>
            </a:pPr>
            <a:endParaRPr lang="en-US" sz="1972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1402927" y="5804397"/>
            <a:ext cx="2358182" cy="158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0"/>
              </a:lnSpc>
            </a:pPr>
            <a:r>
              <a:rPr lang="en-US" sz="197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Gestão de demanda  e gerenciamento de estoque</a:t>
            </a:r>
          </a:p>
          <a:p>
            <a:pPr algn="ctr">
              <a:lnSpc>
                <a:spcPts val="3212"/>
              </a:lnSpc>
            </a:pPr>
            <a:endParaRPr lang="en-US" sz="1972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5261509" y="5322704"/>
            <a:ext cx="3106639" cy="380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7"/>
              </a:lnSpc>
            </a:pPr>
            <a:r>
              <a:rPr lang="en-US" sz="20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Fornecedores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028699" y="5322704"/>
            <a:ext cx="3106639" cy="380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7"/>
              </a:lnSpc>
            </a:pPr>
            <a:r>
              <a:rPr lang="en-US" sz="20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Estoque &amp; Demanda</a:t>
            </a:r>
          </a:p>
        </p:txBody>
      </p:sp>
      <p:sp>
        <p:nvSpPr>
          <p:cNvPr id="50" name="Freeform 50"/>
          <p:cNvSpPr/>
          <p:nvPr/>
        </p:nvSpPr>
        <p:spPr>
          <a:xfrm>
            <a:off x="6126230" y="3444892"/>
            <a:ext cx="1366932" cy="1317226"/>
          </a:xfrm>
          <a:custGeom>
            <a:avLst/>
            <a:gdLst/>
            <a:ahLst/>
            <a:cxnLst/>
            <a:rect l="l" t="t" r="r" b="b"/>
            <a:pathLst>
              <a:path w="1366932" h="1317226">
                <a:moveTo>
                  <a:pt x="0" y="0"/>
                </a:moveTo>
                <a:lnTo>
                  <a:pt x="1366932" y="0"/>
                </a:lnTo>
                <a:lnTo>
                  <a:pt x="1366932" y="1317225"/>
                </a:lnTo>
                <a:lnTo>
                  <a:pt x="0" y="13172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32" y="2660865"/>
            <a:ext cx="14744742" cy="655417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019175"/>
            <a:ext cx="3120945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Solução</a:t>
            </a:r>
          </a:p>
        </p:txBody>
      </p:sp>
      <p:sp>
        <p:nvSpPr>
          <p:cNvPr id="4" name="Freeform 4"/>
          <p:cNvSpPr/>
          <p:nvPr/>
        </p:nvSpPr>
        <p:spPr>
          <a:xfrm rot="8507510">
            <a:off x="15632534" y="7861424"/>
            <a:ext cx="4335517" cy="4114800"/>
          </a:xfrm>
          <a:custGeom>
            <a:avLst/>
            <a:gdLst/>
            <a:ahLst/>
            <a:cxnLst/>
            <a:rect l="l" t="t" r="r" b="b"/>
            <a:pathLst>
              <a:path w="4335517" h="4114800">
                <a:moveTo>
                  <a:pt x="0" y="0"/>
                </a:moveTo>
                <a:lnTo>
                  <a:pt x="4335517" y="0"/>
                </a:lnTo>
                <a:lnTo>
                  <a:pt x="43355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639009">
            <a:off x="-2454746" y="7658027"/>
            <a:ext cx="4335517" cy="4114800"/>
          </a:xfrm>
          <a:custGeom>
            <a:avLst/>
            <a:gdLst/>
            <a:ahLst/>
            <a:cxnLst/>
            <a:rect l="l" t="t" r="r" b="b"/>
            <a:pathLst>
              <a:path w="4335517" h="4114800">
                <a:moveTo>
                  <a:pt x="0" y="0"/>
                </a:moveTo>
                <a:lnTo>
                  <a:pt x="4335517" y="0"/>
                </a:lnTo>
                <a:lnTo>
                  <a:pt x="43355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028703" y="1943100"/>
            <a:ext cx="16230600" cy="476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7698713" y="9448421"/>
            <a:ext cx="2890573" cy="534013"/>
            <a:chOff x="0" y="0"/>
            <a:chExt cx="3854097" cy="712017"/>
          </a:xfrm>
        </p:grpSpPr>
        <p:sp>
          <p:nvSpPr>
            <p:cNvPr id="8" name="Freeform 8"/>
            <p:cNvSpPr/>
            <p:nvPr/>
          </p:nvSpPr>
          <p:spPr>
            <a:xfrm>
              <a:off x="0" y="63354"/>
              <a:ext cx="1517211" cy="648663"/>
            </a:xfrm>
            <a:custGeom>
              <a:avLst/>
              <a:gdLst/>
              <a:ahLst/>
              <a:cxnLst/>
              <a:rect l="l" t="t" r="r" b="b"/>
              <a:pathLst>
                <a:path w="1517211" h="648663">
                  <a:moveTo>
                    <a:pt x="0" y="0"/>
                  </a:moveTo>
                  <a:lnTo>
                    <a:pt x="1517211" y="0"/>
                  </a:lnTo>
                  <a:lnTo>
                    <a:pt x="1517211" y="648663"/>
                  </a:lnTo>
                  <a:lnTo>
                    <a:pt x="0" y="6486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1903366" y="0"/>
              <a:ext cx="1950731" cy="712017"/>
            </a:xfrm>
            <a:custGeom>
              <a:avLst/>
              <a:gdLst/>
              <a:ahLst/>
              <a:cxnLst/>
              <a:rect l="l" t="t" r="r" b="b"/>
              <a:pathLst>
                <a:path w="1950731" h="712017">
                  <a:moveTo>
                    <a:pt x="0" y="0"/>
                  </a:moveTo>
                  <a:lnTo>
                    <a:pt x="1950731" y="0"/>
                  </a:lnTo>
                  <a:lnTo>
                    <a:pt x="1950731" y="712017"/>
                  </a:lnTo>
                  <a:lnTo>
                    <a:pt x="0" y="7120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</p:sp>
      </p:grpSp>
      <p:sp>
        <p:nvSpPr>
          <p:cNvPr id="11" name="Retângulo 10"/>
          <p:cNvSpPr/>
          <p:nvPr/>
        </p:nvSpPr>
        <p:spPr>
          <a:xfrm>
            <a:off x="914400" y="2032923"/>
            <a:ext cx="9144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latin typeface="DM Sans" panose="020B0604020202020204" charset="0"/>
              </a:rPr>
              <a:t>Processo de </a:t>
            </a:r>
            <a:r>
              <a:rPr lang="pt-BR" b="1" dirty="0" err="1">
                <a:latin typeface="DM Sans" panose="020B0604020202020204" charset="0"/>
              </a:rPr>
              <a:t>Hiperautomação</a:t>
            </a:r>
            <a:r>
              <a:rPr lang="pt-BR" b="1" dirty="0">
                <a:latin typeface="DM Sans" panose="020B0604020202020204" charset="0"/>
              </a:rPr>
              <a:t> no Planejamento de Materiais (MRP):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409575"/>
            <a:ext cx="3120945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  <a:spcBef>
                <a:spcPct val="0"/>
              </a:spcBef>
            </a:pPr>
            <a:r>
              <a:rPr lang="en-US" sz="50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Solução</a:t>
            </a:r>
            <a:endParaRPr lang="en-US" sz="5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4" name="Freeform 4"/>
          <p:cNvSpPr/>
          <p:nvPr/>
        </p:nvSpPr>
        <p:spPr>
          <a:xfrm rot="8507510">
            <a:off x="15632534" y="7861424"/>
            <a:ext cx="4335517" cy="4114800"/>
          </a:xfrm>
          <a:custGeom>
            <a:avLst/>
            <a:gdLst/>
            <a:ahLst/>
            <a:cxnLst/>
            <a:rect l="l" t="t" r="r" b="b"/>
            <a:pathLst>
              <a:path w="4335517" h="4114800">
                <a:moveTo>
                  <a:pt x="0" y="0"/>
                </a:moveTo>
                <a:lnTo>
                  <a:pt x="4335517" y="0"/>
                </a:lnTo>
                <a:lnTo>
                  <a:pt x="43355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639009">
            <a:off x="-2454746" y="7658027"/>
            <a:ext cx="4335517" cy="4114800"/>
          </a:xfrm>
          <a:custGeom>
            <a:avLst/>
            <a:gdLst/>
            <a:ahLst/>
            <a:cxnLst/>
            <a:rect l="l" t="t" r="r" b="b"/>
            <a:pathLst>
              <a:path w="4335517" h="4114800">
                <a:moveTo>
                  <a:pt x="0" y="0"/>
                </a:moveTo>
                <a:lnTo>
                  <a:pt x="4335517" y="0"/>
                </a:lnTo>
                <a:lnTo>
                  <a:pt x="43355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028703" y="1328738"/>
            <a:ext cx="16230600" cy="476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7698713" y="9448421"/>
            <a:ext cx="2890573" cy="534013"/>
            <a:chOff x="0" y="0"/>
            <a:chExt cx="3854097" cy="712017"/>
          </a:xfrm>
        </p:grpSpPr>
        <p:sp>
          <p:nvSpPr>
            <p:cNvPr id="8" name="Freeform 8"/>
            <p:cNvSpPr/>
            <p:nvPr/>
          </p:nvSpPr>
          <p:spPr>
            <a:xfrm>
              <a:off x="0" y="63354"/>
              <a:ext cx="1517211" cy="648663"/>
            </a:xfrm>
            <a:custGeom>
              <a:avLst/>
              <a:gdLst/>
              <a:ahLst/>
              <a:cxnLst/>
              <a:rect l="l" t="t" r="r" b="b"/>
              <a:pathLst>
                <a:path w="1517211" h="648663">
                  <a:moveTo>
                    <a:pt x="0" y="0"/>
                  </a:moveTo>
                  <a:lnTo>
                    <a:pt x="1517211" y="0"/>
                  </a:lnTo>
                  <a:lnTo>
                    <a:pt x="1517211" y="648663"/>
                  </a:lnTo>
                  <a:lnTo>
                    <a:pt x="0" y="6486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1903366" y="0"/>
              <a:ext cx="1950731" cy="712017"/>
            </a:xfrm>
            <a:custGeom>
              <a:avLst/>
              <a:gdLst/>
              <a:ahLst/>
              <a:cxnLst/>
              <a:rect l="l" t="t" r="r" b="b"/>
              <a:pathLst>
                <a:path w="1950731" h="712017">
                  <a:moveTo>
                    <a:pt x="0" y="0"/>
                  </a:moveTo>
                  <a:lnTo>
                    <a:pt x="1950731" y="0"/>
                  </a:lnTo>
                  <a:lnTo>
                    <a:pt x="1950731" y="712017"/>
                  </a:lnTo>
                  <a:lnTo>
                    <a:pt x="0" y="7120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sp>
        <p:nvSpPr>
          <p:cNvPr id="11" name="Retângulo 10"/>
          <p:cNvSpPr/>
          <p:nvPr/>
        </p:nvSpPr>
        <p:spPr>
          <a:xfrm>
            <a:off x="914400" y="1409700"/>
            <a:ext cx="8382000" cy="1149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latin typeface="DM Sans" panose="020B0604020202020204" charset="0"/>
              </a:rPr>
              <a:t>Processo de </a:t>
            </a:r>
            <a:r>
              <a:rPr lang="pt-BR" sz="2400" b="1" dirty="0" err="1">
                <a:latin typeface="DM Sans" panose="020B0604020202020204" charset="0"/>
              </a:rPr>
              <a:t>Hiperautomação</a:t>
            </a:r>
            <a:r>
              <a:rPr lang="pt-BR" sz="2400" b="1" dirty="0">
                <a:latin typeface="DM Sans" panose="020B0604020202020204" charset="0"/>
              </a:rPr>
              <a:t> no Planejamento de Materiais (MRP):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978A3D3-E01E-4B6D-A5ED-00674DA6FC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3145441"/>
            <a:ext cx="15630525" cy="5105400"/>
          </a:xfrm>
          <a:prstGeom prst="rect">
            <a:avLst/>
          </a:prstGeom>
        </p:spPr>
      </p:pic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D5EC53EB-29E6-4BFB-8049-AB3EA4FB9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5652741"/>
              </p:ext>
            </p:extLst>
          </p:nvPr>
        </p:nvGraphicFramePr>
        <p:xfrm>
          <a:off x="929640" y="8253075"/>
          <a:ext cx="56388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438EE5F-4D3B-44B6-B0FD-50419DD5757B}"/>
              </a:ext>
            </a:extLst>
          </p:cNvPr>
          <p:cNvCxnSpPr>
            <a:cxnSpLocks/>
          </p:cNvCxnSpPr>
          <p:nvPr/>
        </p:nvCxnSpPr>
        <p:spPr>
          <a:xfrm flipV="1">
            <a:off x="1865724" y="7150027"/>
            <a:ext cx="1667260" cy="1193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Diagrama 22">
            <a:extLst>
              <a:ext uri="{FF2B5EF4-FFF2-40B4-BE49-F238E27FC236}">
                <a16:creationId xmlns:a16="http://schemas.microsoft.com/office/drawing/2014/main" id="{F192DA78-45AA-4341-B790-BF964ACFCA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238625"/>
              </p:ext>
            </p:extLst>
          </p:nvPr>
        </p:nvGraphicFramePr>
        <p:xfrm>
          <a:off x="9525000" y="1569422"/>
          <a:ext cx="4254476" cy="1524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8827CF8-7FDC-4909-A5CA-A2FA2FF86082}"/>
              </a:ext>
            </a:extLst>
          </p:cNvPr>
          <p:cNvCxnSpPr/>
          <p:nvPr/>
        </p:nvCxnSpPr>
        <p:spPr>
          <a:xfrm flipH="1">
            <a:off x="9525000" y="2705100"/>
            <a:ext cx="1676400" cy="1981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7" name="Diagrama 26">
            <a:extLst>
              <a:ext uri="{FF2B5EF4-FFF2-40B4-BE49-F238E27FC236}">
                <a16:creationId xmlns:a16="http://schemas.microsoft.com/office/drawing/2014/main" id="{6A044338-E811-444C-B9D4-EAEE752136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132827"/>
              </p:ext>
            </p:extLst>
          </p:nvPr>
        </p:nvGraphicFramePr>
        <p:xfrm>
          <a:off x="8979437" y="7353300"/>
          <a:ext cx="6438933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410538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Graphic spid="23" grpId="0">
        <p:bldAsOne/>
      </p:bldGraphic>
      <p:bldGraphic spid="2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607961"/>
            <a:ext cx="7764976" cy="5399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tabLst>
                <a:tab pos="177800" algn="l"/>
              </a:tabLst>
            </a:pPr>
            <a:r>
              <a:rPr lang="en-US" sz="2599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1.  </a:t>
            </a:r>
            <a:r>
              <a:rPr lang="en-US" sz="2599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Hiperautomação</a:t>
            </a:r>
            <a:r>
              <a:rPr lang="en-US" sz="2599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(ETL)</a:t>
            </a:r>
          </a:p>
          <a:p>
            <a:pPr marL="1077913" indent="-5143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99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ETL </a:t>
            </a:r>
            <a:r>
              <a:rPr lang="en-US" sz="2599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implementado</a:t>
            </a:r>
            <a:r>
              <a:rPr lang="en-US" sz="2599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</a:t>
            </a:r>
            <a:r>
              <a:rPr lang="en-US" sz="2599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reduzindo</a:t>
            </a:r>
            <a:r>
              <a:rPr lang="en-US" sz="2599" i="1" dirty="0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tempo e </a:t>
            </a:r>
            <a:r>
              <a:rPr lang="en-US" sz="2599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esforço</a:t>
            </a:r>
            <a:r>
              <a:rPr lang="en-US" sz="2599" i="1" dirty="0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manual.</a:t>
            </a:r>
          </a:p>
          <a:p>
            <a:pPr marL="1077913" indent="-5143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99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Integração</a:t>
            </a:r>
            <a:r>
              <a:rPr lang="en-US" sz="2599" i="1" dirty="0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</a:t>
            </a:r>
            <a:r>
              <a:rPr lang="en-US" sz="2599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automatizada</a:t>
            </a:r>
            <a:r>
              <a:rPr lang="en-US" sz="2599" i="1" dirty="0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, </a:t>
            </a:r>
            <a:r>
              <a:rPr lang="en-US" sz="2599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eliminando</a:t>
            </a:r>
            <a:r>
              <a:rPr lang="en-US" sz="2599" i="1" dirty="0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</a:t>
            </a:r>
            <a:r>
              <a:rPr lang="en-US" sz="2599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erros</a:t>
            </a:r>
            <a:r>
              <a:rPr lang="en-US" sz="2599" i="1" dirty="0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e </a:t>
            </a:r>
            <a:r>
              <a:rPr lang="en-US" sz="2599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inconsistências</a:t>
            </a:r>
            <a:r>
              <a:rPr lang="en-US" sz="2599" i="1" dirty="0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.</a:t>
            </a:r>
          </a:p>
          <a:p>
            <a:pPr algn="l">
              <a:lnSpc>
                <a:spcPct val="150000"/>
              </a:lnSpc>
              <a:tabLst>
                <a:tab pos="355600" algn="l"/>
                <a:tab pos="450850" algn="l"/>
              </a:tabLst>
            </a:pPr>
            <a:r>
              <a:rPr lang="en-US" sz="2599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2. </a:t>
            </a:r>
            <a:r>
              <a:rPr lang="en-US" sz="2599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Banco</a:t>
            </a:r>
            <a:r>
              <a:rPr lang="en-US" sz="2599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de Dados </a:t>
            </a:r>
            <a:r>
              <a:rPr lang="en-US" sz="2599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Estruturados</a:t>
            </a:r>
            <a:endParaRPr lang="en-US" sz="2599" b="1" i="1" dirty="0">
              <a:solidFill>
                <a:schemeClr val="tx1">
                  <a:lumMod val="75000"/>
                  <a:lumOff val="25000"/>
                </a:schemeClr>
              </a:solidFill>
              <a:latin typeface="DM Sans Italics"/>
              <a:ea typeface="DM Sans Italics"/>
              <a:cs typeface="DM Sans Italics"/>
              <a:sym typeface="DM Sans Italics"/>
            </a:endParaRPr>
          </a:p>
          <a:p>
            <a:pPr marL="1077913" indent="-5143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99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Armazenamento</a:t>
            </a:r>
            <a:r>
              <a:rPr lang="en-US" sz="2599" i="1" dirty="0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</a:t>
            </a:r>
            <a:r>
              <a:rPr lang="en-US" sz="2599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centralizado</a:t>
            </a:r>
            <a:r>
              <a:rPr lang="en-US" sz="2599" i="1" dirty="0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, </a:t>
            </a:r>
            <a:r>
              <a:rPr lang="en-US" sz="2599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garantindo</a:t>
            </a:r>
            <a:r>
              <a:rPr lang="en-US" sz="2599" i="1" dirty="0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</a:t>
            </a:r>
            <a:r>
              <a:rPr lang="en-US" sz="2599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integridade</a:t>
            </a:r>
            <a:r>
              <a:rPr lang="en-US" sz="2599" i="1" dirty="0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e </a:t>
            </a:r>
            <a:r>
              <a:rPr lang="en-US" sz="2599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acessibilidade</a:t>
            </a:r>
            <a:endParaRPr lang="en-US" sz="2599" i="1" dirty="0">
              <a:solidFill>
                <a:schemeClr val="tx1">
                  <a:lumMod val="75000"/>
                  <a:lumOff val="25000"/>
                </a:schemeClr>
              </a:solidFill>
              <a:latin typeface="DM Sans Italics"/>
              <a:ea typeface="DM Sans Italics"/>
              <a:cs typeface="DM Sans Italics"/>
              <a:sym typeface="DM Sans Italics"/>
            </a:endParaRPr>
          </a:p>
          <a:p>
            <a:pPr marL="1077913" indent="-5143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599" i="1" dirty="0">
              <a:solidFill>
                <a:schemeClr val="tx1">
                  <a:lumMod val="75000"/>
                  <a:lumOff val="25000"/>
                </a:schemeClr>
              </a:solidFill>
              <a:latin typeface="DM Sans Italics"/>
              <a:ea typeface="DM Sans Italics"/>
              <a:cs typeface="DM Sans Italics"/>
              <a:sym typeface="DM Sans Itali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1019175"/>
            <a:ext cx="485616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  <a:spcBef>
                <a:spcPct val="0"/>
              </a:spcBef>
            </a:pPr>
            <a:r>
              <a:rPr lang="en-US" sz="5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Resultados</a:t>
            </a:r>
          </a:p>
        </p:txBody>
      </p:sp>
      <p:sp>
        <p:nvSpPr>
          <p:cNvPr id="4" name="Freeform 4"/>
          <p:cNvSpPr/>
          <p:nvPr/>
        </p:nvSpPr>
        <p:spPr>
          <a:xfrm rot="8507510">
            <a:off x="15632534" y="7861424"/>
            <a:ext cx="4335517" cy="4114800"/>
          </a:xfrm>
          <a:custGeom>
            <a:avLst/>
            <a:gdLst/>
            <a:ahLst/>
            <a:cxnLst/>
            <a:rect l="l" t="t" r="r" b="b"/>
            <a:pathLst>
              <a:path w="4335517" h="4114800">
                <a:moveTo>
                  <a:pt x="0" y="0"/>
                </a:moveTo>
                <a:lnTo>
                  <a:pt x="4335517" y="0"/>
                </a:lnTo>
                <a:lnTo>
                  <a:pt x="43355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639009">
            <a:off x="-2454746" y="7658027"/>
            <a:ext cx="4335517" cy="4114800"/>
          </a:xfrm>
          <a:custGeom>
            <a:avLst/>
            <a:gdLst/>
            <a:ahLst/>
            <a:cxnLst/>
            <a:rect l="l" t="t" r="r" b="b"/>
            <a:pathLst>
              <a:path w="4335517" h="4114800">
                <a:moveTo>
                  <a:pt x="0" y="0"/>
                </a:moveTo>
                <a:lnTo>
                  <a:pt x="4335517" y="0"/>
                </a:lnTo>
                <a:lnTo>
                  <a:pt x="43355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698713" y="9448421"/>
            <a:ext cx="2890573" cy="534013"/>
            <a:chOff x="0" y="0"/>
            <a:chExt cx="3854097" cy="712017"/>
          </a:xfrm>
        </p:grpSpPr>
        <p:sp>
          <p:nvSpPr>
            <p:cNvPr id="7" name="Freeform 7"/>
            <p:cNvSpPr/>
            <p:nvPr/>
          </p:nvSpPr>
          <p:spPr>
            <a:xfrm>
              <a:off x="0" y="63354"/>
              <a:ext cx="1517211" cy="648663"/>
            </a:xfrm>
            <a:custGeom>
              <a:avLst/>
              <a:gdLst/>
              <a:ahLst/>
              <a:cxnLst/>
              <a:rect l="l" t="t" r="r" b="b"/>
              <a:pathLst>
                <a:path w="1517211" h="648663">
                  <a:moveTo>
                    <a:pt x="0" y="0"/>
                  </a:moveTo>
                  <a:lnTo>
                    <a:pt x="1517211" y="0"/>
                  </a:lnTo>
                  <a:lnTo>
                    <a:pt x="1517211" y="648663"/>
                  </a:lnTo>
                  <a:lnTo>
                    <a:pt x="0" y="6486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903366" y="0"/>
              <a:ext cx="1950731" cy="712017"/>
            </a:xfrm>
            <a:custGeom>
              <a:avLst/>
              <a:gdLst/>
              <a:ahLst/>
              <a:cxnLst/>
              <a:rect l="l" t="t" r="r" b="b"/>
              <a:pathLst>
                <a:path w="1950731" h="712017">
                  <a:moveTo>
                    <a:pt x="0" y="0"/>
                  </a:moveTo>
                  <a:lnTo>
                    <a:pt x="1950731" y="0"/>
                  </a:lnTo>
                  <a:lnTo>
                    <a:pt x="1950731" y="712017"/>
                  </a:lnTo>
                  <a:lnTo>
                    <a:pt x="0" y="7120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>
            <a:off x="1028703" y="1943100"/>
            <a:ext cx="16230600" cy="476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19360"/>
              </p:ext>
            </p:extLst>
          </p:nvPr>
        </p:nvGraphicFramePr>
        <p:xfrm>
          <a:off x="9296400" y="2969032"/>
          <a:ext cx="7543800" cy="40058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2400" dirty="0">
                          <a:latin typeface="DM Sans" panose="020B0604020202020204" charset="0"/>
                        </a:rPr>
                        <a:t>Antes (Processo Manual)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2400" dirty="0">
                          <a:latin typeface="DM Sans" panose="020B0604020202020204" charset="0"/>
                        </a:rPr>
                        <a:t>Depois (</a:t>
                      </a:r>
                      <a:r>
                        <a:rPr lang="pt-BR" sz="2400" dirty="0" err="1">
                          <a:latin typeface="DM Sans" panose="020B0604020202020204" charset="0"/>
                        </a:rPr>
                        <a:t>Hiperautomação</a:t>
                      </a:r>
                      <a:r>
                        <a:rPr lang="pt-BR" sz="2400" dirty="0">
                          <a:latin typeface="DM Sans" panose="020B060402020202020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2400" dirty="0">
                          <a:latin typeface="DM Sans" panose="020B0604020202020204" charset="0"/>
                        </a:rPr>
                        <a:t>Manipulação manual de planilhas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2400" dirty="0">
                          <a:latin typeface="DM Sans" panose="020B0604020202020204" charset="0"/>
                        </a:rPr>
                        <a:t>Processo totalmente automatizado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2400" dirty="0">
                          <a:latin typeface="DM Sans" panose="020B0604020202020204" charset="0"/>
                        </a:rPr>
                        <a:t>Risco de erros e inconsistências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2400" dirty="0">
                          <a:latin typeface="DM Sans" panose="020B0604020202020204" charset="0"/>
                        </a:rPr>
                        <a:t>Dados estruturados</a:t>
                      </a:r>
                      <a:r>
                        <a:rPr lang="pt-BR" sz="2400" baseline="0" dirty="0">
                          <a:latin typeface="DM Sans" panose="020B0604020202020204" charset="0"/>
                        </a:rPr>
                        <a:t> e confiáveis</a:t>
                      </a:r>
                      <a:endParaRPr lang="pt-BR" sz="2400" dirty="0">
                        <a:latin typeface="DM Sans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2400" dirty="0">
                          <a:latin typeface="DM Sans" panose="020B0604020202020204" charset="0"/>
                        </a:rPr>
                        <a:t>Atualizações demoradas e fragmentadas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pt-BR" sz="2400" dirty="0">
                          <a:latin typeface="DM Sans" panose="020B0604020202020204" charset="0"/>
                        </a:rPr>
                        <a:t>Fluxo continuo e</a:t>
                      </a:r>
                      <a:r>
                        <a:rPr lang="pt-BR" sz="2400" baseline="0" dirty="0">
                          <a:latin typeface="DM Sans" panose="020B0604020202020204" charset="0"/>
                        </a:rPr>
                        <a:t> centralizado</a:t>
                      </a:r>
                      <a:endParaRPr lang="pt-BR" sz="2400" dirty="0">
                        <a:latin typeface="DM Sans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417</Words>
  <Application>Microsoft Office PowerPoint</Application>
  <PresentationFormat>Personalizar</PresentationFormat>
  <Paragraphs>52</Paragraphs>
  <Slides>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5" baseType="lpstr">
      <vt:lpstr>Calibri</vt:lpstr>
      <vt:lpstr>Wingdings</vt:lpstr>
      <vt:lpstr>Arimo Bold</vt:lpstr>
      <vt:lpstr>DM Sans</vt:lpstr>
      <vt:lpstr>DM Sans Italics</vt:lpstr>
      <vt:lpstr>DM Sans Bold Italics</vt:lpstr>
      <vt:lpstr>Arial</vt:lpstr>
      <vt:lpstr>Arimo</vt:lpstr>
      <vt:lpstr>DM Sans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 Academy - Hiperautomação - Workshop</dc:title>
  <cp:lastModifiedBy>Paulo Vitor Pereira</cp:lastModifiedBy>
  <cp:revision>16</cp:revision>
  <dcterms:created xsi:type="dcterms:W3CDTF">2006-08-16T00:00:00Z</dcterms:created>
  <dcterms:modified xsi:type="dcterms:W3CDTF">2025-02-11T23:51:40Z</dcterms:modified>
  <dc:identifier>DAGes4E9Btk</dc:identifier>
</cp:coreProperties>
</file>