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Source Code Pro"/>
      <p:regular r:id="rId23"/>
      <p:bold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98D120E-059D-4714-924A-4F9596657E88}">
  <a:tblStyle styleId="{098D120E-059D-4714-924A-4F9596657E8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Relationship Id="rId4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15.png"/><Relationship Id="rId8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Relationship Id="rId4" Type="http://schemas.openxmlformats.org/officeDocument/2006/relationships/image" Target="../media/image12.png"/><Relationship Id="rId5" Type="http://schemas.openxmlformats.org/officeDocument/2006/relationships/image" Target="../media/image08.png"/><Relationship Id="rId6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04.png"/><Relationship Id="rId5" Type="http://schemas.openxmlformats.org/officeDocument/2006/relationships/image" Target="../media/image06.png"/><Relationship Id="rId6" Type="http://schemas.openxmlformats.org/officeDocument/2006/relationships/image" Target="../media/image05.png"/><Relationship Id="rId7" Type="http://schemas.openxmlformats.org/officeDocument/2006/relationships/image" Target="../media/image03.png"/><Relationship Id="rId8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Git e GitHub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Laboratório de programação II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5297" y="4225422"/>
            <a:ext cx="839349" cy="83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400" y="135050"/>
            <a:ext cx="2431200" cy="10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Estado</a:t>
            </a:r>
          </a:p>
        </p:txBody>
      </p:sp>
      <p:sp>
        <p:nvSpPr>
          <p:cNvPr id="184" name="Shape 184"/>
          <p:cNvSpPr/>
          <p:nvPr/>
        </p:nvSpPr>
        <p:spPr>
          <a:xfrm>
            <a:off x="131625" y="3378425"/>
            <a:ext cx="2025900" cy="733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3127425" y="3378425"/>
            <a:ext cx="2025900" cy="733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5917250" y="3378425"/>
            <a:ext cx="2025900" cy="733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5402374" y="135050"/>
            <a:ext cx="3556547" cy="1812023"/>
          </a:xfrm>
          <a:prstGeom prst="cloud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416425" y="3500275"/>
            <a:ext cx="18120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Workspace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3268175" y="3522800"/>
            <a:ext cx="17403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Staged Area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5863825" y="3522800"/>
            <a:ext cx="24312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.git directory</a:t>
            </a:r>
          </a:p>
        </p:txBody>
      </p:sp>
      <p:sp>
        <p:nvSpPr>
          <p:cNvPr id="191" name="Shape 191"/>
          <p:cNvSpPr/>
          <p:nvPr/>
        </p:nvSpPr>
        <p:spPr>
          <a:xfrm>
            <a:off x="2164875" y="3520025"/>
            <a:ext cx="955200" cy="45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5154750" y="3522800"/>
            <a:ext cx="762600" cy="38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6459525" y="1816025"/>
            <a:ext cx="762600" cy="1562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5790600" y="703412"/>
            <a:ext cx="27801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Repositório remoto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“nuvem”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2104675" y="2633650"/>
            <a:ext cx="9552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u="sng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</a:t>
            </a:r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1320775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:  </a:t>
            </a:r>
            <a:r>
              <a:rPr i="1" lang="pt-BR"/>
              <a:t>Pushed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5154750" y="2605600"/>
            <a:ext cx="10467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u="sng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commit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1600" y="2466737"/>
            <a:ext cx="675299" cy="67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7421100" y="3040725"/>
            <a:ext cx="1632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Produto.java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7669250" y="1892637"/>
            <a:ext cx="9552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u="sng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4525" y="534724"/>
            <a:ext cx="675299" cy="67529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3894025" y="1108712"/>
            <a:ext cx="1632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Produto.java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925" y="2325099"/>
            <a:ext cx="675299" cy="6752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/>
        </p:nvSpPr>
        <p:spPr>
          <a:xfrm>
            <a:off x="506425" y="2899087"/>
            <a:ext cx="1632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Produto</a:t>
            </a:r>
            <a:r>
              <a:rPr lang="pt-BR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.java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87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Instalação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244475" y="1645300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34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pt-BR" sz="2400">
                <a:solidFill>
                  <a:srgbClr val="0099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pt-BR" sz="240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sudo apt-get install git-all</a:t>
            </a:r>
          </a:p>
          <a:p>
            <a:pPr lvl="0" rtl="0">
              <a:lnSpc>
                <a:spcPct val="1134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34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240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https://git-scm.com/downloads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56950" y="372487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Crie uma conta no github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https://github.com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45" y="3379100"/>
            <a:ext cx="1828360" cy="151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5750" y="3379099"/>
            <a:ext cx="1519824" cy="151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3824" y="3379099"/>
            <a:ext cx="1519824" cy="151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1899" y="3379099"/>
            <a:ext cx="1519824" cy="151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59975" y="3379100"/>
            <a:ext cx="1242291" cy="15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21212" y="-20662"/>
            <a:ext cx="1519824" cy="151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Configuração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167050" y="1874250"/>
            <a:ext cx="86652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34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pt-BR" sz="2400">
                <a:solidFill>
                  <a:srgbClr val="0099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pt-BR" sz="240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git config --global user.name </a:t>
            </a:r>
            <a:r>
              <a:rPr lang="pt-BR" sz="2400">
                <a:solidFill>
                  <a:srgbClr val="CC33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"Daenerys Targaryen"</a:t>
            </a:r>
            <a:br>
              <a:rPr lang="pt-BR" sz="240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pt-BR" sz="2400">
                <a:solidFill>
                  <a:srgbClr val="0099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pt-BR" sz="240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git config --global user.email  danythequeen@targaryen.com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Comandos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459950" y="3691600"/>
            <a:ext cx="6224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Documentação: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https://git-scm.com/docs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Git [...]</a:t>
            </a:r>
          </a:p>
        </p:txBody>
      </p:sp>
      <p:graphicFrame>
        <p:nvGraphicFramePr>
          <p:cNvPr id="240" name="Shape 240"/>
          <p:cNvGraphicFramePr/>
          <p:nvPr/>
        </p:nvGraphicFramePr>
        <p:xfrm>
          <a:off x="1830325" y="63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{098D120E-059D-4714-924A-4F9596657E88}</a:tableStyleId>
              </a:tblPr>
              <a:tblGrid>
                <a:gridCol w="3619500"/>
                <a:gridCol w="3619500"/>
              </a:tblGrid>
              <a:tr h="4346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 u="sng">
                          <a:solidFill>
                            <a:srgbClr val="FFFFFF"/>
                          </a:solidFill>
                        </a:rPr>
                        <a:t>COMANDO</a:t>
                      </a: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 u="sng">
                          <a:solidFill>
                            <a:srgbClr val="FFFFFF"/>
                          </a:solidFill>
                        </a:rPr>
                        <a:t>O QUE FAZ?</a:t>
                      </a: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6666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init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Inicializa um repositório .git no diretório atual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8177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clone [...]</a:t>
                      </a: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Copia um repositório remoto especificado para o diretório atual</a:t>
                      </a: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346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add [...]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Adiciona arquivos para a zona Staged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6666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status</a:t>
                      </a: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Dá informações sobre o estado do workspace e staged area</a:t>
                      </a: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6666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remote add [...]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Conecta os repositórios e diretórios locais com o remoto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Git [...]</a:t>
            </a:r>
          </a:p>
        </p:txBody>
      </p:sp>
      <p:graphicFrame>
        <p:nvGraphicFramePr>
          <p:cNvPr id="246" name="Shape 246"/>
          <p:cNvGraphicFramePr/>
          <p:nvPr/>
        </p:nvGraphicFramePr>
        <p:xfrm>
          <a:off x="1826200" y="4873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{098D120E-059D-4714-924A-4F9596657E88}</a:tableStyleId>
              </a:tblPr>
              <a:tblGrid>
                <a:gridCol w="3658900"/>
                <a:gridCol w="3658900"/>
              </a:tblGrid>
              <a:tr h="544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 u="sng">
                          <a:solidFill>
                            <a:srgbClr val="FFFFFF"/>
                          </a:solidFill>
                        </a:rPr>
                        <a:t>COMANDO</a:t>
                      </a: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 u="sng">
                          <a:solidFill>
                            <a:srgbClr val="FFFFFF"/>
                          </a:solidFill>
                        </a:rPr>
                        <a:t>O QUE FAZ?</a:t>
                      </a: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544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diff [...]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Aponta as modificações feitas no commit 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613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commit [...]</a:t>
                      </a: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Adiciona arquivos para o repositório .git local</a:t>
                      </a: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613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pull origin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Baixa os arquivos do remoto para o workspace local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613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push origin</a:t>
                      </a: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Adiciona arquivos para o diretório remoto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613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log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Mostra a “linha do tempo” de commits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Em desespero?</a:t>
            </a: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087" y="2781300"/>
            <a:ext cx="404812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5030500" y="2998325"/>
            <a:ext cx="37560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help [comando]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 bíblia do git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https://git-scm.com/book/en/v2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650" y="3014449"/>
            <a:ext cx="1201749" cy="155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1100" y="3014453"/>
            <a:ext cx="1201749" cy="1554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3550" y="3014461"/>
            <a:ext cx="1201749" cy="1554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6000" y="3014461"/>
            <a:ext cx="1201749" cy="1554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Histórico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481200" y="1529150"/>
            <a:ext cx="8351100" cy="3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pt-BR" sz="2000"/>
              <a:t>Surgiu da necessidade de navegar entre as versões de um projeto.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pt-BR" sz="2000"/>
              <a:t>Controle de Versões (VCS).</a:t>
            </a:r>
          </a:p>
          <a:p>
            <a:pPr indent="-355600" lvl="0" marL="457200">
              <a:spcBef>
                <a:spcPts val="0"/>
              </a:spcBef>
              <a:buSzPct val="100000"/>
              <a:buChar char="●"/>
            </a:pPr>
            <a:r>
              <a:rPr lang="pt-BR" sz="2000"/>
              <a:t>Se não vou usar aquele sistema de controle de versões, vou fazer o meu - Linus Torvalds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29278"/>
          <a:stretch/>
        </p:blipFill>
        <p:spPr>
          <a:xfrm>
            <a:off x="3081900" y="1035150"/>
            <a:ext cx="3095625" cy="3095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87" y="1023937"/>
            <a:ext cx="3095625" cy="30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2712" y="2261300"/>
            <a:ext cx="1445725" cy="13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5275" y="3612449"/>
            <a:ext cx="3095623" cy="114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52312" y="2261300"/>
            <a:ext cx="1351149" cy="135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02499" y="799200"/>
            <a:ext cx="1661173" cy="124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Por que?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1 - É prático;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2 - É simples;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3 - É completo;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Estados</a:t>
            </a:r>
          </a:p>
        </p:txBody>
      </p:sp>
      <p:sp>
        <p:nvSpPr>
          <p:cNvPr id="102" name="Shape 102"/>
          <p:cNvSpPr/>
          <p:nvPr/>
        </p:nvSpPr>
        <p:spPr>
          <a:xfrm>
            <a:off x="131625" y="3378425"/>
            <a:ext cx="2025900" cy="733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127425" y="3378425"/>
            <a:ext cx="2025900" cy="733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5917250" y="3378425"/>
            <a:ext cx="2025900" cy="733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5402374" y="135050"/>
            <a:ext cx="3556547" cy="1812023"/>
          </a:xfrm>
          <a:prstGeom prst="cloud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416425" y="3500275"/>
            <a:ext cx="18120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Workspace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3268175" y="3522800"/>
            <a:ext cx="17403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Staged Area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5863825" y="3522800"/>
            <a:ext cx="24312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.git directory</a:t>
            </a:r>
          </a:p>
        </p:txBody>
      </p:sp>
      <p:sp>
        <p:nvSpPr>
          <p:cNvPr id="109" name="Shape 109"/>
          <p:cNvSpPr/>
          <p:nvPr/>
        </p:nvSpPr>
        <p:spPr>
          <a:xfrm>
            <a:off x="2164875" y="3520025"/>
            <a:ext cx="955200" cy="45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5154750" y="3522800"/>
            <a:ext cx="762600" cy="38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5863825" y="532312"/>
            <a:ext cx="27801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Repositório remoto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“nuvem”</a:t>
            </a:r>
          </a:p>
        </p:txBody>
      </p:sp>
      <p:sp>
        <p:nvSpPr>
          <p:cNvPr id="112" name="Shape 112"/>
          <p:cNvSpPr/>
          <p:nvPr/>
        </p:nvSpPr>
        <p:spPr>
          <a:xfrm>
            <a:off x="6459525" y="1816025"/>
            <a:ext cx="762600" cy="1562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Estado:   Modificado </a:t>
            </a:r>
            <a:r>
              <a:rPr i="1" lang="pt-BR"/>
              <a:t>“modified”</a:t>
            </a:r>
          </a:p>
        </p:txBody>
      </p:sp>
      <p:sp>
        <p:nvSpPr>
          <p:cNvPr id="118" name="Shape 118"/>
          <p:cNvSpPr/>
          <p:nvPr/>
        </p:nvSpPr>
        <p:spPr>
          <a:xfrm>
            <a:off x="131625" y="3378425"/>
            <a:ext cx="2025900" cy="733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3127425" y="3378425"/>
            <a:ext cx="2025900" cy="733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5917250" y="3378425"/>
            <a:ext cx="2025900" cy="733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5402374" y="135050"/>
            <a:ext cx="3556547" cy="1812023"/>
          </a:xfrm>
          <a:prstGeom prst="cloud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416425" y="3500275"/>
            <a:ext cx="18120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Workspace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268175" y="3522800"/>
            <a:ext cx="17403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Staged Area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863825" y="3522800"/>
            <a:ext cx="24312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.git directory</a:t>
            </a:r>
          </a:p>
        </p:txBody>
      </p:sp>
      <p:sp>
        <p:nvSpPr>
          <p:cNvPr id="125" name="Shape 125"/>
          <p:cNvSpPr/>
          <p:nvPr/>
        </p:nvSpPr>
        <p:spPr>
          <a:xfrm>
            <a:off x="2164875" y="3520025"/>
            <a:ext cx="955200" cy="45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5154750" y="3522800"/>
            <a:ext cx="762600" cy="38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5790600" y="703412"/>
            <a:ext cx="27801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Repositório remoto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“nuvem”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925" y="2325099"/>
            <a:ext cx="675299" cy="67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506425" y="2899087"/>
            <a:ext cx="1632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Produto.java</a:t>
            </a:r>
          </a:p>
        </p:txBody>
      </p:sp>
      <p:sp>
        <p:nvSpPr>
          <p:cNvPr id="130" name="Shape 130"/>
          <p:cNvSpPr/>
          <p:nvPr/>
        </p:nvSpPr>
        <p:spPr>
          <a:xfrm>
            <a:off x="6459525" y="1816025"/>
            <a:ext cx="762600" cy="1562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Estado</a:t>
            </a:r>
          </a:p>
        </p:txBody>
      </p:sp>
      <p:sp>
        <p:nvSpPr>
          <p:cNvPr id="136" name="Shape 136"/>
          <p:cNvSpPr/>
          <p:nvPr/>
        </p:nvSpPr>
        <p:spPr>
          <a:xfrm>
            <a:off x="131625" y="3378425"/>
            <a:ext cx="2025900" cy="733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3127425" y="3378425"/>
            <a:ext cx="2025900" cy="733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5917250" y="3378425"/>
            <a:ext cx="2025900" cy="733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5402374" y="135050"/>
            <a:ext cx="3556547" cy="1812023"/>
          </a:xfrm>
          <a:prstGeom prst="cloud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416425" y="3500275"/>
            <a:ext cx="18120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Workspace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3268175" y="3522800"/>
            <a:ext cx="17403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Staged Area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5863825" y="3522800"/>
            <a:ext cx="24312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.git directory</a:t>
            </a:r>
          </a:p>
        </p:txBody>
      </p:sp>
      <p:sp>
        <p:nvSpPr>
          <p:cNvPr id="143" name="Shape 143"/>
          <p:cNvSpPr/>
          <p:nvPr/>
        </p:nvSpPr>
        <p:spPr>
          <a:xfrm>
            <a:off x="2164875" y="3520025"/>
            <a:ext cx="955200" cy="45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5154750" y="3522800"/>
            <a:ext cx="762600" cy="38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5790600" y="703412"/>
            <a:ext cx="27801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Repositório remoto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“nuvem”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925" y="2325099"/>
            <a:ext cx="675299" cy="67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506425" y="2899087"/>
            <a:ext cx="1632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Produto.java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850" y="2325099"/>
            <a:ext cx="675299" cy="67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3335350" y="2899087"/>
            <a:ext cx="1632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Produto.java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2104675" y="2633650"/>
            <a:ext cx="9552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u="sng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</a:t>
            </a:r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1332025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:  </a:t>
            </a:r>
            <a:r>
              <a:rPr i="1" lang="pt-BR"/>
              <a:t>Staged</a:t>
            </a:r>
          </a:p>
        </p:txBody>
      </p:sp>
      <p:sp>
        <p:nvSpPr>
          <p:cNvPr id="152" name="Shape 152"/>
          <p:cNvSpPr/>
          <p:nvPr/>
        </p:nvSpPr>
        <p:spPr>
          <a:xfrm>
            <a:off x="6459525" y="1816025"/>
            <a:ext cx="762600" cy="1562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Estado</a:t>
            </a:r>
          </a:p>
        </p:txBody>
      </p:sp>
      <p:sp>
        <p:nvSpPr>
          <p:cNvPr id="158" name="Shape 158"/>
          <p:cNvSpPr/>
          <p:nvPr/>
        </p:nvSpPr>
        <p:spPr>
          <a:xfrm>
            <a:off x="131625" y="3378425"/>
            <a:ext cx="2025900" cy="733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3127425" y="3378425"/>
            <a:ext cx="2025900" cy="733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5917250" y="3378425"/>
            <a:ext cx="2025900" cy="733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5402374" y="135050"/>
            <a:ext cx="3556547" cy="1812023"/>
          </a:xfrm>
          <a:prstGeom prst="cloud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416425" y="3500275"/>
            <a:ext cx="18120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Workspace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3268175" y="3522800"/>
            <a:ext cx="17403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Stage</a:t>
            </a:r>
            <a:r>
              <a:rPr lang="pt-B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</a:t>
            </a:r>
            <a:r>
              <a:rPr lang="pt-B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Area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5863825" y="3522800"/>
            <a:ext cx="24312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.git directory</a:t>
            </a:r>
          </a:p>
        </p:txBody>
      </p:sp>
      <p:sp>
        <p:nvSpPr>
          <p:cNvPr id="165" name="Shape 165"/>
          <p:cNvSpPr/>
          <p:nvPr/>
        </p:nvSpPr>
        <p:spPr>
          <a:xfrm>
            <a:off x="2164875" y="3520025"/>
            <a:ext cx="955200" cy="45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5154750" y="3522800"/>
            <a:ext cx="762600" cy="38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5790600" y="703412"/>
            <a:ext cx="27801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Repositório remoto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“nuvem”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850" y="2325099"/>
            <a:ext cx="675299" cy="67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3335350" y="2899087"/>
            <a:ext cx="1632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Produto.java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2104675" y="2633650"/>
            <a:ext cx="9552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u="sng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</a:t>
            </a:r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1332025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:  </a:t>
            </a:r>
            <a:r>
              <a:rPr i="1" lang="pt-BR"/>
              <a:t>Commited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5154750" y="2605600"/>
            <a:ext cx="10467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u="sng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commit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925" y="2325099"/>
            <a:ext cx="675299" cy="67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506425" y="2899087"/>
            <a:ext cx="1632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Produto.java</a:t>
            </a:r>
          </a:p>
        </p:txBody>
      </p:sp>
      <p:sp>
        <p:nvSpPr>
          <p:cNvPr id="175" name="Shape 175"/>
          <p:cNvSpPr/>
          <p:nvPr/>
        </p:nvSpPr>
        <p:spPr>
          <a:xfrm>
            <a:off x="6459525" y="1816025"/>
            <a:ext cx="762600" cy="1562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1600" y="2466737"/>
            <a:ext cx="675299" cy="67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7421100" y="3040725"/>
            <a:ext cx="1632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Produto.java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