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6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easyaccept.sourceforge.net/" TargetMode="External"/><Relationship Id="rId4" Type="http://schemas.openxmlformats.org/officeDocument/2006/relationships/hyperlink" Target="http://www.dsc.ufcg.edu.br/~jacques/projetos/common/easyaccept/usermanual.html" TargetMode="External"/><Relationship Id="rId5" Type="http://schemas.openxmlformats.org/officeDocument/2006/relationships/hyperlink" Target="http://www.dsc.ufcg.edu.br/~jacques/projetos/common/easyaccept/" TargetMode="External"/><Relationship Id="rId6" Type="http://schemas.openxmlformats.org/officeDocument/2006/relationships/hyperlink" Target="https://www2.lsd.ufcg.edu.br/~walfredo/papers/easyaccept-ast25-final.pdf" TargetMode="External"/><Relationship Id="rId7" Type="http://schemas.openxmlformats.org/officeDocument/2006/relationships/hyperlink" Target="http://www.nti.ufpb.br/~caroline/curso/Aula03-Curso%20de%20Testes%20de%20Software%20-%20NTI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manthakem/easy_accept_la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373" y="36050"/>
            <a:ext cx="2056626" cy="124087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8098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Easy Accept: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333333"/>
                </a:solidFill>
                <a:highlight>
                  <a:srgbClr val="FFFFFF"/>
                </a:highlight>
              </a:rPr>
              <a:t>Conceito, Uso e Benefícios.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44600" y="39362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Laboratório de Programação II - 2016.1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68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Espera aí, você sabe o que é um </a:t>
            </a:r>
            <a:r>
              <a:rPr b="1" lang="en"/>
              <a:t>.jar</a:t>
            </a:r>
            <a:r>
              <a:rPr lang="en"/>
              <a:t>?</a:t>
            </a:r>
          </a:p>
        </p:txBody>
      </p:sp>
      <p:pic>
        <p:nvPicPr>
          <p:cNvPr descr="application-x-jar[1]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550" y="24319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502575" y="2662650"/>
            <a:ext cx="3753300" cy="1732200"/>
          </a:xfrm>
          <a:prstGeom prst="wedgeRoundRectCallout">
            <a:avLst>
              <a:gd fmla="val 58834" name="adj1"/>
              <a:gd fmla="val -2222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É uma boa prática organizar os seus arquivos </a:t>
            </a:r>
            <a:r>
              <a:rPr b="1" lang="en" sz="1800"/>
              <a:t>jar </a:t>
            </a:r>
            <a:r>
              <a:rPr lang="en" sz="1800"/>
              <a:t>em uma pasta no seu projeto chamada: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lib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Adicione o jar  ao projeto</a:t>
            </a:r>
          </a:p>
        </p:txBody>
      </p:sp>
      <p:pic>
        <p:nvPicPr>
          <p:cNvPr descr="Sample.png" id="120" name="Shape 120"/>
          <p:cNvPicPr preferRelativeResize="0"/>
          <p:nvPr/>
        </p:nvPicPr>
        <p:blipFill rotWithShape="1">
          <a:blip r:embed="rId3">
            <a:alphaModFix/>
          </a:blip>
          <a:srcRect b="54189" l="0" r="0" t="0"/>
          <a:stretch/>
        </p:blipFill>
        <p:spPr>
          <a:xfrm>
            <a:off x="311700" y="1071076"/>
            <a:ext cx="1936075" cy="4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 path.png" id="121" name="Shape 121"/>
          <p:cNvPicPr preferRelativeResize="0"/>
          <p:nvPr/>
        </p:nvPicPr>
        <p:blipFill rotWithShape="1">
          <a:blip r:embed="rId4">
            <a:alphaModFix/>
          </a:blip>
          <a:srcRect b="36700" l="0" r="0" t="0"/>
          <a:stretch/>
        </p:blipFill>
        <p:spPr>
          <a:xfrm>
            <a:off x="1474375" y="1071075"/>
            <a:ext cx="3154124" cy="39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gure.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1405" y="3327876"/>
            <a:ext cx="2581050" cy="16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Adicione o jar ao projeto</a:t>
            </a:r>
          </a:p>
        </p:txBody>
      </p:sp>
      <p:pic>
        <p:nvPicPr>
          <p:cNvPr descr="Sample.png" id="128" name="Shape 128"/>
          <p:cNvPicPr preferRelativeResize="0"/>
          <p:nvPr/>
        </p:nvPicPr>
        <p:blipFill rotWithShape="1">
          <a:blip r:embed="rId3">
            <a:alphaModFix amt="40000"/>
          </a:blip>
          <a:srcRect b="54189" l="0" r="0" t="0"/>
          <a:stretch/>
        </p:blipFill>
        <p:spPr>
          <a:xfrm>
            <a:off x="311700" y="1071076"/>
            <a:ext cx="1936075" cy="4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 path.png" id="129" name="Shape 129"/>
          <p:cNvPicPr preferRelativeResize="0"/>
          <p:nvPr/>
        </p:nvPicPr>
        <p:blipFill rotWithShape="1">
          <a:blip r:embed="rId4">
            <a:alphaModFix amt="49000"/>
          </a:blip>
          <a:srcRect b="36700" l="0" r="0" t="0"/>
          <a:stretch/>
        </p:blipFill>
        <p:spPr>
          <a:xfrm>
            <a:off x="1474375" y="1071075"/>
            <a:ext cx="3154124" cy="39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gure.png" id="130" name="Shape 130"/>
          <p:cNvPicPr preferRelativeResize="0"/>
          <p:nvPr/>
        </p:nvPicPr>
        <p:blipFill>
          <a:blip r:embed="rId5">
            <a:alphaModFix amt="32000"/>
          </a:blip>
          <a:stretch>
            <a:fillRect/>
          </a:stretch>
        </p:blipFill>
        <p:spPr>
          <a:xfrm>
            <a:off x="4581405" y="3327876"/>
            <a:ext cx="2581050" cy="167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_image_at_2016_08_19_12_29_am.png" id="131" name="Shape 131"/>
          <p:cNvPicPr preferRelativeResize="0"/>
          <p:nvPr/>
        </p:nvPicPr>
        <p:blipFill rotWithShape="1">
          <a:blip r:embed="rId6">
            <a:alphaModFix/>
          </a:blip>
          <a:srcRect b="53908" l="24743" r="21769" t="12364"/>
          <a:stretch/>
        </p:blipFill>
        <p:spPr>
          <a:xfrm>
            <a:off x="1299225" y="1435925"/>
            <a:ext cx="6809025" cy="28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90475" y="422500"/>
            <a:ext cx="3762600" cy="14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É preciso que exista uma  Fachada no projeto</a:t>
            </a:r>
          </a:p>
        </p:txBody>
      </p:sp>
      <p:pic>
        <p:nvPicPr>
          <p:cNvPr descr="facade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202575"/>
            <a:ext cx="3496074" cy="47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Nesse repositório a fachada está no package loja</a:t>
            </a:r>
          </a:p>
        </p:txBody>
      </p:sp>
      <p:sp>
        <p:nvSpPr>
          <p:cNvPr id="143" name="Shape 143"/>
          <p:cNvSpPr/>
          <p:nvPr/>
        </p:nvSpPr>
        <p:spPr>
          <a:xfrm>
            <a:off x="2926275" y="1654475"/>
            <a:ext cx="3286500" cy="25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ja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12" y="1660375"/>
            <a:ext cx="3275174" cy="2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40125" y="490025"/>
            <a:ext cx="5917500" cy="304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 Easy Accept somente reconhece os métodos públicos da Facade.</a:t>
            </a:r>
          </a:p>
        </p:txBody>
      </p:sp>
      <p:pic>
        <p:nvPicPr>
          <p:cNvPr descr="Reminder-clipart-graphics-on-graphics-fairy-clip-art-and-retro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5" y="398837"/>
            <a:ext cx="2247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43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Precisamos de uma pasta para os testes de aceitação</a:t>
            </a:r>
          </a:p>
        </p:txBody>
      </p:sp>
      <p:pic>
        <p:nvPicPr>
          <p:cNvPr descr="pasted_image_at_2016_08_19_12_39_am.png" id="156" name="Shape 156"/>
          <p:cNvPicPr preferRelativeResize="0"/>
          <p:nvPr/>
        </p:nvPicPr>
        <p:blipFill rotWithShape="1">
          <a:blip r:embed="rId3">
            <a:alphaModFix/>
          </a:blip>
          <a:srcRect b="21047" l="30645" r="30676" t="-23"/>
          <a:stretch/>
        </p:blipFill>
        <p:spPr>
          <a:xfrm>
            <a:off x="5031425" y="1092425"/>
            <a:ext cx="3325199" cy="370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075" y="1092425"/>
            <a:ext cx="1800799" cy="370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.png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875" y="1092425"/>
            <a:ext cx="1125500" cy="2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Nesse repositório os testes de aceitação estão na pasta acceptance_test </a:t>
            </a:r>
          </a:p>
        </p:txBody>
      </p:sp>
      <p:pic>
        <p:nvPicPr>
          <p:cNvPr descr="us1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2763225" y="2037150"/>
            <a:ext cx="3089325" cy="1763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Nesse repositório os testes de aceitação estão na pasta acceptance_test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s1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2763225" y="2037150"/>
            <a:ext cx="3089325" cy="1763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1" name="Shape 171"/>
          <p:cNvSpPr/>
          <p:nvPr/>
        </p:nvSpPr>
        <p:spPr>
          <a:xfrm>
            <a:off x="780625" y="3945850"/>
            <a:ext cx="4908300" cy="1026600"/>
          </a:xfrm>
          <a:prstGeom prst="wedgeRoundRectCallout">
            <a:avLst>
              <a:gd fmla="val -3160" name="adj1"/>
              <a:gd fmla="val -1270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Lembre que é uma boa prática </a:t>
            </a:r>
            <a:r>
              <a:rPr b="1" lang="en" sz="1800"/>
              <a:t>separar </a:t>
            </a:r>
            <a:r>
              <a:rPr lang="en" sz="1800"/>
              <a:t>os scripts de testes do código de produção.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Mas o que está por dentro dos testes de aceitação?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07600" y="1656375"/>
            <a:ext cx="8936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1 icon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8" y="1271799"/>
            <a:ext cx="1137699" cy="3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 que é  o EasyAccept?</a:t>
            </a:r>
          </a:p>
        </p:txBody>
      </p:sp>
      <p:pic>
        <p:nvPicPr>
          <p:cNvPr descr="logo.jpg" id="62" name="Shape 6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1 icon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635350" y="856125"/>
            <a:ext cx="34554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1 icon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flipH="1">
            <a:off x="2059750" y="1519425"/>
            <a:ext cx="15756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3647900" y="886925"/>
            <a:ext cx="3455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adicionaUsuario é um método da facade que está sendo chamado aqui.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130550" y="889125"/>
            <a:ext cx="24423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1 icon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 flipH="1">
            <a:off x="2532450" y="1226775"/>
            <a:ext cx="15981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4108050" y="934150"/>
            <a:ext cx="2442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ome é um parâmetro do método adicionaUsuario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64725" y="946925"/>
            <a:ext cx="3148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1 icon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flipH="1">
            <a:off x="3308825" y="1316850"/>
            <a:ext cx="17559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5064725" y="997175"/>
            <a:ext cx="3061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“Despoina” é uma String sendo passada como um valor para nome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flipH="1">
            <a:off x="1536475" y="911650"/>
            <a:ext cx="22902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3826675" y="574000"/>
            <a:ext cx="3826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3826675" y="574000"/>
            <a:ext cx="3871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expectError  compara uma mensagem de erro e um método que deve gerar a mensagem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Shape 233"/>
          <p:cNvCxnSpPr/>
          <p:nvPr/>
        </p:nvCxnSpPr>
        <p:spPr>
          <a:xfrm flipH="1">
            <a:off x="3658425" y="1609450"/>
            <a:ext cx="16764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5334825" y="1262050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5430975" y="1384450"/>
            <a:ext cx="3010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Mensagem de erro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rot="10800000">
            <a:off x="3512200" y="2577050"/>
            <a:ext cx="18339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5276800" y="2492900"/>
            <a:ext cx="2680500" cy="579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5346100" y="2577050"/>
            <a:ext cx="3010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 que gera um erro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 rot="10800000">
            <a:off x="687300" y="3680150"/>
            <a:ext cx="17550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2442300" y="3938900"/>
            <a:ext cx="3148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2442300" y="3938900"/>
            <a:ext cx="3286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 compara um valor com um método que deve gerar esse valor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rot="10800000">
            <a:off x="1215350" y="3601625"/>
            <a:ext cx="1620900" cy="8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2836250" y="4132550"/>
            <a:ext cx="22284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2903725" y="4265300"/>
            <a:ext cx="1969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Valor a ser comparado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inuous-delivery-distilled-42-638.jpg"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19691"/>
          <a:stretch/>
        </p:blipFill>
        <p:spPr>
          <a:xfrm>
            <a:off x="1478603" y="1013075"/>
            <a:ext cx="6430170" cy="41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397850" y="69275"/>
            <a:ext cx="8320800" cy="94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Hierarquia de Testes</a:t>
            </a:r>
          </a:p>
        </p:txBody>
      </p:sp>
      <p:pic>
        <p:nvPicPr>
          <p:cNvPr descr="logo.jp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0" y="3090289"/>
            <a:ext cx="1165889" cy="6124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2096177" y="3426499"/>
            <a:ext cx="1014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unit-logo.png"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286" y="3906810"/>
            <a:ext cx="972018" cy="4682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2096177" y="4071795"/>
            <a:ext cx="4668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/>
          <p:nvPr/>
        </p:nvCxnSpPr>
        <p:spPr>
          <a:xfrm rot="10800000">
            <a:off x="2194675" y="3624025"/>
            <a:ext cx="23748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4569475" y="3873200"/>
            <a:ext cx="27123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569475" y="3950175"/>
            <a:ext cx="2611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 que deve gerar um valor a ser comparado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Na Fachada deve existir um método main no seguinte formato:</a:t>
            </a:r>
          </a:p>
        </p:txBody>
      </p:sp>
      <p:pic>
        <p:nvPicPr>
          <p:cNvPr descr="main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4" y="1902075"/>
            <a:ext cx="7098999" cy="1485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8" name="Shape 278"/>
          <p:cNvSpPr/>
          <p:nvPr/>
        </p:nvSpPr>
        <p:spPr>
          <a:xfrm>
            <a:off x="4209350" y="2577425"/>
            <a:ext cx="360000" cy="81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2374850" y="3117600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Facade</a:t>
            </a:r>
          </a:p>
        </p:txBody>
      </p:sp>
      <p:sp>
        <p:nvSpPr>
          <p:cNvPr id="280" name="Shape 280"/>
          <p:cNvSpPr/>
          <p:nvPr/>
        </p:nvSpPr>
        <p:spPr>
          <a:xfrm>
            <a:off x="6508275" y="2521100"/>
            <a:ext cx="360000" cy="81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673775" y="3061325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Script de Teste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 saida de um script quando executado e sem qualquer erro é no seguinte formato: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509000" y="3262325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Testes com Sucesso</a:t>
            </a:r>
          </a:p>
        </p:txBody>
      </p:sp>
      <p:sp>
        <p:nvSpPr>
          <p:cNvPr id="288" name="Shape 288"/>
          <p:cNvSpPr/>
          <p:nvPr/>
        </p:nvSpPr>
        <p:spPr>
          <a:xfrm>
            <a:off x="4343500" y="2588625"/>
            <a:ext cx="360000" cy="945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4294250" y="3757525"/>
            <a:ext cx="2098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Testes que Falharam</a:t>
            </a:r>
          </a:p>
        </p:txBody>
      </p:sp>
      <p:sp>
        <p:nvSpPr>
          <p:cNvPr id="290" name="Shape 290"/>
          <p:cNvSpPr/>
          <p:nvPr/>
        </p:nvSpPr>
        <p:spPr>
          <a:xfrm>
            <a:off x="6342650" y="2635250"/>
            <a:ext cx="360000" cy="138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690350" y="2132850"/>
            <a:ext cx="81147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 file: acceptance_test/us1.txt | Passed Tests: 15 | Not Passed Tests: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sole.pn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" y="1848950"/>
            <a:ext cx="959850" cy="2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Mas e quando o teste encontra um problema?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54375" y="1553200"/>
            <a:ext cx="89703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FAILURES: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21: Expected the error message &lt;Valor errado!&gt;, but the error message was &lt;Acesso negado!&gt;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53: Expected &lt;6390&gt;, but was &lt;5890&gt;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55: Expected &lt;5200&gt;, but was &lt;4700&gt;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console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1269300"/>
            <a:ext cx="959850" cy="2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5706025" y="3208825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73700" y="760150"/>
            <a:ext cx="89703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FAILURES: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At line 21: Expected the error message &lt;Valor errado!&gt;, but the error message was &lt;Acesso negado!&gt;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>
            <a:off x="6246550" y="2374825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5863825" y="316262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Mensagem de erro esperada.</a:t>
            </a:r>
          </a:p>
        </p:txBody>
      </p:sp>
      <p:cxnSp>
        <p:nvCxnSpPr>
          <p:cNvPr id="308" name="Shape 308"/>
          <p:cNvCxnSpPr/>
          <p:nvPr/>
        </p:nvCxnSpPr>
        <p:spPr>
          <a:xfrm rot="10800000">
            <a:off x="4114250" y="2544100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" name="Shape 309"/>
          <p:cNvSpPr/>
          <p:nvPr/>
        </p:nvSpPr>
        <p:spPr>
          <a:xfrm>
            <a:off x="3429450" y="3348775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3587250" y="334877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Mensagem de erro recebida</a:t>
            </a:r>
          </a:p>
        </p:txBody>
      </p:sp>
      <p:pic>
        <p:nvPicPr>
          <p:cNvPr descr="console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" y="352449"/>
            <a:ext cx="1541924" cy="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173700" y="760150"/>
            <a:ext cx="89703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FAILURES: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At line 55: Expected &lt;200&gt;, but was &lt;99&gt;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7" name="Shape 317"/>
          <p:cNvCxnSpPr/>
          <p:nvPr/>
        </p:nvCxnSpPr>
        <p:spPr>
          <a:xfrm rot="10800000">
            <a:off x="5567100" y="2044450"/>
            <a:ext cx="624600" cy="8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/>
          <p:nvPr/>
        </p:nvSpPr>
        <p:spPr>
          <a:xfrm>
            <a:off x="5429950" y="2963350"/>
            <a:ext cx="1790100" cy="36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5567100" y="2963350"/>
            <a:ext cx="1393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Valor recebido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3832875" y="2374825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3198125" y="3244750"/>
            <a:ext cx="1733700" cy="36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3350900" y="316262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Valor esperado</a:t>
            </a:r>
          </a:p>
        </p:txBody>
      </p:sp>
      <p:pic>
        <p:nvPicPr>
          <p:cNvPr descr="console.png"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" y="352449"/>
            <a:ext cx="1541924" cy="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Sintaxe  do EasyAccept</a:t>
            </a:r>
          </a:p>
        </p:txBody>
      </p:sp>
      <p:pic>
        <p:nvPicPr>
          <p:cNvPr descr="logo.jpg" id="329" name="Shape 329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630275"/>
            <a:ext cx="8520600" cy="39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Create User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reateUser userID=987 name=“Joao das Neves" birthday=9/2/1989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Expect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expect “9/2/1989 " getUserBirthday userID=987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Adicionar valor a uma variável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Id1=getUserBirthday userID=987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27675" y="7991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27675" y="18294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27675" y="281465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630275"/>
            <a:ext cx="8520600" cy="39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Equal Files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equalFiles c:/trabalho1.txt  c:/trabalho2.txt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Expect Error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expectError “Nome Invalido” createUser name = “98@” birthday= 30/9/1999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Quit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 Sair do EasyAccept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Comentário:  # no inicio do comando.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27675" y="7991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27675" y="18294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27675" y="281465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27675" y="3912475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Porque usar o EasyAccept?</a:t>
            </a:r>
          </a:p>
        </p:txBody>
      </p:sp>
      <p:pic>
        <p:nvPicPr>
          <p:cNvPr descr="logo.jpg" id="352" name="Shape 35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_image_at_2016_08_18_11_57_pm.png" id="77" name="Shape 77"/>
          <p:cNvPicPr preferRelativeResize="0"/>
          <p:nvPr/>
        </p:nvPicPr>
        <p:blipFill rotWithShape="1">
          <a:blip r:embed="rId3">
            <a:alphaModFix/>
          </a:blip>
          <a:srcRect b="5889" l="15581" r="16645" t="3376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-stack-hires.png" id="357" name="Shape 357"/>
          <p:cNvPicPr preferRelativeResize="0"/>
          <p:nvPr/>
        </p:nvPicPr>
        <p:blipFill rotWithShape="1">
          <a:blip r:embed="rId3">
            <a:alphaModFix/>
          </a:blip>
          <a:srcRect b="22318" l="0" r="0" t="0"/>
          <a:stretch/>
        </p:blipFill>
        <p:spPr>
          <a:xfrm>
            <a:off x="1336200" y="0"/>
            <a:ext cx="6201475" cy="4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442375" y="3235162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Unidade</a:t>
            </a:r>
          </a:p>
        </p:txBody>
      </p:sp>
      <p:sp>
        <p:nvSpPr>
          <p:cNvPr id="363" name="Shape 363"/>
          <p:cNvSpPr/>
          <p:nvPr/>
        </p:nvSpPr>
        <p:spPr>
          <a:xfrm>
            <a:off x="5249862" y="24752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Integração</a:t>
            </a:r>
          </a:p>
        </p:txBody>
      </p:sp>
      <p:sp>
        <p:nvSpPr>
          <p:cNvPr id="364" name="Shape 364"/>
          <p:cNvSpPr/>
          <p:nvPr/>
        </p:nvSpPr>
        <p:spPr>
          <a:xfrm>
            <a:off x="5950900" y="18295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Sistema</a:t>
            </a:r>
          </a:p>
        </p:txBody>
      </p:sp>
      <p:sp>
        <p:nvSpPr>
          <p:cNvPr id="365" name="Shape 365"/>
          <p:cNvSpPr/>
          <p:nvPr/>
        </p:nvSpPr>
        <p:spPr>
          <a:xfrm>
            <a:off x="6593025" y="1183862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Aceitação</a:t>
            </a:r>
          </a:p>
        </p:txBody>
      </p:sp>
      <p:sp>
        <p:nvSpPr>
          <p:cNvPr id="366" name="Shape 366"/>
          <p:cNvSpPr/>
          <p:nvPr/>
        </p:nvSpPr>
        <p:spPr>
          <a:xfrm>
            <a:off x="2514650" y="24752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Projeto do Sistema</a:t>
            </a:r>
          </a:p>
        </p:txBody>
      </p:sp>
      <p:sp>
        <p:nvSpPr>
          <p:cNvPr id="367" name="Shape 367"/>
          <p:cNvSpPr/>
          <p:nvPr/>
        </p:nvSpPr>
        <p:spPr>
          <a:xfrm>
            <a:off x="3215750" y="3235175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Unidades</a:t>
            </a:r>
          </a:p>
        </p:txBody>
      </p:sp>
      <p:sp>
        <p:nvSpPr>
          <p:cNvPr id="368" name="Shape 368"/>
          <p:cNvSpPr/>
          <p:nvPr/>
        </p:nvSpPr>
        <p:spPr>
          <a:xfrm>
            <a:off x="1910800" y="1829562"/>
            <a:ext cx="12384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Especificação do Sistema</a:t>
            </a:r>
          </a:p>
        </p:txBody>
      </p:sp>
      <p:sp>
        <p:nvSpPr>
          <p:cNvPr id="369" name="Shape 369"/>
          <p:cNvSpPr/>
          <p:nvPr/>
        </p:nvSpPr>
        <p:spPr>
          <a:xfrm>
            <a:off x="1297300" y="1183875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/>
              <a:t>Requisitos</a:t>
            </a:r>
          </a:p>
        </p:txBody>
      </p:sp>
      <p:cxnSp>
        <p:nvCxnSpPr>
          <p:cNvPr id="370" name="Shape 370"/>
          <p:cNvCxnSpPr>
            <a:endCxn id="363" idx="1"/>
          </p:cNvCxnSpPr>
          <p:nvPr/>
        </p:nvCxnSpPr>
        <p:spPr>
          <a:xfrm flipH="1" rot="10800000">
            <a:off x="3493662" y="2719600"/>
            <a:ext cx="17562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68" idx="3"/>
            <a:endCxn id="364" idx="1"/>
          </p:cNvCxnSpPr>
          <p:nvPr/>
        </p:nvCxnSpPr>
        <p:spPr>
          <a:xfrm>
            <a:off x="3149200" y="2073912"/>
            <a:ext cx="280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69" idx="3"/>
            <a:endCxn id="365" idx="1"/>
          </p:cNvCxnSpPr>
          <p:nvPr/>
        </p:nvCxnSpPr>
        <p:spPr>
          <a:xfrm>
            <a:off x="2303200" y="1428225"/>
            <a:ext cx="428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>
            <a:stCxn id="367" idx="3"/>
            <a:endCxn id="362" idx="1"/>
          </p:cNvCxnSpPr>
          <p:nvPr/>
        </p:nvCxnSpPr>
        <p:spPr>
          <a:xfrm>
            <a:off x="4221650" y="3479525"/>
            <a:ext cx="22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/>
          <p:nvPr/>
        </p:nvCxnSpPr>
        <p:spPr>
          <a:xfrm>
            <a:off x="1048775" y="1437950"/>
            <a:ext cx="2918100" cy="310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/>
          <p:nvPr/>
        </p:nvCxnSpPr>
        <p:spPr>
          <a:xfrm flipH="1" rot="10800000">
            <a:off x="4601325" y="1369425"/>
            <a:ext cx="3394200" cy="3160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 txBox="1"/>
          <p:nvPr/>
        </p:nvSpPr>
        <p:spPr>
          <a:xfrm>
            <a:off x="3629862" y="10717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Requisitos do usuário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569950" y="1829553"/>
            <a:ext cx="1756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Especificações Funcional e Não Funcional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566962" y="24752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Arquitetura do Sistema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566950" y="29639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Projeto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321400" y="731550"/>
            <a:ext cx="2457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Processo de testes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38875" y="720300"/>
            <a:ext cx="1911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Fase do processo de software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362300" y="739425"/>
            <a:ext cx="1442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Níveis de teste de software</a:t>
            </a:r>
          </a:p>
        </p:txBody>
      </p:sp>
      <p:pic>
        <p:nvPicPr>
          <p:cNvPr descr="logo.jpg" id="383" name="Shape 38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Materiais e outras referências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http://easyaccept.sourceforge.net/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http://www.dsc.ufcg.edu.br/~jacques/projetos/common/easyaccept/usermanual.html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http://www.dsc.ufcg.edu.br/~jacques/projetos/common/easyaccept/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https://www2.lsd.ufcg.edu.br/~walfredo/papers/easyaccept-ast25-final.pdf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http://www.nti.ufpb.br/~caroline/curso/Aula03-Curso%20de%20Testes%20de%20Software%20-%20NTI.pdf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Como usar o EasyAccept?</a:t>
            </a:r>
          </a:p>
        </p:txBody>
      </p:sp>
      <p:pic>
        <p:nvPicPr>
          <p:cNvPr descr="logo.jpg" id="83" name="Shape 8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Faça o download do repositório disponibilizado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85250" y="1401700"/>
            <a:ext cx="77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https://github.com/samanthakem/easy_accept_lab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4201500" cy="165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 Eclipse faça import  do repositório baixado.</a:t>
            </a:r>
          </a:p>
        </p:txBody>
      </p:sp>
      <p:pic>
        <p:nvPicPr>
          <p:cNvPr descr="import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75" y="168825"/>
            <a:ext cx="3771074" cy="48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4725" y="234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Adicionando o .jar ao projeto!</a:t>
            </a:r>
          </a:p>
        </p:txBody>
      </p:sp>
      <p:pic>
        <p:nvPicPr>
          <p:cNvPr descr="logo.jpg" id="101" name="Shape 10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68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Espera aí, você sabe o que é um </a:t>
            </a:r>
            <a:r>
              <a:rPr b="1" lang="en"/>
              <a:t>.jar</a:t>
            </a:r>
            <a:r>
              <a:rPr lang="en"/>
              <a:t>?</a:t>
            </a:r>
          </a:p>
        </p:txBody>
      </p:sp>
      <p:pic>
        <p:nvPicPr>
          <p:cNvPr descr="application-x-jar[1]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550" y="24319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