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Nuni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Nunito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Nunito-italic.fntdata"/><Relationship Id="rId16" Type="http://schemas.openxmlformats.org/officeDocument/2006/relationships/slide" Target="slides/slide11.xml"/><Relationship Id="rId38" Type="http://schemas.openxmlformats.org/officeDocument/2006/relationships/font" Target="fonts/Nuni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e95e645b8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e95e645b8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e95e645b8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e95e645b8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e95e645b8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e95e645b8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eee70c9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eee70c9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eee70c9c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eee70c9c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e95e645b8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e95e645b8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eee70c9c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eee70c9c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efde5cf1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efde5cf1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efde5cf1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efde5cf1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f05fece41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f05fece41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e95e645b8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e95e645b8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f05fece4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f05fece4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f05fece4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f05fece4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f05fece4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f05fece4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f05fece4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f05fece4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f05fece4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f05fece4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f05fece4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f05fece4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f05fece4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f05fece4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f05fece4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f05fece4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f05fece4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f05fece4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f05fece4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f05fece4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f05fece41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f05fece41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f05fece41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f05fece4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f05fece41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f05fece41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f05fece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f05fece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e95e645b8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e95e645b8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e95e645b8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e95e645b8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e95e645b8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e95e645b8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e95e645b8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e95e645b8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e95e645b8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e95e645b8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youtube.com/watch?v=IKD2-MAkXyQ" TargetMode="External"/><Relationship Id="rId4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1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android.github.io/kotlin-guides/style.html" TargetMode="External"/><Relationship Id="rId4" Type="http://schemas.openxmlformats.org/officeDocument/2006/relationships/hyperlink" Target="https://kotlinlang.org/docs/reference/coding-conventions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Desenvolvimento Android com Kotlin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Components, Dagger 2 e Code Style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ViewModel</a:t>
            </a:r>
            <a:endParaRPr/>
          </a:p>
        </p:txBody>
      </p:sp>
      <p:sp>
        <p:nvSpPr>
          <p:cNvPr id="186" name="Google Shape;186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233A44"/>
                </a:solidFill>
              </a:rPr>
              <a:t>A classe ViewModel é projetada para armazenar e gerenciar dados relacionados à interface do usuário de uma maneira consciente do ciclo de vida. A classe ViewModel permite que os dados sobrevivam a alterações de configuração, como rotações de tela.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Room - SQLite ORM</a:t>
            </a:r>
            <a:endParaRPr/>
          </a:p>
        </p:txBody>
      </p:sp>
      <p:sp>
        <p:nvSpPr>
          <p:cNvPr id="192" name="Google Shape;192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Evite código boilerplate e converta facilmente os dados da tabela SQLite em POJOs usando Room. Room fornece verificações de tempo de compilação de instruções SQLite e pode retornar observables RxJava, Flowable e LiveData.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Injeção de Dependências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"Dependency Injection" is a 25-dollar term for a 5-cent concept. [...] Dependency injection means giving an object its instance variables. [...].</a:t>
            </a:r>
            <a:endParaRPr/>
          </a:p>
        </p:txBody>
      </p:sp>
      <p:sp>
        <p:nvSpPr>
          <p:cNvPr id="203" name="Google Shape;203;p25"/>
          <p:cNvSpPr txBox="1"/>
          <p:nvPr/>
        </p:nvSpPr>
        <p:spPr>
          <a:xfrm>
            <a:off x="6467225" y="3603050"/>
            <a:ext cx="2299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Nunito"/>
                <a:ea typeface="Nunito"/>
                <a:cs typeface="Nunito"/>
                <a:sym typeface="Nunito"/>
              </a:rPr>
              <a:t>James Shore</a:t>
            </a:r>
            <a:endParaRPr i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Nunito"/>
                <a:ea typeface="Nunito"/>
                <a:cs typeface="Nunito"/>
                <a:sym typeface="Nunito"/>
              </a:rPr>
              <a:t>http://bit.ly/jamesshore</a:t>
            </a:r>
            <a:endParaRPr i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is week, we're going to talk about the topic of Dependency Injection in Object oriented code (specifically PHP). You don't need a fancy container to do it, it's actually quite simple to do manually!&#10;&#10;Blog: http://blog.ircmaxell.com&#10;Twitter: https://twitter.com/ircmaxell" id="208" name="Google Shape;208;p26" title="Dependency Injection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7539" y="205900"/>
            <a:ext cx="6308924" cy="473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Dagger 2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 Dagger é um framework de injeção de dependência totalmente estático e em tempo de compilação para Java e Android. É uma adaptação de uma versão anterior criada pela Square e agora mantida pelo Google.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Style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>
            <p:ph type="title"/>
          </p:nvPr>
        </p:nvSpPr>
        <p:spPr>
          <a:xfrm>
            <a:off x="289927" y="411098"/>
            <a:ext cx="3073500" cy="13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Embora acreditemos que este tópico seja uma questão de gosto, achamos relevante citá-lo</a:t>
            </a:r>
            <a:endParaRPr sz="1100"/>
          </a:p>
        </p:txBody>
      </p:sp>
      <p:pic>
        <p:nvPicPr>
          <p:cNvPr id="229" name="Google Shape;22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7575" y="1470125"/>
            <a:ext cx="4477575" cy="335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5075" y="612225"/>
            <a:ext cx="5958175" cy="4250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537000" y="44335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Sobre nós - Jabá</a:t>
            </a:r>
            <a:endParaRPr/>
          </a:p>
        </p:txBody>
      </p:sp>
      <p:sp>
        <p:nvSpPr>
          <p:cNvPr id="135" name="Google Shape;135;p14"/>
          <p:cNvSpPr txBox="1"/>
          <p:nvPr>
            <p:ph idx="2" type="body"/>
          </p:nvPr>
        </p:nvSpPr>
        <p:spPr>
          <a:xfrm>
            <a:off x="85575" y="3463850"/>
            <a:ext cx="4612800" cy="13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Sou Data Science na Stefanini alocado no BB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GitHub:</a:t>
            </a:r>
            <a:r>
              <a:rPr lang="en"/>
              <a:t> github.com/paulovpcotta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LinkedIn:</a:t>
            </a:r>
            <a:r>
              <a:rPr lang="en"/>
              <a:t> www.linkedin.com/in/paulo-vitor-pereira-cotta</a:t>
            </a:r>
            <a:endParaRPr b="1"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949" y="1249400"/>
            <a:ext cx="1067925" cy="189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8598" y="1436175"/>
            <a:ext cx="1715326" cy="171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4"/>
          <p:cNvSpPr txBox="1"/>
          <p:nvPr>
            <p:ph idx="2" type="body"/>
          </p:nvPr>
        </p:nvSpPr>
        <p:spPr>
          <a:xfrm>
            <a:off x="4572000" y="3463850"/>
            <a:ext cx="4450200" cy="13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Sou DEV Mobile na Happe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GitHub:</a:t>
            </a:r>
            <a:r>
              <a:rPr lang="en"/>
              <a:t> github.com/daniloleemes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LinkedIn:</a:t>
            </a:r>
            <a:r>
              <a:rPr lang="en"/>
              <a:t> www.linkedin.com/in/daniloleemes</a:t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2"/>
          <p:cNvSpPr txBox="1"/>
          <p:nvPr>
            <p:ph type="title"/>
          </p:nvPr>
        </p:nvSpPr>
        <p:spPr>
          <a:xfrm>
            <a:off x="443973" y="419650"/>
            <a:ext cx="5221500" cy="7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MVVM</a:t>
            </a:r>
            <a:endParaRPr sz="2400"/>
          </a:p>
        </p:txBody>
      </p:sp>
      <p:sp>
        <p:nvSpPr>
          <p:cNvPr id="240" name="Google Shape;240;p32"/>
          <p:cNvSpPr txBox="1"/>
          <p:nvPr/>
        </p:nvSpPr>
        <p:spPr>
          <a:xfrm>
            <a:off x="470700" y="1540475"/>
            <a:ext cx="8250000" cy="26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F7B51"/>
                </a:solidFill>
              </a:rPr>
              <a:t>Ao contrário do MVP onde existe uma referência bidirecional entre a View o Presenter, no MVVM, o ViewModel não sabe quais Views recebem atualizações sobre seus eventos, o que é excelente, uma vez que o coupling do código é reduzido.</a:t>
            </a:r>
            <a:endParaRPr sz="1100">
              <a:solidFill>
                <a:srgbClr val="AF7B51"/>
              </a:solidFill>
            </a:endParaRPr>
          </a:p>
          <a:p>
            <a:pPr indent="1320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F7B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F7B51"/>
                </a:solidFill>
              </a:rPr>
              <a:t>Outra similaridade entre o MPV e o MVVM, é que assim como o Presenter no MVP, no MVVM o ViewModel deve conter o código que faz a conexão entre a View e o Model. Idealmente o VM deve ser codificado em uma classe separada, essa classe deve estender à classe ViewModel presente no pacote dos architecture components:</a:t>
            </a:r>
            <a:endParaRPr sz="1100">
              <a:solidFill>
                <a:srgbClr val="AF7B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241" name="Google Shape;24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5100" y="3250500"/>
            <a:ext cx="37338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3"/>
          <p:cNvSpPr txBox="1"/>
          <p:nvPr>
            <p:ph type="title"/>
          </p:nvPr>
        </p:nvSpPr>
        <p:spPr>
          <a:xfrm>
            <a:off x="443973" y="419650"/>
            <a:ext cx="5221500" cy="7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Estilo de Nomes</a:t>
            </a:r>
            <a:endParaRPr sz="2400"/>
          </a:p>
        </p:txBody>
      </p:sp>
      <p:sp>
        <p:nvSpPr>
          <p:cNvPr id="247" name="Google Shape;247;p33"/>
          <p:cNvSpPr txBox="1"/>
          <p:nvPr/>
        </p:nvSpPr>
        <p:spPr>
          <a:xfrm>
            <a:off x="470700" y="1540475"/>
            <a:ext cx="8250000" cy="26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F7B51"/>
                </a:solidFill>
              </a:rPr>
              <a:t>Se um arquivo de origem contiver apenas uma única classe de nível superior, o nome do arquivo deverá refletir o nome que diferencia maiúsculas de minúsculas e a extensão .kt. Caso contrário, se um arquivo de origem contiver várias declarações de nível superior, escolha um nome que descreva o conteúdo do arquivo, aplique o PascalCase e anexe a extensão .kt.</a:t>
            </a:r>
            <a:endParaRPr/>
          </a:p>
        </p:txBody>
      </p:sp>
      <p:pic>
        <p:nvPicPr>
          <p:cNvPr id="248" name="Google Shape;24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497" y="2674550"/>
            <a:ext cx="6498375" cy="156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4"/>
          <p:cNvSpPr txBox="1"/>
          <p:nvPr>
            <p:ph type="title"/>
          </p:nvPr>
        </p:nvSpPr>
        <p:spPr>
          <a:xfrm>
            <a:off x="443973" y="419650"/>
            <a:ext cx="5221500" cy="7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Caracteres Especiais</a:t>
            </a:r>
            <a:endParaRPr sz="2400"/>
          </a:p>
        </p:txBody>
      </p:sp>
      <p:sp>
        <p:nvSpPr>
          <p:cNvPr id="254" name="Google Shape;254;p34"/>
          <p:cNvSpPr txBox="1"/>
          <p:nvPr/>
        </p:nvSpPr>
        <p:spPr>
          <a:xfrm>
            <a:off x="470700" y="1540475"/>
            <a:ext cx="8250000" cy="26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AF7B51"/>
                </a:solidFill>
              </a:rPr>
              <a:t>Caracteres em branco</a:t>
            </a:r>
            <a:endParaRPr sz="1800" u="sng">
              <a:solidFill>
                <a:srgbClr val="AF7B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rgbClr val="AF7B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F7B51"/>
                </a:solidFill>
              </a:rPr>
              <a:t>Além da seqüência de terminador de linha, o caractere de espaço horizontal ASCII (0x20) é o único caractere de espaço em branco que aparece em qualquer lugar em um arquivo de origem. Isso implica que:</a:t>
            </a:r>
            <a:endParaRPr>
              <a:solidFill>
                <a:srgbClr val="AF7B51"/>
              </a:solidFill>
            </a:endParaRPr>
          </a:p>
          <a:p>
            <a:pPr indent="1320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F7B5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F7B51"/>
              </a:buClr>
              <a:buSzPts val="1400"/>
              <a:buChar char="●"/>
            </a:pPr>
            <a:r>
              <a:rPr lang="en">
                <a:solidFill>
                  <a:srgbClr val="AF7B51"/>
                </a:solidFill>
              </a:rPr>
              <a:t>Todos os outros caracteres de espaço em branco em literais de seqüência de caracteres e caracteres são escapados.</a:t>
            </a:r>
            <a:endParaRPr>
              <a:solidFill>
                <a:srgbClr val="AF7B5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F7B51"/>
              </a:buClr>
              <a:buSzPts val="1400"/>
              <a:buChar char="●"/>
            </a:pPr>
            <a:r>
              <a:rPr lang="en">
                <a:solidFill>
                  <a:srgbClr val="AF7B51"/>
                </a:solidFill>
              </a:rPr>
              <a:t>Caracteres de tabulação não são usados ​​para recuo.</a:t>
            </a:r>
            <a:endParaRPr>
              <a:solidFill>
                <a:srgbClr val="AF7B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F7B5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5"/>
          <p:cNvSpPr txBox="1"/>
          <p:nvPr>
            <p:ph type="title"/>
          </p:nvPr>
        </p:nvSpPr>
        <p:spPr>
          <a:xfrm>
            <a:off x="443973" y="419650"/>
            <a:ext cx="5221500" cy="7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Caracteres Especiais</a:t>
            </a:r>
            <a:endParaRPr sz="2400"/>
          </a:p>
        </p:txBody>
      </p:sp>
      <p:sp>
        <p:nvSpPr>
          <p:cNvPr id="260" name="Google Shape;260;p35"/>
          <p:cNvSpPr txBox="1"/>
          <p:nvPr/>
        </p:nvSpPr>
        <p:spPr>
          <a:xfrm>
            <a:off x="470700" y="1540475"/>
            <a:ext cx="8250000" cy="26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AF7B51"/>
                </a:solidFill>
              </a:rPr>
              <a:t>Seqüências especiais de escape</a:t>
            </a:r>
            <a:endParaRPr sz="1800" u="sng">
              <a:solidFill>
                <a:srgbClr val="AF7B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F7B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F7B51"/>
                </a:solidFill>
              </a:rPr>
              <a:t>Para qualquer caractere que tenha uma sequência de escape especial (\ b, \ n, \ r, \ t, \ ', \ ", \\ e \ $), essa sequência é usada em vez do Unicode correspondente (por exemplo, \ u000a ) escapar.</a:t>
            </a:r>
            <a:endParaRPr>
              <a:solidFill>
                <a:srgbClr val="AF7B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AF7B5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"/>
          <p:cNvSpPr txBox="1"/>
          <p:nvPr>
            <p:ph type="title"/>
          </p:nvPr>
        </p:nvSpPr>
        <p:spPr>
          <a:xfrm>
            <a:off x="443973" y="419650"/>
            <a:ext cx="5221500" cy="7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Caracteres Especiais</a:t>
            </a:r>
            <a:endParaRPr sz="2400"/>
          </a:p>
        </p:txBody>
      </p:sp>
      <p:sp>
        <p:nvSpPr>
          <p:cNvPr id="266" name="Google Shape;266;p36"/>
          <p:cNvSpPr txBox="1"/>
          <p:nvPr/>
        </p:nvSpPr>
        <p:spPr>
          <a:xfrm>
            <a:off x="470700" y="1540475"/>
            <a:ext cx="8250000" cy="26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AF7B51"/>
                </a:solidFill>
              </a:rPr>
              <a:t>Caracteres não ASCII</a:t>
            </a:r>
            <a:endParaRPr sz="1800" u="sng">
              <a:solidFill>
                <a:srgbClr val="AF7B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F7B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F7B51"/>
                </a:solidFill>
              </a:rPr>
              <a:t>Para os restantes caracteres não ASCII, é utilizado o carácter Unicode real (por exemplo, ∞) ou o escape Unicode equivalente (por exemplo, \ u221e). A escolha depende apenas do que torna o código mais fácil de ler e entender. Escapes Unicode são desencorajados para caracteres imprimíveis em qualquer local e são fortemente desencorajados fora de literais de string e comentários.</a:t>
            </a:r>
            <a:endParaRPr sz="1200">
              <a:solidFill>
                <a:srgbClr val="AF7B51"/>
              </a:solidFill>
            </a:endParaRPr>
          </a:p>
          <a:p>
            <a:pPr indent="1320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F7B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F7B51"/>
                </a:solidFill>
              </a:rPr>
              <a:t>Exemplo de discussão</a:t>
            </a:r>
            <a:endParaRPr sz="1200">
              <a:solidFill>
                <a:srgbClr val="AF7B5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F7B51"/>
              </a:buClr>
              <a:buSzPts val="1200"/>
              <a:buChar char="●"/>
            </a:pPr>
            <a:r>
              <a:rPr lang="en" sz="1200">
                <a:solidFill>
                  <a:srgbClr val="AF7B51"/>
                </a:solidFill>
              </a:rPr>
              <a:t>val unitAbbrev = "μs" Melhor: perfeitamente claro mesmo sem um comentário.</a:t>
            </a:r>
            <a:endParaRPr sz="1200">
              <a:solidFill>
                <a:srgbClr val="AF7B5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F7B51"/>
              </a:buClr>
              <a:buSzPts val="1200"/>
              <a:buChar char="●"/>
            </a:pPr>
            <a:r>
              <a:rPr lang="en" sz="1200">
                <a:solidFill>
                  <a:srgbClr val="AF7B51"/>
                </a:solidFill>
              </a:rPr>
              <a:t>val unitAbbrev = "\ u03bcs" // μs Ruim: não há motivo para usar um escape com um caractere imprimível.</a:t>
            </a:r>
            <a:endParaRPr sz="1200">
              <a:solidFill>
                <a:srgbClr val="AF7B5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F7B51"/>
              </a:buClr>
              <a:buSzPts val="1200"/>
              <a:buChar char="●"/>
            </a:pPr>
            <a:r>
              <a:rPr lang="en" sz="1200">
                <a:solidFill>
                  <a:srgbClr val="AF7B51"/>
                </a:solidFill>
              </a:rPr>
              <a:t>val unitAbbrev = "\ u03bcs" Pessímo: ​​o leitor não tem idéia do que é isso.</a:t>
            </a:r>
            <a:endParaRPr sz="1200">
              <a:solidFill>
                <a:srgbClr val="AF7B5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F7B51"/>
              </a:buClr>
              <a:buSzPts val="1200"/>
              <a:buChar char="●"/>
            </a:pPr>
            <a:r>
              <a:rPr lang="en" sz="1200">
                <a:solidFill>
                  <a:srgbClr val="AF7B51"/>
                </a:solidFill>
              </a:rPr>
              <a:t>return "\ ufeff" + content Bom: use escape para caracteres não imprimíveis, e comente se necessário.</a:t>
            </a:r>
            <a:endParaRPr sz="1200">
              <a:solidFill>
                <a:srgbClr val="AF7B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 u="sng">
              <a:solidFill>
                <a:srgbClr val="AF7B5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7"/>
          <p:cNvSpPr txBox="1"/>
          <p:nvPr>
            <p:ph type="title"/>
          </p:nvPr>
        </p:nvSpPr>
        <p:spPr>
          <a:xfrm>
            <a:off x="443973" y="419650"/>
            <a:ext cx="5221500" cy="7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Code Style</a:t>
            </a:r>
            <a:endParaRPr sz="2400"/>
          </a:p>
        </p:txBody>
      </p:sp>
      <p:sp>
        <p:nvSpPr>
          <p:cNvPr id="272" name="Google Shape;272;p37"/>
          <p:cNvSpPr txBox="1"/>
          <p:nvPr/>
        </p:nvSpPr>
        <p:spPr>
          <a:xfrm>
            <a:off x="470700" y="1540475"/>
            <a:ext cx="8250000" cy="26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AF7B51"/>
                </a:solidFill>
              </a:rPr>
              <a:t>Estrutura</a:t>
            </a:r>
            <a:endParaRPr sz="1800" u="sng">
              <a:solidFill>
                <a:srgbClr val="AF7B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F7B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F7B51"/>
                </a:solidFill>
              </a:rPr>
              <a:t>Um arquivo .kt compreende o seguinte, em ordem:</a:t>
            </a:r>
            <a:endParaRPr sz="1200">
              <a:solidFill>
                <a:srgbClr val="AF7B51"/>
              </a:solidFill>
            </a:endParaRPr>
          </a:p>
          <a:p>
            <a:pPr indent="24384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F7B5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F7B51"/>
              </a:buClr>
              <a:buSzPts val="1200"/>
              <a:buChar char="●"/>
            </a:pPr>
            <a:r>
              <a:rPr lang="en" sz="1200">
                <a:solidFill>
                  <a:srgbClr val="AF7B51"/>
                </a:solidFill>
              </a:rPr>
              <a:t>Cabeçalho de direitos autorais e / ou licença (opcional)</a:t>
            </a:r>
            <a:endParaRPr sz="1200">
              <a:solidFill>
                <a:srgbClr val="AF7B5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F7B51"/>
              </a:buClr>
              <a:buSzPts val="1200"/>
              <a:buChar char="●"/>
            </a:pPr>
            <a:r>
              <a:rPr lang="en" sz="1200">
                <a:solidFill>
                  <a:srgbClr val="AF7B51"/>
                </a:solidFill>
              </a:rPr>
              <a:t>Anotações no nível do arquivo</a:t>
            </a:r>
            <a:endParaRPr sz="1200">
              <a:solidFill>
                <a:srgbClr val="AF7B5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F7B51"/>
              </a:buClr>
              <a:buSzPts val="1200"/>
              <a:buChar char="●"/>
            </a:pPr>
            <a:r>
              <a:rPr lang="en" sz="1200">
                <a:solidFill>
                  <a:srgbClr val="AF7B51"/>
                </a:solidFill>
              </a:rPr>
              <a:t>Declaração de embalagem</a:t>
            </a:r>
            <a:endParaRPr sz="1200">
              <a:solidFill>
                <a:srgbClr val="AF7B5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F7B51"/>
              </a:buClr>
              <a:buSzPts val="1200"/>
              <a:buChar char="●"/>
            </a:pPr>
            <a:r>
              <a:rPr lang="en" sz="1200">
                <a:solidFill>
                  <a:srgbClr val="AF7B51"/>
                </a:solidFill>
              </a:rPr>
              <a:t>Declarações de importação</a:t>
            </a:r>
            <a:endParaRPr sz="1200">
              <a:solidFill>
                <a:srgbClr val="AF7B5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F7B51"/>
              </a:buClr>
              <a:buSzPts val="1200"/>
              <a:buChar char="●"/>
            </a:pPr>
            <a:r>
              <a:rPr lang="en" sz="1200">
                <a:solidFill>
                  <a:srgbClr val="AF7B51"/>
                </a:solidFill>
              </a:rPr>
              <a:t>Declarações de nível superior</a:t>
            </a:r>
            <a:endParaRPr sz="1200">
              <a:solidFill>
                <a:srgbClr val="AF7B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F7B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AF7B51"/>
                </a:solidFill>
              </a:rPr>
              <a:t>Exatamente uma linha em branco separa cada uma dessas seções.</a:t>
            </a:r>
            <a:endParaRPr b="1" sz="1800" u="sng">
              <a:solidFill>
                <a:srgbClr val="AF7B5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 txBox="1"/>
          <p:nvPr>
            <p:ph type="title"/>
          </p:nvPr>
        </p:nvSpPr>
        <p:spPr>
          <a:xfrm>
            <a:off x="443973" y="419650"/>
            <a:ext cx="5221500" cy="7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Code Style</a:t>
            </a:r>
            <a:endParaRPr sz="2400"/>
          </a:p>
        </p:txBody>
      </p:sp>
      <p:sp>
        <p:nvSpPr>
          <p:cNvPr id="278" name="Google Shape;278;p38"/>
          <p:cNvSpPr txBox="1"/>
          <p:nvPr/>
        </p:nvSpPr>
        <p:spPr>
          <a:xfrm>
            <a:off x="470700" y="1540475"/>
            <a:ext cx="8250000" cy="26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AF7B51"/>
                </a:solidFill>
              </a:rPr>
              <a:t>Declaração de pacotes/package</a:t>
            </a:r>
            <a:endParaRPr sz="1800" u="sng">
              <a:solidFill>
                <a:srgbClr val="AF7B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F7B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F7B51"/>
                </a:solidFill>
              </a:rPr>
              <a:t>A declaração do pacote não está sujeita a nenhum limite de coluna e nunca é empacotada em linha.</a:t>
            </a:r>
            <a:endParaRPr sz="1200">
              <a:solidFill>
                <a:srgbClr val="AF7B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F7B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AF7B51"/>
                </a:solidFill>
              </a:rPr>
              <a:t>Declarações de importação</a:t>
            </a:r>
            <a:endParaRPr sz="1800" u="sng">
              <a:solidFill>
                <a:srgbClr val="AF7B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F7B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F7B51"/>
                </a:solidFill>
              </a:rPr>
              <a:t>As instruções de importação para classes, funções e propriedades são agrupadas em uma única lista e classificadas como ASCII.</a:t>
            </a:r>
            <a:endParaRPr sz="1200">
              <a:solidFill>
                <a:srgbClr val="AF7B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F7B51"/>
                </a:solidFill>
              </a:rPr>
              <a:t>Importações de curingas (de qualquer tipo) não são permitidas.</a:t>
            </a:r>
            <a:endParaRPr sz="1200">
              <a:solidFill>
                <a:srgbClr val="AF7B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F7B51"/>
                </a:solidFill>
              </a:rPr>
              <a:t>Semelhante à declaração de pacote, as instruções de importação não estã</a:t>
            </a:r>
            <a:r>
              <a:rPr lang="en" sz="1200">
                <a:solidFill>
                  <a:srgbClr val="AF7B51"/>
                </a:solidFill>
              </a:rPr>
              <a:t>o </a:t>
            </a:r>
            <a:r>
              <a:rPr lang="en" sz="1200">
                <a:solidFill>
                  <a:srgbClr val="AF7B51"/>
                </a:solidFill>
              </a:rPr>
              <a:t>sujeitas a um limite de coluna e nunca são preenchidas com linhas.</a:t>
            </a:r>
            <a:endParaRPr sz="1200">
              <a:solidFill>
                <a:srgbClr val="AF7B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F7B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rgbClr val="AF7B5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9"/>
          <p:cNvSpPr txBox="1"/>
          <p:nvPr>
            <p:ph type="title"/>
          </p:nvPr>
        </p:nvSpPr>
        <p:spPr>
          <a:xfrm>
            <a:off x="443973" y="419650"/>
            <a:ext cx="5221500" cy="7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Formato/Formatting</a:t>
            </a:r>
            <a:endParaRPr sz="2400"/>
          </a:p>
        </p:txBody>
      </p:sp>
      <p:sp>
        <p:nvSpPr>
          <p:cNvPr id="284" name="Google Shape;284;p39"/>
          <p:cNvSpPr txBox="1"/>
          <p:nvPr/>
        </p:nvSpPr>
        <p:spPr>
          <a:xfrm>
            <a:off x="470700" y="1540475"/>
            <a:ext cx="8250000" cy="26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AF7B51"/>
                </a:solidFill>
              </a:rPr>
              <a:t>Suspensórios/Ou chaves</a:t>
            </a:r>
            <a:endParaRPr sz="1800" u="sng">
              <a:solidFill>
                <a:srgbClr val="AF7B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F7B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F7B51"/>
                </a:solidFill>
              </a:rPr>
              <a:t>Chaves não são necessárias para quando ramos e corpos de instruções if que não possuam mais ramificações if / else e se encaixam em uma única linha</a:t>
            </a:r>
            <a:endParaRPr sz="1200">
              <a:solidFill>
                <a:srgbClr val="AF7B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rgbClr val="AF7B51"/>
              </a:solidFill>
            </a:endParaRPr>
          </a:p>
        </p:txBody>
      </p:sp>
      <p:pic>
        <p:nvPicPr>
          <p:cNvPr id="285" name="Google Shape;28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123" y="2788350"/>
            <a:ext cx="2955601" cy="123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4298" y="2677075"/>
            <a:ext cx="2229061" cy="123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0"/>
          <p:cNvSpPr txBox="1"/>
          <p:nvPr>
            <p:ph type="title"/>
          </p:nvPr>
        </p:nvSpPr>
        <p:spPr>
          <a:xfrm>
            <a:off x="443973" y="419650"/>
            <a:ext cx="5221500" cy="7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Formato/Formatting</a:t>
            </a:r>
            <a:endParaRPr sz="2400"/>
          </a:p>
        </p:txBody>
      </p:sp>
      <p:sp>
        <p:nvSpPr>
          <p:cNvPr id="292" name="Google Shape;292;p40"/>
          <p:cNvSpPr txBox="1"/>
          <p:nvPr/>
        </p:nvSpPr>
        <p:spPr>
          <a:xfrm>
            <a:off x="470700" y="1540475"/>
            <a:ext cx="8250000" cy="26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AF7B51"/>
                </a:solidFill>
              </a:rPr>
              <a:t>Indentation</a:t>
            </a:r>
            <a:endParaRPr sz="1800" u="sng">
              <a:solidFill>
                <a:srgbClr val="AF7B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F7B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F7B51"/>
                </a:solidFill>
              </a:rPr>
              <a:t>Cada vez que um novo bloco ou construção semelhante a um bloco é aberto, o recuo aumenta em quatro espaços. Quando o bloco termina, o recuo retorna ao nível de recuo anterior. O nível de recuo se aplica ao código e aos comentários em todo o bloco.</a:t>
            </a:r>
            <a:endParaRPr sz="1200">
              <a:solidFill>
                <a:srgbClr val="AF7B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rgbClr val="AF7B5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1"/>
          <p:cNvSpPr txBox="1"/>
          <p:nvPr>
            <p:ph type="title"/>
          </p:nvPr>
        </p:nvSpPr>
        <p:spPr>
          <a:xfrm>
            <a:off x="443973" y="419650"/>
            <a:ext cx="5221500" cy="7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Fontes:</a:t>
            </a:r>
            <a:endParaRPr sz="2400"/>
          </a:p>
        </p:txBody>
      </p:sp>
      <p:sp>
        <p:nvSpPr>
          <p:cNvPr id="298" name="Google Shape;298;p41"/>
          <p:cNvSpPr txBox="1"/>
          <p:nvPr/>
        </p:nvSpPr>
        <p:spPr>
          <a:xfrm>
            <a:off x="470700" y="1540475"/>
            <a:ext cx="8250000" cy="26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F7B51"/>
                </a:solidFill>
              </a:rPr>
              <a:t>Para que todos possam ter continuidade do conhecimento com Kotlin, segue os links Coding Convention.</a:t>
            </a:r>
            <a:endParaRPr sz="1200">
              <a:solidFill>
                <a:srgbClr val="AF7B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F7B5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F7B51"/>
              </a:buClr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https://android.github.io/kotlin-guides/style.html</a:t>
            </a:r>
            <a:endParaRPr sz="1200">
              <a:solidFill>
                <a:srgbClr val="AF7B5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F7B51"/>
              </a:buClr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https://kotlinlang.org/docs/reference/coding-conventions.html</a:t>
            </a:r>
            <a:endParaRPr sz="1200">
              <a:solidFill>
                <a:srgbClr val="AF7B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F7B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F7B51"/>
                </a:solidFill>
              </a:rPr>
              <a:t>A evolução em uma linguagem depende muito de nós mesmo.</a:t>
            </a:r>
            <a:endParaRPr sz="1200">
              <a:solidFill>
                <a:srgbClr val="AF7B5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537000" y="44335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GDG DF</a:t>
            </a:r>
            <a:r>
              <a:rPr lang="en"/>
              <a:t> - Jabá</a:t>
            </a:r>
            <a:endParaRPr/>
          </a:p>
        </p:txBody>
      </p:sp>
      <p:sp>
        <p:nvSpPr>
          <p:cNvPr id="144" name="Google Shape;144;p15"/>
          <p:cNvSpPr txBox="1"/>
          <p:nvPr>
            <p:ph idx="2" type="body"/>
          </p:nvPr>
        </p:nvSpPr>
        <p:spPr>
          <a:xfrm>
            <a:off x="872925" y="1461225"/>
            <a:ext cx="7445700" cy="22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AF7B51"/>
                </a:solidFill>
                <a:latin typeface="Arial"/>
                <a:ea typeface="Arial"/>
                <a:cs typeface="Arial"/>
                <a:sym typeface="Arial"/>
              </a:rPr>
              <a:t>A plataforma GDG é um nível de associação dentro do amplo programa Google Developers Community Groups e oferece suporte personalizado para os organizadores dos capítulos locais do GDG.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000" y="3010924"/>
            <a:ext cx="7404825" cy="141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2"/>
          <p:cNvSpPr txBox="1"/>
          <p:nvPr>
            <p:ph type="title"/>
          </p:nvPr>
        </p:nvSpPr>
        <p:spPr>
          <a:xfrm>
            <a:off x="443973" y="419650"/>
            <a:ext cx="5221500" cy="7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Obrigado Pessoal!!!</a:t>
            </a:r>
            <a:endParaRPr sz="2400"/>
          </a:p>
        </p:txBody>
      </p:sp>
      <p:pic>
        <p:nvPicPr>
          <p:cNvPr id="304" name="Google Shape;30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4488" y="1355425"/>
            <a:ext cx="5015025" cy="33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3"/>
          <p:cNvSpPr txBox="1"/>
          <p:nvPr>
            <p:ph type="title"/>
          </p:nvPr>
        </p:nvSpPr>
        <p:spPr>
          <a:xfrm>
            <a:off x="443973" y="419650"/>
            <a:ext cx="5221500" cy="7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Obrigado Pessoal!!!</a:t>
            </a:r>
            <a:endParaRPr sz="2400"/>
          </a:p>
        </p:txBody>
      </p:sp>
      <p:pic>
        <p:nvPicPr>
          <p:cNvPr id="310" name="Google Shape;31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8175" y="1478650"/>
            <a:ext cx="3095625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Ementa</a:t>
            </a:r>
            <a:endParaRPr/>
          </a:p>
        </p:txBody>
      </p:sp>
      <p:sp>
        <p:nvSpPr>
          <p:cNvPr id="151" name="Google Shape;151;p16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Por que Kotlin? </a:t>
            </a:r>
            <a:r>
              <a:rPr b="1" lang="en"/>
              <a:t>Porque menos é mais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Android Architecture Components - </a:t>
            </a:r>
            <a:r>
              <a:rPr b="1" lang="en"/>
              <a:t>Projetos organizados e escaláveis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Dagger 2 - </a:t>
            </a:r>
            <a:r>
              <a:rPr b="1" lang="en"/>
              <a:t>Injeção de Dependências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Coding-style - </a:t>
            </a:r>
            <a:r>
              <a:rPr b="1" lang="en"/>
              <a:t>Dicas para manter o projeto organizado</a:t>
            </a:r>
            <a:endParaRPr b="1"/>
          </a:p>
        </p:txBody>
      </p:sp>
      <p:sp>
        <p:nvSpPr>
          <p:cNvPr id="152" name="Google Shape;152;p16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Tópicos a serem abordados no decorrer do encontro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 que Kotlin?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819150" y="722875"/>
            <a:ext cx="3686100" cy="37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 Kotlin tem ganhado espaço devido ao fato de ser uma linguagem apesar de simples, poderosa. Para muitos desenvolvedores Android acostumados com Java, é comum ver alertas e erros dizendo que alguma função da Collection ou da String só são suportadas a partir da API 21 (Lollipop), quando se precisa da 19 (KitKat). Com o Kotlin, isso deixa de ser verdade, ganhando assim algumas vantagens que realmente pesam na escolha. Veremos a seguir alguns pontos importantes que fazem dessa linguagem uma escolha que deve ser levada em consideração na hora de começar um novo projeto.</a:t>
            </a:r>
            <a:endParaRPr/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4928800" y="1547700"/>
            <a:ext cx="3686100" cy="28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Funcional (</a:t>
            </a:r>
            <a:r>
              <a:rPr i="1" lang="en"/>
              <a:t>de verdade</a:t>
            </a:r>
            <a:r>
              <a:rPr lang="en"/>
              <a:t>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Parâmetros padrão (</a:t>
            </a:r>
            <a:r>
              <a:rPr i="1" lang="en"/>
              <a:t>default parameter</a:t>
            </a:r>
            <a:r>
              <a:rPr lang="en"/>
              <a:t>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String interpolation</a:t>
            </a:r>
            <a:endParaRPr i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Inferência de Classe (</a:t>
            </a:r>
            <a:r>
              <a:rPr i="1" lang="en"/>
              <a:t>type inference</a:t>
            </a:r>
            <a:r>
              <a:rPr lang="en"/>
              <a:t>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300"/>
              <a:buChar char="●"/>
            </a:pPr>
            <a:r>
              <a:rPr lang="en">
                <a:solidFill>
                  <a:srgbClr val="0000FF"/>
                </a:solidFill>
              </a:rPr>
              <a:t>Smart Cast</a:t>
            </a:r>
            <a:endParaRPr>
              <a:solidFill>
                <a:srgbClr val="0000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"Data Classes"</a:t>
            </a:r>
            <a:endParaRPr i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300"/>
              <a:buChar char="●"/>
            </a:pPr>
            <a:r>
              <a:rPr lang="en">
                <a:solidFill>
                  <a:srgbClr val="0000FF"/>
                </a:solidFill>
              </a:rPr>
              <a:t>Extensions</a:t>
            </a:r>
            <a:endParaRPr>
              <a:solidFill>
                <a:srgbClr val="0000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300"/>
              <a:buChar char="●"/>
            </a:pPr>
            <a:r>
              <a:rPr lang="en">
                <a:solidFill>
                  <a:srgbClr val="0000FF"/>
                </a:solidFill>
              </a:rPr>
              <a:t>Null-safe</a:t>
            </a:r>
            <a:endParaRPr>
              <a:solidFill>
                <a:srgbClr val="0000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Single Line Functions</a:t>
            </a:r>
            <a:endParaRPr/>
          </a:p>
        </p:txBody>
      </p:sp>
      <p:sp>
        <p:nvSpPr>
          <p:cNvPr id="164" name="Google Shape;164;p18"/>
          <p:cNvSpPr txBox="1"/>
          <p:nvPr/>
        </p:nvSpPr>
        <p:spPr>
          <a:xfrm>
            <a:off x="5106425" y="1028700"/>
            <a:ext cx="32529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Pontos importantes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Architecture Components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Uma coleção de bibliotecas que ajudam você a criar aplicativos robustos, testáveis e de fácil manutenção. Comece com classes para gerenciar o ciclo de vida de seu componente de UI e lidar com a persistência de dados.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LiveData</a:t>
            </a:r>
            <a:endParaRPr/>
          </a:p>
        </p:txBody>
      </p:sp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233A44"/>
                </a:solidFill>
              </a:rPr>
              <a:t>LiveData é uma classe detentora de dados observável. Ao contrário de um observável comum, o LiveData está ciente do ciclo de vida, ou seja, respeita o ciclo de vida de outros componentes do aplicativo, como atividades, fragmentos ou serviços. Esse reconhecimento garante que o LiveData atualize apenas os observadores de componente do aplicativo que estão em um estado de ciclo de vida ativo.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