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86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C0C0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C0C0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C0C0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8387" y="871092"/>
            <a:ext cx="7335469" cy="23164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569" y="1180211"/>
            <a:ext cx="1018641" cy="22732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387" y="1718055"/>
            <a:ext cx="3895725" cy="30956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68579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6637" y="753618"/>
            <a:ext cx="677072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C0C0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2836" y="2161412"/>
            <a:ext cx="7958327" cy="221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76200"/>
              <a:ext cx="1374267" cy="1066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000" y="4495812"/>
              <a:ext cx="1479041" cy="184137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219447" y="3651885"/>
            <a:ext cx="3251200" cy="295402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5"/>
              </a:spcBef>
            </a:pPr>
            <a:r>
              <a:rPr sz="1800" b="1" spc="-5" dirty="0">
                <a:latin typeface="Times New Roman"/>
                <a:cs typeface="Times New Roman"/>
              </a:rPr>
              <a:t>PROJECT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GUIDE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Times New Roman"/>
                <a:cs typeface="Times New Roman"/>
              </a:rPr>
              <a:t>Mrs.P.Jayadharshini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sz="1800" spc="-5" dirty="0">
                <a:latin typeface="Times New Roman"/>
                <a:cs typeface="Times New Roman"/>
              </a:rPr>
              <a:t>Assistant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Professor,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AI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PROJECT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MEMBER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sz="1800" dirty="0">
                <a:latin typeface="Times New Roman"/>
                <a:cs typeface="Times New Roman"/>
              </a:rPr>
              <a:t>Sathiyaseelan.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(22ADR096)</a:t>
            </a:r>
            <a:endParaRPr sz="1800">
              <a:latin typeface="Times New Roman"/>
              <a:cs typeface="Times New Roman"/>
            </a:endParaRPr>
          </a:p>
          <a:p>
            <a:pPr marL="12700" marR="5080" algn="ctr">
              <a:lnSpc>
                <a:spcPct val="118300"/>
              </a:lnSpc>
              <a:spcBef>
                <a:spcPts val="15"/>
              </a:spcBef>
            </a:pPr>
            <a:r>
              <a:rPr sz="1800" dirty="0">
                <a:latin typeface="Times New Roman"/>
                <a:cs typeface="Times New Roman"/>
              </a:rPr>
              <a:t>Pavul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Chinnappan.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(22ADR076)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Srinesh.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(22ADR103)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66695" y="2221992"/>
            <a:ext cx="3302635" cy="5060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3870"/>
              </a:lnSpc>
            </a:pPr>
            <a:r>
              <a:rPr sz="3600" spc="-5" dirty="0">
                <a:solidFill>
                  <a:srgbClr val="1F2023"/>
                </a:solidFill>
              </a:rPr>
              <a:t>SPORTS</a:t>
            </a:r>
            <a:r>
              <a:rPr sz="3600" spc="-30" dirty="0">
                <a:solidFill>
                  <a:srgbClr val="1F2023"/>
                </a:solidFill>
              </a:rPr>
              <a:t> </a:t>
            </a:r>
            <a:r>
              <a:rPr sz="3600" spc="-5" dirty="0">
                <a:solidFill>
                  <a:srgbClr val="1F2023"/>
                </a:solidFill>
              </a:rPr>
              <a:t>DATA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2766695" y="2770632"/>
            <a:ext cx="2327910" cy="5060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3870"/>
              </a:lnSpc>
            </a:pPr>
            <a:r>
              <a:rPr sz="3600" b="1" dirty="0">
                <a:solidFill>
                  <a:srgbClr val="1F2023"/>
                </a:solidFill>
                <a:latin typeface="Times New Roman"/>
                <a:cs typeface="Times New Roman"/>
              </a:rPr>
              <a:t>ANALYS</a:t>
            </a:r>
            <a:r>
              <a:rPr sz="3600" b="1" spc="10" dirty="0">
                <a:solidFill>
                  <a:srgbClr val="1F2023"/>
                </a:solidFill>
                <a:latin typeface="Times New Roman"/>
                <a:cs typeface="Times New Roman"/>
              </a:rPr>
              <a:t>I</a:t>
            </a:r>
            <a:r>
              <a:rPr sz="3600" b="1" dirty="0">
                <a:solidFill>
                  <a:srgbClr val="1F2023"/>
                </a:solidFill>
                <a:latin typeface="Times New Roman"/>
                <a:cs typeface="Times New Roman"/>
              </a:rPr>
              <a:t>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5786" y="707897"/>
            <a:ext cx="650430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2.Which</a:t>
            </a:r>
            <a:r>
              <a:rPr sz="2000"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are</a:t>
            </a:r>
            <a:r>
              <a:rPr sz="20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0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top</a:t>
            </a:r>
            <a:r>
              <a:rPr sz="20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5 </a:t>
            </a:r>
            <a:r>
              <a:rPr sz="2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matches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 with</a:t>
            </a:r>
            <a:r>
              <a:rPr sz="20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0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highest</a:t>
            </a:r>
            <a:r>
              <a:rPr sz="2000"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number</a:t>
            </a:r>
            <a:r>
              <a:rPr sz="20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20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goals </a:t>
            </a:r>
            <a:r>
              <a:rPr sz="2000" b="0" spc="-48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scored?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9892" y="1729892"/>
            <a:ext cx="3720465" cy="266700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b="1" spc="-5" dirty="0">
                <a:latin typeface="Times New Roman"/>
                <a:cs typeface="Times New Roman"/>
              </a:rPr>
              <a:t>INFERENCE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395"/>
              </a:spcBef>
              <a:buSzPct val="93750"/>
              <a:buChar char="•"/>
              <a:tabLst>
                <a:tab pos="84455" algn="l"/>
              </a:tabLst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highest-scoring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matches</a:t>
            </a:r>
            <a:r>
              <a:rPr sz="1600" spc="3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include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Brazil’s </a:t>
            </a:r>
            <a:r>
              <a:rPr sz="1600" spc="-5" dirty="0">
                <a:latin typeface="Times New Roman"/>
                <a:cs typeface="Times New Roman"/>
              </a:rPr>
              <a:t>7-1 </a:t>
            </a:r>
            <a:r>
              <a:rPr sz="1600" dirty="0">
                <a:latin typeface="Times New Roman"/>
                <a:cs typeface="Times New Roman"/>
              </a:rPr>
              <a:t>victory </a:t>
            </a:r>
            <a:r>
              <a:rPr sz="1600" spc="-5" dirty="0">
                <a:latin typeface="Times New Roman"/>
                <a:cs typeface="Times New Roman"/>
              </a:rPr>
              <a:t>over </a:t>
            </a:r>
            <a:r>
              <a:rPr sz="1600" dirty="0">
                <a:latin typeface="Times New Roman"/>
                <a:cs typeface="Times New Roman"/>
              </a:rPr>
              <a:t>Germany </a:t>
            </a:r>
            <a:r>
              <a:rPr sz="1600" spc="-5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2014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 Hungary’s </a:t>
            </a:r>
            <a:r>
              <a:rPr sz="1600" dirty="0">
                <a:latin typeface="Times New Roman"/>
                <a:cs typeface="Times New Roman"/>
              </a:rPr>
              <a:t>10-1 </a:t>
            </a:r>
            <a:r>
              <a:rPr sz="1600" spc="-10" dirty="0">
                <a:latin typeface="Times New Roman"/>
                <a:cs typeface="Times New Roman"/>
              </a:rPr>
              <a:t>win </a:t>
            </a:r>
            <a:r>
              <a:rPr sz="1600" spc="-5" dirty="0">
                <a:latin typeface="Times New Roman"/>
                <a:cs typeface="Times New Roman"/>
              </a:rPr>
              <a:t>against El Salvador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1982.</a:t>
            </a:r>
            <a:endParaRPr sz="16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0000"/>
              </a:lnSpc>
              <a:spcBef>
                <a:spcPts val="409"/>
              </a:spcBef>
              <a:buSzPct val="93750"/>
              <a:buChar char="•"/>
              <a:tabLst>
                <a:tab pos="16256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These matches typically </a:t>
            </a:r>
            <a:r>
              <a:rPr sz="1600" dirty="0">
                <a:latin typeface="Times New Roman"/>
                <a:cs typeface="Times New Roman"/>
              </a:rPr>
              <a:t>feature </a:t>
            </a:r>
            <a:r>
              <a:rPr sz="1600" spc="-5" dirty="0">
                <a:latin typeface="Times New Roman"/>
                <a:cs typeface="Times New Roman"/>
              </a:rPr>
              <a:t>one-sided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dominance,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often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group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stages.</a:t>
            </a:r>
            <a:endParaRPr sz="16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0000"/>
              </a:lnSpc>
              <a:spcBef>
                <a:spcPts val="400"/>
              </a:spcBef>
              <a:buSzPct val="93750"/>
              <a:buChar char="•"/>
              <a:tabLst>
                <a:tab pos="147320" algn="l"/>
              </a:tabLst>
            </a:pPr>
            <a:r>
              <a:rPr sz="1600" spc="-5" dirty="0">
                <a:latin typeface="Times New Roman"/>
                <a:cs typeface="Times New Roman"/>
              </a:rPr>
              <a:t>Such games </a:t>
            </a:r>
            <a:r>
              <a:rPr sz="1600" dirty="0">
                <a:latin typeface="Times New Roman"/>
                <a:cs typeface="Times New Roman"/>
              </a:rPr>
              <a:t>highlight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performance </a:t>
            </a:r>
            <a:r>
              <a:rPr sz="1600" spc="-5" dirty="0">
                <a:latin typeface="Times New Roman"/>
                <a:cs typeface="Times New Roman"/>
              </a:rPr>
              <a:t>gap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between</a:t>
            </a:r>
            <a:r>
              <a:rPr sz="1600" dirty="0">
                <a:latin typeface="Times New Roman"/>
                <a:cs typeface="Times New Roman"/>
              </a:rPr>
              <a:t> top-tier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lower-ranked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teams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during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some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tournaments.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057" y="1703070"/>
            <a:ext cx="3876675" cy="29336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4242" y="839851"/>
            <a:ext cx="707707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3.Who</a:t>
            </a:r>
            <a:r>
              <a:rPr sz="2000"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are</a:t>
            </a:r>
            <a:r>
              <a:rPr sz="200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0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referees</a:t>
            </a:r>
            <a:r>
              <a:rPr sz="2000"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that</a:t>
            </a:r>
            <a:r>
              <a:rPr sz="20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officiated</a:t>
            </a:r>
            <a:r>
              <a:rPr sz="2000"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00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most matches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sz="20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World</a:t>
            </a:r>
            <a:r>
              <a:rPr sz="2000"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Cup </a:t>
            </a:r>
            <a:r>
              <a:rPr sz="2000" b="0" spc="-48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history?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8250" y="1775714"/>
            <a:ext cx="3962400" cy="29051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01234" y="1899030"/>
            <a:ext cx="3544570" cy="246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INFERENCE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12700" marR="77470">
              <a:lnSpc>
                <a:spcPct val="100000"/>
              </a:lnSpc>
              <a:buChar char="•"/>
              <a:tabLst>
                <a:tab pos="134620" algn="l"/>
              </a:tabLst>
            </a:pPr>
            <a:r>
              <a:rPr sz="1600" spc="-5" dirty="0">
                <a:latin typeface="Times New Roman"/>
                <a:cs typeface="Times New Roman"/>
              </a:rPr>
              <a:t>Top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referees,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like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Pierluigi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Collina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Sandor Puhl,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officiated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numerous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matches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due 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their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experience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trust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FIFA.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13462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most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frequent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referees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often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come </a:t>
            </a:r>
            <a:r>
              <a:rPr sz="1600" spc="-5" dirty="0">
                <a:latin typeface="Times New Roman"/>
                <a:cs typeface="Times New Roman"/>
              </a:rPr>
              <a:t> from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neutral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countries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maintain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fairness.</a:t>
            </a:r>
            <a:endParaRPr sz="1600">
              <a:latin typeface="Times New Roman"/>
              <a:cs typeface="Times New Roman"/>
            </a:endParaRPr>
          </a:p>
          <a:p>
            <a:pPr marL="12700" marR="50800">
              <a:lnSpc>
                <a:spcPct val="100000"/>
              </a:lnSpc>
              <a:spcBef>
                <a:spcPts val="5"/>
              </a:spcBef>
              <a:buChar char="•"/>
              <a:tabLst>
                <a:tab pos="134620" algn="l"/>
              </a:tabLst>
            </a:pPr>
            <a:r>
              <a:rPr sz="1600" spc="-5" dirty="0">
                <a:latin typeface="Times New Roman"/>
                <a:cs typeface="Times New Roman"/>
              </a:rPr>
              <a:t>Referees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with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highest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match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counts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often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involved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multiple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tournaments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over decades.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1036701"/>
            <a:ext cx="49295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4.Which</a:t>
            </a:r>
            <a:r>
              <a:rPr sz="2000"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teams</a:t>
            </a:r>
            <a:r>
              <a:rPr sz="2000"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have</a:t>
            </a:r>
            <a:r>
              <a:rPr sz="2000"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won</a:t>
            </a:r>
            <a:r>
              <a:rPr sz="20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0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most</a:t>
            </a:r>
            <a:r>
              <a:rPr sz="20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World</a:t>
            </a:r>
            <a:r>
              <a:rPr sz="2000" b="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Cups?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676145"/>
            <a:ext cx="3962400" cy="32384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81371" y="1799589"/>
            <a:ext cx="3519804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INFERENCE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12700" marR="94615">
              <a:lnSpc>
                <a:spcPct val="100000"/>
              </a:lnSpc>
              <a:buChar char="•"/>
              <a:tabLst>
                <a:tab pos="135255" algn="l"/>
              </a:tabLst>
            </a:pPr>
            <a:r>
              <a:rPr sz="1600" spc="-5" dirty="0">
                <a:latin typeface="Times New Roman"/>
                <a:cs typeface="Times New Roman"/>
              </a:rPr>
              <a:t>Brazil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leads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with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five</a:t>
            </a:r>
            <a:r>
              <a:rPr sz="1600" spc="-5" dirty="0">
                <a:latin typeface="Times New Roman"/>
                <a:cs typeface="Times New Roman"/>
              </a:rPr>
              <a:t> titles,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followed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by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Germany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Italy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four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each.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135255" algn="l"/>
              </a:tabLst>
            </a:pPr>
            <a:r>
              <a:rPr sz="1600" dirty="0">
                <a:latin typeface="Times New Roman"/>
                <a:cs typeface="Times New Roman"/>
              </a:rPr>
              <a:t>These </a:t>
            </a:r>
            <a:r>
              <a:rPr sz="1600" spc="-10" dirty="0">
                <a:latin typeface="Times New Roman"/>
                <a:cs typeface="Times New Roman"/>
              </a:rPr>
              <a:t>teams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have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historically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maintained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strong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squads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 </a:t>
            </a:r>
            <a:r>
              <a:rPr sz="1600" dirty="0">
                <a:latin typeface="Times New Roman"/>
                <a:cs typeface="Times New Roman"/>
              </a:rPr>
              <a:t>balance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defense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attack.</a:t>
            </a:r>
            <a:endParaRPr sz="1600">
              <a:latin typeface="Times New Roman"/>
              <a:cs typeface="Times New Roman"/>
            </a:endParaRPr>
          </a:p>
          <a:p>
            <a:pPr marL="12700" marR="162560">
              <a:lnSpc>
                <a:spcPct val="100000"/>
              </a:lnSpc>
              <a:spcBef>
                <a:spcPts val="5"/>
              </a:spcBef>
              <a:buChar char="•"/>
              <a:tabLst>
                <a:tab pos="135255" algn="l"/>
              </a:tabLst>
            </a:pPr>
            <a:r>
              <a:rPr sz="1600" dirty="0">
                <a:latin typeface="Times New Roman"/>
                <a:cs typeface="Times New Roman"/>
              </a:rPr>
              <a:t>Winning </a:t>
            </a:r>
            <a:r>
              <a:rPr sz="1600" spc="-10" dirty="0">
                <a:latin typeface="Times New Roman"/>
                <a:cs typeface="Times New Roman"/>
              </a:rPr>
              <a:t>teams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often </a:t>
            </a:r>
            <a:r>
              <a:rPr sz="1600" spc="-5" dirty="0">
                <a:latin typeface="Times New Roman"/>
                <a:cs typeface="Times New Roman"/>
              </a:rPr>
              <a:t>excel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knockout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matches,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showcasing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superior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tactical </a:t>
            </a:r>
            <a:r>
              <a:rPr sz="1600" dirty="0">
                <a:latin typeface="Times New Roman"/>
                <a:cs typeface="Times New Roman"/>
              </a:rPr>
              <a:t> execution.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6161" y="1841373"/>
            <a:ext cx="3786504" cy="270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INFERENCE:</a:t>
            </a:r>
            <a:endParaRPr sz="1600">
              <a:latin typeface="Times New Roman"/>
              <a:cs typeface="Times New Roman"/>
            </a:endParaRPr>
          </a:p>
          <a:p>
            <a:pPr marL="12700" marR="79375">
              <a:lnSpc>
                <a:spcPct val="100000"/>
              </a:lnSpc>
              <a:buChar char="•"/>
              <a:tabLst>
                <a:tab pos="134620" algn="l"/>
              </a:tabLst>
            </a:pPr>
            <a:r>
              <a:rPr sz="1600" spc="-15" dirty="0">
                <a:latin typeface="Times New Roman"/>
                <a:cs typeface="Times New Roman"/>
              </a:rPr>
              <a:t>Home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teams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consistently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score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slightly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more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goals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away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teams,benefitting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crowd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support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familiarity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conditions.</a:t>
            </a:r>
            <a:endParaRPr sz="1600">
              <a:latin typeface="Times New Roman"/>
              <a:cs typeface="Times New Roman"/>
            </a:endParaRPr>
          </a:p>
          <a:p>
            <a:pPr marL="12700" marR="33020">
              <a:lnSpc>
                <a:spcPct val="100000"/>
              </a:lnSpc>
              <a:buChar char="•"/>
              <a:tabLst>
                <a:tab pos="13462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gap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 goals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more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pronounced in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earlier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years,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where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travel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challenges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affected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away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teams'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performance.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Char char="•"/>
              <a:tabLst>
                <a:tab pos="134620" algn="l"/>
              </a:tabLst>
            </a:pPr>
            <a:r>
              <a:rPr sz="1600" spc="-5" dirty="0">
                <a:latin typeface="Times New Roman"/>
                <a:cs typeface="Times New Roman"/>
              </a:rPr>
              <a:t>Modern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tournaments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show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reduced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disparity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due 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improved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travel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logistics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neutral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playing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conditions.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737438"/>
            <a:ext cx="675132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5.What</a:t>
            </a:r>
            <a:r>
              <a:rPr sz="2000" b="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was</a:t>
            </a:r>
            <a:r>
              <a:rPr sz="20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0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average</a:t>
            </a:r>
            <a:r>
              <a:rPr sz="2000"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attendance</a:t>
            </a:r>
            <a:r>
              <a:rPr sz="2000"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per</a:t>
            </a:r>
            <a:r>
              <a:rPr sz="2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match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 for</a:t>
            </a:r>
            <a:r>
              <a:rPr sz="2000"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each</a:t>
            </a:r>
            <a:r>
              <a:rPr sz="2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World</a:t>
            </a:r>
            <a:r>
              <a:rPr sz="2000"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Cup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year?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673860"/>
            <a:ext cx="3657600" cy="30956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19015" y="1797176"/>
            <a:ext cx="3942079" cy="270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INFERENCE:</a:t>
            </a:r>
            <a:endParaRPr sz="1600">
              <a:latin typeface="Times New Roman"/>
              <a:cs typeface="Times New Roman"/>
            </a:endParaRPr>
          </a:p>
          <a:p>
            <a:pPr marL="133985" indent="-121920">
              <a:lnSpc>
                <a:spcPct val="100000"/>
              </a:lnSpc>
              <a:buChar char="•"/>
              <a:tabLst>
                <a:tab pos="134620" algn="l"/>
              </a:tabLst>
            </a:pPr>
            <a:r>
              <a:rPr sz="1600" spc="-15" dirty="0">
                <a:latin typeface="Times New Roman"/>
                <a:cs typeface="Times New Roman"/>
              </a:rPr>
              <a:t>Home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teams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consistently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score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slightly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more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goals than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away </a:t>
            </a:r>
            <a:r>
              <a:rPr sz="1600" spc="-10" dirty="0">
                <a:latin typeface="Times New Roman"/>
                <a:cs typeface="Times New Roman"/>
              </a:rPr>
              <a:t>teams,</a:t>
            </a:r>
            <a:endParaRPr sz="1600">
              <a:latin typeface="Times New Roman"/>
              <a:cs typeface="Times New Roman"/>
            </a:endParaRPr>
          </a:p>
          <a:p>
            <a:pPr marL="12700" marR="12065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Times New Roman"/>
                <a:cs typeface="Times New Roman"/>
              </a:rPr>
              <a:t>benefitting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crowd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support 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familiarity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conditions.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13462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gap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 goals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more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pronounced in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earlier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years,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where travel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challenges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affected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away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teams'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performance.</a:t>
            </a:r>
            <a:endParaRPr sz="1600">
              <a:latin typeface="Times New Roman"/>
              <a:cs typeface="Times New Roman"/>
            </a:endParaRPr>
          </a:p>
          <a:p>
            <a:pPr marL="12700" marR="160655">
              <a:lnSpc>
                <a:spcPct val="100000"/>
              </a:lnSpc>
              <a:buChar char="•"/>
              <a:tabLst>
                <a:tab pos="134620" algn="l"/>
              </a:tabLst>
            </a:pPr>
            <a:r>
              <a:rPr sz="1600" spc="-5" dirty="0">
                <a:latin typeface="Times New Roman"/>
                <a:cs typeface="Times New Roman"/>
              </a:rPr>
              <a:t>Modern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tournaments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show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reduced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disparity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due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improved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travel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logistics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neutral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playing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conditions.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1144015"/>
            <a:ext cx="60134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latin typeface="Times New Roman"/>
                <a:cs typeface="Times New Roman"/>
              </a:rPr>
              <a:t>7.</a:t>
            </a:r>
            <a:r>
              <a:rPr sz="2000" b="0" spc="-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Top</a:t>
            </a:r>
            <a:r>
              <a:rPr sz="2000" b="0" spc="-1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5 </a:t>
            </a:r>
            <a:r>
              <a:rPr sz="2000" b="0" spc="-5" dirty="0">
                <a:latin typeface="Times New Roman"/>
                <a:cs typeface="Times New Roman"/>
              </a:rPr>
              <a:t>Players</a:t>
            </a:r>
            <a:r>
              <a:rPr sz="2000" b="0" spc="-2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Scoring</a:t>
            </a:r>
            <a:r>
              <a:rPr sz="2000" b="0" spc="-2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the</a:t>
            </a:r>
            <a:r>
              <a:rPr sz="2000" b="0" spc="-1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Most</a:t>
            </a:r>
            <a:r>
              <a:rPr sz="2000" b="0" spc="-3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Goals</a:t>
            </a:r>
            <a:r>
              <a:rPr sz="2000" b="0" spc="-2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in</a:t>
            </a:r>
            <a:r>
              <a:rPr sz="2000" b="0" spc="-1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a</a:t>
            </a:r>
            <a:r>
              <a:rPr sz="2000" b="0" spc="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Single</a:t>
            </a:r>
            <a:r>
              <a:rPr sz="2000" b="0" spc="-40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Times New Roman"/>
                <a:cs typeface="Times New Roman"/>
              </a:rPr>
              <a:t>Match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87" y="1762125"/>
            <a:ext cx="3590925" cy="33337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04334" y="1885568"/>
            <a:ext cx="3904615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INFERENCE: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134620" algn="l"/>
              </a:tabLst>
            </a:pPr>
            <a:r>
              <a:rPr sz="1600" spc="-10" dirty="0">
                <a:latin typeface="Times New Roman"/>
                <a:cs typeface="Times New Roman"/>
              </a:rPr>
              <a:t>Players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like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Oleg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Salenko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(Russia,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1994)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hold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records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5" dirty="0">
                <a:latin typeface="Times New Roman"/>
                <a:cs typeface="Times New Roman"/>
              </a:rPr>
              <a:t>scoring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5+goals in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single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match.</a:t>
            </a:r>
            <a:endParaRPr sz="1600">
              <a:latin typeface="Times New Roman"/>
              <a:cs typeface="Times New Roman"/>
            </a:endParaRPr>
          </a:p>
          <a:p>
            <a:pPr marL="12700" marR="83820">
              <a:lnSpc>
                <a:spcPct val="100000"/>
              </a:lnSpc>
              <a:buChar char="•"/>
              <a:tabLst>
                <a:tab pos="13462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These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performances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often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against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weaker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opposition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 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group stages.</a:t>
            </a:r>
            <a:endParaRPr sz="1600">
              <a:latin typeface="Times New Roman"/>
              <a:cs typeface="Times New Roman"/>
            </a:endParaRPr>
          </a:p>
          <a:p>
            <a:pPr marL="12700" marR="90170">
              <a:lnSpc>
                <a:spcPct val="100000"/>
              </a:lnSpc>
              <a:buChar char="•"/>
              <a:tabLst>
                <a:tab pos="134620" algn="l"/>
              </a:tabLst>
            </a:pPr>
            <a:r>
              <a:rPr sz="1600" spc="-5" dirty="0">
                <a:latin typeface="Times New Roman"/>
                <a:cs typeface="Times New Roman"/>
              </a:rPr>
              <a:t>Such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feats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highlight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individual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brilliance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goal-scoring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efficiency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under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tournament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pressure.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983" y="1130883"/>
            <a:ext cx="63474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8.</a:t>
            </a:r>
            <a:r>
              <a:rPr sz="2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World</a:t>
            </a:r>
            <a:r>
              <a:rPr sz="2000"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Cup</a:t>
            </a:r>
            <a:r>
              <a:rPr sz="2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with </a:t>
            </a:r>
            <a:r>
              <a:rPr sz="2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0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Highest</a:t>
            </a:r>
            <a:r>
              <a:rPr sz="2000"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Total</a:t>
            </a:r>
            <a:r>
              <a:rPr sz="20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Number</a:t>
            </a:r>
            <a:r>
              <a:rPr sz="20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20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Goals</a:t>
            </a:r>
            <a:r>
              <a:rPr sz="200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Scored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0582" y="1847850"/>
            <a:ext cx="3762375" cy="33051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99405" y="1971293"/>
            <a:ext cx="3617595" cy="2465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INFERENCE:</a:t>
            </a:r>
            <a:endParaRPr sz="1600">
              <a:latin typeface="Times New Roman"/>
              <a:cs typeface="Times New Roman"/>
            </a:endParaRPr>
          </a:p>
          <a:p>
            <a:pPr marL="12700" marR="97790" algn="just">
              <a:lnSpc>
                <a:spcPct val="100000"/>
              </a:lnSpc>
              <a:spcBef>
                <a:spcPts val="10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 MT"/>
                <a:cs typeface="Arial MT"/>
              </a:rPr>
              <a:t>The </a:t>
            </a:r>
            <a:r>
              <a:rPr sz="1600" spc="-10" dirty="0">
                <a:latin typeface="Arial MT"/>
                <a:cs typeface="Arial MT"/>
              </a:rPr>
              <a:t>2014 </a:t>
            </a:r>
            <a:r>
              <a:rPr sz="1600" spc="-5" dirty="0">
                <a:latin typeface="Arial MT"/>
                <a:cs typeface="Arial MT"/>
              </a:rPr>
              <a:t>World </a:t>
            </a:r>
            <a:r>
              <a:rPr sz="1600" spc="-10" dirty="0">
                <a:latin typeface="Arial MT"/>
                <a:cs typeface="Arial MT"/>
              </a:rPr>
              <a:t>Cup </a:t>
            </a:r>
            <a:r>
              <a:rPr sz="1600" spc="-5" dirty="0">
                <a:latin typeface="Arial MT"/>
                <a:cs typeface="Arial MT"/>
              </a:rPr>
              <a:t>saw the highest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total </a:t>
            </a:r>
            <a:r>
              <a:rPr sz="1600" dirty="0">
                <a:latin typeface="Arial MT"/>
                <a:cs typeface="Arial MT"/>
              </a:rPr>
              <a:t>goals, </a:t>
            </a:r>
            <a:r>
              <a:rPr sz="1600" spc="-5" dirty="0">
                <a:latin typeface="Arial MT"/>
                <a:cs typeface="Arial MT"/>
              </a:rPr>
              <a:t>with 171 goals scored in 64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matches.</a:t>
            </a:r>
            <a:endParaRPr sz="1600">
              <a:latin typeface="Arial MT"/>
              <a:cs typeface="Arial MT"/>
            </a:endParaRPr>
          </a:p>
          <a:p>
            <a:pPr marL="12700" marR="513715">
              <a:lnSpc>
                <a:spcPct val="100000"/>
              </a:lnSpc>
              <a:spcBef>
                <a:spcPts val="5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 MT"/>
                <a:cs typeface="Arial MT"/>
              </a:rPr>
              <a:t>This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aligns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with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FIFA’s focus </a:t>
            </a:r>
            <a:r>
              <a:rPr sz="1600" spc="-10" dirty="0">
                <a:latin typeface="Arial MT"/>
                <a:cs typeface="Arial MT"/>
              </a:rPr>
              <a:t>on </a:t>
            </a:r>
            <a:r>
              <a:rPr sz="1600" spc="-5" dirty="0">
                <a:latin typeface="Arial MT"/>
                <a:cs typeface="Arial MT"/>
              </a:rPr>
              <a:t> attacking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gameplay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rule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modifications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favoring more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goals.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140335" algn="l"/>
              </a:tabLst>
            </a:pPr>
            <a:r>
              <a:rPr sz="1600" spc="-5" dirty="0">
                <a:latin typeface="Arial MT"/>
                <a:cs typeface="Arial MT"/>
              </a:rPr>
              <a:t>Increasing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team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quality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 tactical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advancements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have contributed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such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records.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1303401"/>
            <a:ext cx="5870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9.</a:t>
            </a:r>
            <a:r>
              <a:rPr sz="2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Changes</a:t>
            </a:r>
            <a:r>
              <a:rPr sz="2000"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sz="2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Average</a:t>
            </a:r>
            <a:r>
              <a:rPr sz="2000"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Match</a:t>
            </a:r>
            <a:r>
              <a:rPr sz="20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Attendance</a:t>
            </a:r>
            <a:r>
              <a:rPr sz="2000"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Over</a:t>
            </a:r>
            <a:r>
              <a:rPr sz="20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0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Years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857375"/>
            <a:ext cx="3657600" cy="31432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99405" y="1971293"/>
            <a:ext cx="361442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INFERENCE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12700" marR="93980">
              <a:lnSpc>
                <a:spcPct val="100000"/>
              </a:lnSpc>
              <a:buChar char="•"/>
              <a:tabLst>
                <a:tab pos="13462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1950s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saw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modest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averages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due to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smaller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venues</a:t>
            </a:r>
            <a:r>
              <a:rPr sz="1600" spc="-5" dirty="0">
                <a:latin typeface="Times New Roman"/>
                <a:cs typeface="Times New Roman"/>
              </a:rPr>
              <a:t> but steady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growth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followed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tournament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expansion 32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134620" algn="l"/>
              </a:tabLst>
            </a:pPr>
            <a:r>
              <a:rPr sz="1600" spc="-5" dirty="0">
                <a:latin typeface="Times New Roman"/>
                <a:cs typeface="Times New Roman"/>
              </a:rPr>
              <a:t>Significant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increases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occurred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1994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beyond,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driven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marketing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efforts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improved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stadiums.</a:t>
            </a:r>
            <a:endParaRPr sz="1600">
              <a:latin typeface="Times New Roman"/>
              <a:cs typeface="Times New Roman"/>
            </a:endParaRPr>
          </a:p>
          <a:p>
            <a:pPr marL="12700" marR="260985">
              <a:lnSpc>
                <a:spcPct val="100000"/>
              </a:lnSpc>
              <a:buChar char="•"/>
              <a:tabLst>
                <a:tab pos="134620" algn="l"/>
              </a:tabLst>
            </a:pPr>
            <a:r>
              <a:rPr sz="1600" spc="-5" dirty="0">
                <a:latin typeface="Times New Roman"/>
                <a:cs typeface="Times New Roman"/>
              </a:rPr>
              <a:t>Attendance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now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closely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linked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host country’s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infrastructure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global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interest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sport.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1783" y="1280540"/>
            <a:ext cx="62985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10.</a:t>
            </a:r>
            <a:r>
              <a:rPr sz="200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Match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with</a:t>
            </a:r>
            <a:r>
              <a:rPr sz="20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0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Highest</a:t>
            </a:r>
            <a:r>
              <a:rPr sz="2000"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Attendance</a:t>
            </a:r>
            <a:r>
              <a:rPr sz="2000"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sz="20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World</a:t>
            </a:r>
            <a:r>
              <a:rPr sz="2000"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Cup</a:t>
            </a:r>
            <a:r>
              <a:rPr sz="2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History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318" y="1847850"/>
            <a:ext cx="3409950" cy="31813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51375" y="1971293"/>
            <a:ext cx="3911600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INFERENCE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12700" marR="76200">
              <a:lnSpc>
                <a:spcPct val="100000"/>
              </a:lnSpc>
              <a:buChar char="•"/>
              <a:tabLst>
                <a:tab pos="135255" algn="l"/>
              </a:tabLst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1950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final </a:t>
            </a:r>
            <a:r>
              <a:rPr sz="1600" spc="-5" dirty="0">
                <a:latin typeface="Times New Roman"/>
                <a:cs typeface="Times New Roman"/>
              </a:rPr>
              <a:t>at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Maracanã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Stadium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(Brazil </a:t>
            </a:r>
            <a:r>
              <a:rPr sz="1600" dirty="0">
                <a:latin typeface="Times New Roman"/>
                <a:cs typeface="Times New Roman"/>
              </a:rPr>
              <a:t> vs. Uruguay) </a:t>
            </a:r>
            <a:r>
              <a:rPr sz="1600" spc="-5" dirty="0">
                <a:latin typeface="Times New Roman"/>
                <a:cs typeface="Times New Roman"/>
              </a:rPr>
              <a:t>recorded </a:t>
            </a:r>
            <a:r>
              <a:rPr sz="1600" dirty="0">
                <a:latin typeface="Times New Roman"/>
                <a:cs typeface="Times New Roman"/>
              </a:rPr>
              <a:t>over 173,000 attendees,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 highest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history.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135255" algn="l"/>
              </a:tabLst>
            </a:pPr>
            <a:r>
              <a:rPr sz="1600" spc="-5" dirty="0">
                <a:latin typeface="Times New Roman"/>
                <a:cs typeface="Times New Roman"/>
              </a:rPr>
              <a:t>Such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attendance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reflects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historical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enthusiasm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 football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South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America.</a:t>
            </a:r>
            <a:endParaRPr sz="1600">
              <a:latin typeface="Times New Roman"/>
              <a:cs typeface="Times New Roman"/>
            </a:endParaRPr>
          </a:p>
          <a:p>
            <a:pPr marL="134620" indent="-122555">
              <a:lnSpc>
                <a:spcPct val="100000"/>
              </a:lnSpc>
              <a:buChar char="•"/>
              <a:tabLst>
                <a:tab pos="135255" algn="l"/>
              </a:tabLst>
            </a:pPr>
            <a:r>
              <a:rPr sz="1600" spc="-5" dirty="0">
                <a:latin typeface="Times New Roman"/>
                <a:cs typeface="Times New Roman"/>
              </a:rPr>
              <a:t>Modern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stadium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regulations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have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since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capped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attendance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safety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reasons.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6213" y="1337818"/>
            <a:ext cx="6445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11.</a:t>
            </a:r>
            <a:r>
              <a:rPr sz="20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Changes</a:t>
            </a:r>
            <a:r>
              <a:rPr sz="200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sz="20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0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Number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20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Teams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 Qualified</a:t>
            </a:r>
            <a:r>
              <a:rPr sz="2000"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Over</a:t>
            </a:r>
            <a:r>
              <a:rPr sz="20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0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Years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8773" y="2002027"/>
            <a:ext cx="3562350" cy="32670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27194" y="2125472"/>
            <a:ext cx="3845560" cy="2220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INFERENCE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13462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tournament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expanded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13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teams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1930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32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teams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1998,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reflecting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football’s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growing global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reach.</a:t>
            </a:r>
            <a:endParaRPr sz="1600">
              <a:latin typeface="Times New Roman"/>
              <a:cs typeface="Times New Roman"/>
            </a:endParaRPr>
          </a:p>
          <a:p>
            <a:pPr marL="12700" marR="16510">
              <a:lnSpc>
                <a:spcPct val="100000"/>
              </a:lnSpc>
              <a:buChar char="•"/>
              <a:tabLst>
                <a:tab pos="134620" algn="l"/>
              </a:tabLst>
            </a:pPr>
            <a:r>
              <a:rPr sz="1600" spc="-10" dirty="0">
                <a:latin typeface="Times New Roman"/>
                <a:cs typeface="Times New Roman"/>
              </a:rPr>
              <a:t>FIFA’s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decisions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include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more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teams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have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provided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representation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underdeveloped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football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nations.</a:t>
            </a:r>
            <a:endParaRPr sz="1600">
              <a:latin typeface="Times New Roman"/>
              <a:cs typeface="Times New Roman"/>
            </a:endParaRPr>
          </a:p>
          <a:p>
            <a:pPr marL="133985" indent="-121920">
              <a:lnSpc>
                <a:spcPct val="100000"/>
              </a:lnSpc>
              <a:buChar char="•"/>
              <a:tabLst>
                <a:tab pos="134620" algn="l"/>
              </a:tabLst>
            </a:pPr>
            <a:r>
              <a:rPr sz="1600" spc="-5" dirty="0">
                <a:latin typeface="Times New Roman"/>
                <a:cs typeface="Times New Roman"/>
              </a:rPr>
              <a:t>Future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plans</a:t>
            </a:r>
            <a:r>
              <a:rPr sz="1600" dirty="0">
                <a:latin typeface="Times New Roman"/>
                <a:cs typeface="Times New Roman"/>
              </a:rPr>
              <a:t> for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48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teams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aim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dirty="0">
                <a:latin typeface="Times New Roman"/>
                <a:cs typeface="Times New Roman"/>
              </a:rPr>
              <a:t> further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Times New Roman"/>
                <a:cs typeface="Times New Roman"/>
              </a:rPr>
              <a:t>broaden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participation.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3450" y="1543252"/>
            <a:ext cx="47383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PROBLEM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2613786"/>
            <a:ext cx="7865745" cy="234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buSzPct val="79166"/>
              <a:buFont typeface="Segoe UI Symbol"/>
              <a:buChar char="⮚"/>
              <a:tabLst>
                <a:tab pos="285750" algn="l"/>
              </a:tabLst>
            </a:pP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analyze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FIFA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player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understand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how </a:t>
            </a:r>
            <a:r>
              <a:rPr sz="2400" spc="-5" dirty="0">
                <a:latin typeface="Times New Roman"/>
                <a:cs typeface="Times New Roman"/>
              </a:rPr>
              <a:t>different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affect </a:t>
            </a:r>
            <a:r>
              <a:rPr sz="2400" dirty="0">
                <a:latin typeface="Times New Roman"/>
                <a:cs typeface="Times New Roman"/>
              </a:rPr>
              <a:t>player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performance</a:t>
            </a:r>
            <a:r>
              <a:rPr sz="2400" dirty="0">
                <a:latin typeface="Times New Roman"/>
                <a:cs typeface="Times New Roman"/>
              </a:rPr>
              <a:t> 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team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success.</a:t>
            </a:r>
            <a:endParaRPr sz="2400">
              <a:latin typeface="Times New Roman"/>
              <a:cs typeface="Times New Roman"/>
            </a:endParaRPr>
          </a:p>
          <a:p>
            <a:pPr marL="285115" marR="43180" indent="-273050">
              <a:lnSpc>
                <a:spcPct val="100000"/>
              </a:lnSpc>
              <a:spcBef>
                <a:spcPts val="505"/>
              </a:spcBef>
              <a:buSzPct val="79166"/>
              <a:buFont typeface="Segoe UI Symbol"/>
              <a:buChar char="⮚"/>
              <a:tabLst>
                <a:tab pos="28575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goal</a:t>
            </a:r>
            <a:r>
              <a:rPr sz="2400" spc="-5" dirty="0">
                <a:latin typeface="Times New Roman"/>
                <a:cs typeface="Times New Roman"/>
              </a:rPr>
              <a:t> 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patterns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help</a:t>
            </a:r>
            <a:r>
              <a:rPr sz="2400" spc="-5" dirty="0">
                <a:latin typeface="Times New Roman"/>
                <a:cs typeface="Times New Roman"/>
              </a:rPr>
              <a:t> with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player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selection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team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strategies.</a:t>
            </a:r>
            <a:endParaRPr sz="24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490"/>
              </a:spcBef>
              <a:buSzPct val="79166"/>
              <a:buFont typeface="Segoe UI Symbol"/>
              <a:buChar char="⮚"/>
              <a:tabLst>
                <a:tab pos="285750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analysis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reveal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various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attributes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influence</a:t>
            </a:r>
            <a:endParaRPr sz="24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performance.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9508" y="1395476"/>
            <a:ext cx="54044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12.</a:t>
            </a:r>
            <a:r>
              <a:rPr sz="200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Teams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Winning</a:t>
            </a:r>
            <a:r>
              <a:rPr sz="2000"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Under</a:t>
            </a:r>
            <a:r>
              <a:rPr sz="20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Different</a:t>
            </a:r>
            <a:r>
              <a:rPr sz="2000"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Win</a:t>
            </a:r>
            <a:r>
              <a:rPr sz="2000"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Conditions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068" y="1935098"/>
            <a:ext cx="3552825" cy="32480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04334" y="2058669"/>
            <a:ext cx="3662679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INFERENCE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134620" algn="l"/>
              </a:tabLst>
            </a:pPr>
            <a:r>
              <a:rPr sz="1600" spc="-5" dirty="0">
                <a:latin typeface="Times New Roman"/>
                <a:cs typeface="Times New Roman"/>
              </a:rPr>
              <a:t>Most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World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Cups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won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regular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time, </a:t>
            </a:r>
            <a:r>
              <a:rPr sz="1600" spc="-5" dirty="0">
                <a:latin typeface="Times New Roman"/>
                <a:cs typeface="Times New Roman"/>
              </a:rPr>
              <a:t> though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extra-time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penalty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victories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have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grown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 recent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tournaments.</a:t>
            </a:r>
            <a:endParaRPr sz="1600">
              <a:latin typeface="Times New Roman"/>
              <a:cs typeface="Times New Roman"/>
            </a:endParaRPr>
          </a:p>
          <a:p>
            <a:pPr marL="12700" marR="722630">
              <a:lnSpc>
                <a:spcPct val="100000"/>
              </a:lnSpc>
              <a:buChar char="•"/>
              <a:tabLst>
                <a:tab pos="134620" algn="l"/>
              </a:tabLst>
            </a:pPr>
            <a:r>
              <a:rPr sz="1600" spc="-5" dirty="0">
                <a:latin typeface="Times New Roman"/>
                <a:cs typeface="Times New Roman"/>
              </a:rPr>
              <a:t>Penalty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shootouts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have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introduced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unpredictability,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emphasizing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mental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strength.</a:t>
            </a:r>
            <a:endParaRPr sz="1600">
              <a:latin typeface="Times New Roman"/>
              <a:cs typeface="Times New Roman"/>
            </a:endParaRPr>
          </a:p>
          <a:p>
            <a:pPr marL="12700" marR="332740">
              <a:lnSpc>
                <a:spcPct val="100000"/>
              </a:lnSpc>
              <a:spcBef>
                <a:spcPts val="5"/>
              </a:spcBef>
              <a:buChar char="•"/>
              <a:tabLst>
                <a:tab pos="134620" algn="l"/>
              </a:tabLst>
            </a:pPr>
            <a:r>
              <a:rPr sz="1600" spc="-10" dirty="0">
                <a:latin typeface="Times New Roman"/>
                <a:cs typeface="Times New Roman"/>
              </a:rPr>
              <a:t>Teams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adept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tactical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resilience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often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succeed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extended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formats.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689" y="1395476"/>
            <a:ext cx="52946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13.</a:t>
            </a:r>
            <a:r>
              <a:rPr sz="200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Stadiums</a:t>
            </a:r>
            <a:r>
              <a:rPr sz="20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Hosting</a:t>
            </a:r>
            <a:r>
              <a:rPr sz="200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0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Most</a:t>
            </a:r>
            <a:r>
              <a:rPr sz="2000"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World</a:t>
            </a:r>
            <a:r>
              <a:rPr sz="2000"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Cup</a:t>
            </a:r>
            <a:r>
              <a:rPr sz="20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Matches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275" y="1935226"/>
            <a:ext cx="3771900" cy="30861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02784" y="2058669"/>
            <a:ext cx="3554095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INFERENCE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134620" algn="l"/>
              </a:tabLst>
            </a:pPr>
            <a:r>
              <a:rPr sz="1600" spc="-5" dirty="0">
                <a:latin typeface="Times New Roman"/>
                <a:cs typeface="Times New Roman"/>
              </a:rPr>
              <a:t>Estádio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do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Maracanã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 </a:t>
            </a:r>
            <a:r>
              <a:rPr sz="1600" spc="-10" dirty="0">
                <a:latin typeface="Times New Roman"/>
                <a:cs typeface="Times New Roman"/>
              </a:rPr>
              <a:t>Azteca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Stadium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among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top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venues,hosting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multiple 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matches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across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different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tournaments.</a:t>
            </a:r>
            <a:endParaRPr sz="1600">
              <a:latin typeface="Times New Roman"/>
              <a:cs typeface="Times New Roman"/>
            </a:endParaRPr>
          </a:p>
          <a:p>
            <a:pPr marL="12700" marR="17145">
              <a:lnSpc>
                <a:spcPct val="100000"/>
              </a:lnSpc>
              <a:buChar char="•"/>
              <a:tabLst>
                <a:tab pos="134620" algn="l"/>
              </a:tabLst>
            </a:pPr>
            <a:r>
              <a:rPr sz="1600" spc="-5" dirty="0">
                <a:latin typeface="Times New Roman"/>
                <a:cs typeface="Times New Roman"/>
              </a:rPr>
              <a:t>Large-capacity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stadiums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host countries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often serve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key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venues </a:t>
            </a:r>
            <a:r>
              <a:rPr sz="1600" dirty="0">
                <a:latin typeface="Times New Roman"/>
                <a:cs typeface="Times New Roman"/>
              </a:rPr>
              <a:t>for high-stakes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games.</a:t>
            </a:r>
            <a:endParaRPr sz="1600">
              <a:latin typeface="Times New Roman"/>
              <a:cs typeface="Times New Roman"/>
            </a:endParaRPr>
          </a:p>
          <a:p>
            <a:pPr marL="12700" marR="102870">
              <a:lnSpc>
                <a:spcPct val="100000"/>
              </a:lnSpc>
              <a:spcBef>
                <a:spcPts val="5"/>
              </a:spcBef>
              <a:buChar char="•"/>
              <a:tabLst>
                <a:tab pos="134620" algn="l"/>
              </a:tabLst>
            </a:pPr>
            <a:r>
              <a:rPr sz="1600" spc="-5" dirty="0">
                <a:latin typeface="Times New Roman"/>
                <a:cs typeface="Times New Roman"/>
              </a:rPr>
              <a:t>Venue </a:t>
            </a:r>
            <a:r>
              <a:rPr sz="1600" spc="-10" dirty="0">
                <a:latin typeface="Times New Roman"/>
                <a:cs typeface="Times New Roman"/>
              </a:rPr>
              <a:t>selection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impacts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cultural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financial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success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tournament.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7011" y="1326641"/>
            <a:ext cx="45923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14.</a:t>
            </a:r>
            <a:r>
              <a:rPr sz="200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Goals</a:t>
            </a:r>
            <a:r>
              <a:rPr sz="20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Scored</a:t>
            </a:r>
            <a:r>
              <a:rPr sz="2000"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at</a:t>
            </a:r>
            <a:r>
              <a:rPr sz="2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Half-Time</a:t>
            </a:r>
            <a:r>
              <a:rPr sz="20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vs.</a:t>
            </a:r>
            <a:r>
              <a:rPr sz="20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Full-Time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495" y="1935226"/>
            <a:ext cx="3486150" cy="28289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07711" y="2058669"/>
            <a:ext cx="3564890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INFERENCE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12700" marR="228600" algn="just">
              <a:lnSpc>
                <a:spcPct val="100000"/>
              </a:lnSpc>
              <a:buChar char="•"/>
              <a:tabLst>
                <a:tab pos="134620" algn="l"/>
              </a:tabLst>
            </a:pPr>
            <a:r>
              <a:rPr sz="1600" spc="-10" dirty="0">
                <a:latin typeface="Times New Roman"/>
                <a:cs typeface="Times New Roman"/>
              </a:rPr>
              <a:t>Full-time </a:t>
            </a:r>
            <a:r>
              <a:rPr sz="1600" spc="-5" dirty="0">
                <a:latin typeface="Times New Roman"/>
                <a:cs typeface="Times New Roman"/>
              </a:rPr>
              <a:t>goals consistently </a:t>
            </a:r>
            <a:r>
              <a:rPr sz="1600" spc="-10" dirty="0">
                <a:latin typeface="Times New Roman"/>
                <a:cs typeface="Times New Roman"/>
              </a:rPr>
              <a:t>outnumber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half-time goals due to tactical </a:t>
            </a:r>
            <a:r>
              <a:rPr sz="1600" dirty="0">
                <a:latin typeface="Times New Roman"/>
                <a:cs typeface="Times New Roman"/>
              </a:rPr>
              <a:t>shifts </a:t>
            </a:r>
            <a:r>
              <a:rPr sz="1600" spc="-5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player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fatigue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later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stages.</a:t>
            </a:r>
            <a:endParaRPr sz="1600">
              <a:latin typeface="Times New Roman"/>
              <a:cs typeface="Times New Roman"/>
            </a:endParaRPr>
          </a:p>
          <a:p>
            <a:pPr marL="12700" marR="44450">
              <a:lnSpc>
                <a:spcPct val="100000"/>
              </a:lnSpc>
              <a:buChar char="•"/>
              <a:tabLst>
                <a:tab pos="13462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 second half </a:t>
            </a:r>
            <a:r>
              <a:rPr sz="1600" dirty="0">
                <a:latin typeface="Times New Roman"/>
                <a:cs typeface="Times New Roman"/>
              </a:rPr>
              <a:t>often </a:t>
            </a:r>
            <a:r>
              <a:rPr sz="1600" spc="-5" dirty="0">
                <a:latin typeface="Times New Roman"/>
                <a:cs typeface="Times New Roman"/>
              </a:rPr>
              <a:t>sees </a:t>
            </a:r>
            <a:r>
              <a:rPr sz="1600" dirty="0">
                <a:latin typeface="Times New Roman"/>
                <a:cs typeface="Times New Roman"/>
              </a:rPr>
              <a:t>higher </a:t>
            </a:r>
            <a:r>
              <a:rPr sz="1600" spc="-5" dirty="0">
                <a:latin typeface="Times New Roman"/>
                <a:cs typeface="Times New Roman"/>
              </a:rPr>
              <a:t>scoring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rates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during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knock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out </a:t>
            </a:r>
            <a:r>
              <a:rPr sz="1600" spc="-10" dirty="0">
                <a:latin typeface="Times New Roman"/>
                <a:cs typeface="Times New Roman"/>
              </a:rPr>
              <a:t>matches,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where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urgency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escalates.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Char char="•"/>
              <a:tabLst>
                <a:tab pos="134620" algn="l"/>
              </a:tabLst>
            </a:pPr>
            <a:r>
              <a:rPr sz="1600" spc="-10" dirty="0">
                <a:latin typeface="Times New Roman"/>
                <a:cs typeface="Times New Roman"/>
              </a:rPr>
              <a:t>Teams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adopt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riskier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strategies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latter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stages,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resulting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more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goals.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5850" y="1154430"/>
            <a:ext cx="5206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15.</a:t>
            </a:r>
            <a:r>
              <a:rPr sz="200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Host</a:t>
            </a:r>
            <a:r>
              <a:rPr sz="2000"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Country</a:t>
            </a:r>
            <a:r>
              <a:rPr sz="2000"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Performance</a:t>
            </a:r>
            <a:r>
              <a:rPr sz="2000"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Across</a:t>
            </a:r>
            <a:r>
              <a:rPr sz="200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World</a:t>
            </a:r>
            <a:r>
              <a:rPr sz="2000"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Cups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512" y="2037969"/>
            <a:ext cx="2733675" cy="30575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1079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INFERENCE</a:t>
            </a:r>
            <a:r>
              <a:rPr b="0" spc="-5" dirty="0">
                <a:latin typeface="Times New Roman"/>
                <a:cs typeface="Times New Roman"/>
              </a:rPr>
              <a:t>:</a:t>
            </a:r>
          </a:p>
          <a:p>
            <a:pPr marL="3561079" marR="280035">
              <a:lnSpc>
                <a:spcPct val="100000"/>
              </a:lnSpc>
              <a:buChar char="•"/>
              <a:tabLst>
                <a:tab pos="3683635" algn="l"/>
              </a:tabLst>
            </a:pPr>
            <a:r>
              <a:rPr b="0" spc="-5" dirty="0">
                <a:latin typeface="Times New Roman"/>
                <a:cs typeface="Times New Roman"/>
              </a:rPr>
              <a:t>Host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countries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often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perform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better,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with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notable </a:t>
            </a:r>
            <a:r>
              <a:rPr b="0" spc="-38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wins by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Uruguay(1930),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Italy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(1934),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and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France 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(1998).</a:t>
            </a:r>
          </a:p>
          <a:p>
            <a:pPr marL="3561079" marR="894715">
              <a:lnSpc>
                <a:spcPct val="100000"/>
              </a:lnSpc>
              <a:spcBef>
                <a:spcPts val="5"/>
              </a:spcBef>
              <a:buChar char="•"/>
              <a:tabLst>
                <a:tab pos="3683635" algn="l"/>
              </a:tabLst>
            </a:pPr>
            <a:r>
              <a:rPr b="0" spc="-15" dirty="0">
                <a:latin typeface="Times New Roman"/>
                <a:cs typeface="Times New Roman"/>
              </a:rPr>
              <a:t>Home</a:t>
            </a:r>
            <a:r>
              <a:rPr b="0" spc="4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advantage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includes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crowd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support, </a:t>
            </a:r>
            <a:r>
              <a:rPr b="0" spc="-38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acclimatization,</a:t>
            </a:r>
            <a:r>
              <a:rPr b="0" spc="5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and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reduced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travel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strain.</a:t>
            </a:r>
          </a:p>
          <a:p>
            <a:pPr marL="3561079" marR="5080">
              <a:lnSpc>
                <a:spcPct val="100000"/>
              </a:lnSpc>
              <a:buChar char="•"/>
              <a:tabLst>
                <a:tab pos="3683635" algn="l"/>
              </a:tabLst>
            </a:pPr>
            <a:r>
              <a:rPr b="0" spc="-10" dirty="0">
                <a:latin typeface="Times New Roman"/>
                <a:cs typeface="Times New Roman"/>
              </a:rPr>
              <a:t>Performance</a:t>
            </a:r>
            <a:r>
              <a:rPr b="0" spc="5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varies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based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on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strength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of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host </a:t>
            </a:r>
            <a:r>
              <a:rPr b="0" spc="-38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nation’s</a:t>
            </a:r>
          </a:p>
          <a:p>
            <a:pPr marL="3561079">
              <a:lnSpc>
                <a:spcPct val="100000"/>
              </a:lnSpc>
            </a:pPr>
            <a:r>
              <a:rPr b="0" spc="-5" dirty="0">
                <a:latin typeface="Times New Roman"/>
                <a:cs typeface="Times New Roman"/>
              </a:rPr>
              <a:t>footballing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history.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70B1-D549-4C08-8819-49D74C382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292662"/>
          </a:xfrm>
        </p:spPr>
        <p:txBody>
          <a:bodyPr/>
          <a:lstStyle/>
          <a:p>
            <a:r>
              <a:rPr lang="en-IN" dirty="0"/>
              <a:t>GITHUB LINK:</a:t>
            </a:r>
            <a:br>
              <a:rPr lang="en-IN" dirty="0"/>
            </a:br>
            <a:br>
              <a:rPr lang="en-IN" dirty="0"/>
            </a:br>
            <a:r>
              <a:rPr lang="en-IN" sz="2000" dirty="0"/>
              <a:t>https://github.com/paulpaulD/FIFA-power-BI</a:t>
            </a:r>
            <a:endParaRPr lang="en-GB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1DAA6-9C8C-44B9-9A6F-C68E514D08C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52549" y="3810000"/>
            <a:ext cx="6400800" cy="1502266"/>
          </a:xfrm>
        </p:spPr>
        <p:txBody>
          <a:bodyPr/>
          <a:lstStyle/>
          <a:p>
            <a:r>
              <a:rPr lang="en-IN" sz="3200" dirty="0"/>
              <a:t>DASHBOARD LINK:</a:t>
            </a:r>
          </a:p>
          <a:p>
            <a:endParaRPr lang="en-IN" dirty="0"/>
          </a:p>
          <a:p>
            <a:endParaRPr lang="en-IN" dirty="0"/>
          </a:p>
          <a:p>
            <a:r>
              <a:rPr lang="en-GB" dirty="0"/>
              <a:t>https://app.powerbi.com/groups/me/reports/0bdbf255-1d6b-4b60-9540-465c4c7ecf42/014b3f0c39c6d192f979?experience=power-bi</a:t>
            </a:r>
          </a:p>
        </p:txBody>
      </p:sp>
    </p:spTree>
    <p:extLst>
      <p:ext uri="{BB962C8B-B14F-4D97-AF65-F5344CB8AC3E}">
        <p14:creationId xmlns:p14="http://schemas.microsoft.com/office/powerpoint/2010/main" val="1301232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9677-428C-4AD7-9EF9-B5A65FFF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3B1F1-94E5-4A1F-8B9E-745D08512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2936557"/>
            <a:ext cx="7958327" cy="984885"/>
          </a:xfrm>
        </p:spPr>
        <p:txBody>
          <a:bodyPr/>
          <a:lstStyle/>
          <a:p>
            <a:r>
              <a:rPr lang="en-IN" sz="6400" dirty="0"/>
              <a:t>THANK YOU </a:t>
            </a:r>
            <a:endParaRPr lang="en-GB" sz="6400" dirty="0"/>
          </a:p>
        </p:txBody>
      </p:sp>
    </p:spTree>
    <p:extLst>
      <p:ext uri="{BB962C8B-B14F-4D97-AF65-F5344CB8AC3E}">
        <p14:creationId xmlns:p14="http://schemas.microsoft.com/office/powerpoint/2010/main" val="225354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1775586"/>
            <a:ext cx="7689215" cy="3462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36830" indent="-273685">
              <a:lnSpc>
                <a:spcPct val="100000"/>
              </a:lnSpc>
              <a:spcBef>
                <a:spcPts val="100"/>
              </a:spcBef>
              <a:buSzPct val="95833"/>
              <a:buFont typeface="Segoe UI Symbol"/>
              <a:buChar char="⮚"/>
              <a:tabLst>
                <a:tab pos="286385" algn="l"/>
              </a:tabLst>
            </a:pPr>
            <a:r>
              <a:rPr sz="2400" spc="-5" dirty="0">
                <a:latin typeface="Times New Roman"/>
                <a:cs typeface="Times New Roman"/>
              </a:rPr>
              <a:t>https://drive.google.com/drive/folders/1TJ5dSNoSgvifDo0P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XAN33XlsVv7ngE5F?usp=sharing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⮚"/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Times New Roman"/>
                <a:cs typeface="Times New Roman"/>
              </a:rPr>
              <a:t>DESCRIPTION:-</a:t>
            </a:r>
            <a:endParaRPr sz="2000">
              <a:latin typeface="Times New Roman"/>
              <a:cs typeface="Times New Roman"/>
            </a:endParaRPr>
          </a:p>
          <a:p>
            <a:pPr marL="285750" marR="5080" indent="-273685">
              <a:lnSpc>
                <a:spcPct val="100000"/>
              </a:lnSpc>
              <a:spcBef>
                <a:spcPts val="409"/>
              </a:spcBef>
              <a:buSzPct val="75000"/>
              <a:buFont typeface="Segoe UI Symbol"/>
              <a:buChar char="⮚"/>
              <a:tabLst>
                <a:tab pos="286385" algn="l"/>
              </a:tabLst>
            </a:pPr>
            <a:r>
              <a:rPr sz="2000" dirty="0">
                <a:latin typeface="Times New Roman"/>
                <a:cs typeface="Times New Roman"/>
              </a:rPr>
              <a:t>Content: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dataset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information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about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FIFA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players,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including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their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attributes.</a:t>
            </a:r>
            <a:endParaRPr sz="2000">
              <a:latin typeface="Times New Roman"/>
              <a:cs typeface="Times New Roman"/>
            </a:endParaRPr>
          </a:p>
          <a:p>
            <a:pPr marL="285750" indent="-273685">
              <a:lnSpc>
                <a:spcPct val="100000"/>
              </a:lnSpc>
              <a:spcBef>
                <a:spcPts val="395"/>
              </a:spcBef>
              <a:buSzPct val="75000"/>
              <a:buFont typeface="Segoe UI Symbol"/>
              <a:buChar char="⮚"/>
              <a:tabLst>
                <a:tab pos="286385" algn="l"/>
              </a:tabLst>
            </a:pPr>
            <a:r>
              <a:rPr sz="2000" dirty="0">
                <a:latin typeface="Times New Roman"/>
                <a:cs typeface="Times New Roman"/>
              </a:rPr>
              <a:t>Purpose: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It’s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meant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analyzing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exploring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performing</a:t>
            </a:r>
            <a:endParaRPr sz="2000">
              <a:latin typeface="Times New Roman"/>
              <a:cs typeface="Times New Roman"/>
            </a:endParaRPr>
          </a:p>
          <a:p>
            <a:pPr marL="28575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statistical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analysis.</a:t>
            </a:r>
            <a:endParaRPr sz="2000">
              <a:latin typeface="Times New Roman"/>
              <a:cs typeface="Times New Roman"/>
            </a:endParaRPr>
          </a:p>
          <a:p>
            <a:pPr marL="285750" marR="342900" indent="-273685">
              <a:lnSpc>
                <a:spcPct val="100000"/>
              </a:lnSpc>
              <a:spcBef>
                <a:spcPts val="400"/>
              </a:spcBef>
              <a:buSzPct val="75000"/>
              <a:buFont typeface="Segoe UI Symbol"/>
              <a:buChar char="⮚"/>
              <a:tabLst>
                <a:tab pos="286385" algn="l"/>
              </a:tabLst>
            </a:pPr>
            <a:r>
              <a:rPr sz="2000" dirty="0">
                <a:latin typeface="Times New Roman"/>
                <a:cs typeface="Times New Roman"/>
              </a:rPr>
              <a:t>Use: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understanding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player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performance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team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details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football.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04514" y="803528"/>
            <a:ext cx="30880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DATASET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1926" y="1696338"/>
            <a:ext cx="47396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</a:t>
            </a:r>
            <a:r>
              <a:rPr spc="-60" dirty="0"/>
              <a:t> </a:t>
            </a:r>
            <a:r>
              <a:rPr dirty="0"/>
              <a:t>PREPROCESSING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644" y="2843911"/>
            <a:ext cx="7807325" cy="1957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217804" indent="-273050">
              <a:lnSpc>
                <a:spcPct val="100000"/>
              </a:lnSpc>
              <a:spcBef>
                <a:spcPts val="105"/>
              </a:spcBef>
              <a:buSzPct val="80000"/>
              <a:buFont typeface="Segoe UI Symbol"/>
              <a:buChar char="⮚"/>
              <a:tabLst>
                <a:tab pos="285750" algn="l"/>
              </a:tabLst>
            </a:pPr>
            <a:r>
              <a:rPr sz="2000" b="1" dirty="0">
                <a:latin typeface="Times New Roman"/>
                <a:cs typeface="Times New Roman"/>
              </a:rPr>
              <a:t>Handling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Missing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Values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Checking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filling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removing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missing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285115" marR="40005" indent="-273050">
              <a:lnSpc>
                <a:spcPct val="100499"/>
              </a:lnSpc>
              <a:spcBef>
                <a:spcPts val="384"/>
              </a:spcBef>
              <a:buSzPct val="80000"/>
              <a:buFont typeface="Segoe UI Symbol"/>
              <a:buChar char="⮚"/>
              <a:tabLst>
                <a:tab pos="285750" algn="l"/>
              </a:tabLst>
            </a:pPr>
            <a:r>
              <a:rPr sz="2000" b="1" dirty="0">
                <a:latin typeface="Times New Roman"/>
                <a:cs typeface="Times New Roman"/>
              </a:rPr>
              <a:t>Data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Cleaning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Ensuring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consistent,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removing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duplicates,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correcting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errors.</a:t>
            </a:r>
            <a:endParaRPr sz="20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395"/>
              </a:spcBef>
              <a:buSzPct val="80000"/>
              <a:buFont typeface="Segoe UI Symbol"/>
              <a:buChar char="⮚"/>
              <a:tabLst>
                <a:tab pos="285750" algn="l"/>
              </a:tabLst>
            </a:pPr>
            <a:r>
              <a:rPr sz="2000" b="1" dirty="0">
                <a:latin typeface="Times New Roman"/>
                <a:cs typeface="Times New Roman"/>
              </a:rPr>
              <a:t>Feature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Engineering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transforming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features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improve</a:t>
            </a:r>
            <a:endParaRPr sz="20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analysis,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encoding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categorical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scaling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numerical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37387"/>
            <a:ext cx="2442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world</a:t>
            </a:r>
            <a:r>
              <a:rPr sz="2000"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cups</a:t>
            </a:r>
            <a:r>
              <a:rPr sz="2000"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matches.csv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527683"/>
            <a:ext cx="7772400" cy="38026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1246124"/>
            <a:ext cx="22479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world</a:t>
            </a:r>
            <a:r>
              <a:rPr sz="2000" b="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cup</a:t>
            </a:r>
            <a:r>
              <a:rPr sz="2000" b="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players.csv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847850"/>
            <a:ext cx="7772400" cy="44766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1142745"/>
            <a:ext cx="15513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latin typeface="Times New Roman"/>
                <a:cs typeface="Times New Roman"/>
              </a:rPr>
              <a:t>world</a:t>
            </a:r>
            <a:r>
              <a:rPr sz="2000" b="0" spc="-9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cups.csv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847786"/>
            <a:ext cx="7772400" cy="39596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070" y="1935226"/>
            <a:ext cx="7861808" cy="43893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8134" y="781557"/>
            <a:ext cx="21964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Visu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lization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QUESTIONS</a:t>
            </a:r>
            <a:r>
              <a:rPr spc="-35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0033" y="1514094"/>
            <a:ext cx="50565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1.Trend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Total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Attendance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World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Cup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Year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278" y="2385186"/>
            <a:ext cx="3701288" cy="31146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58866" y="2439669"/>
            <a:ext cx="3573779" cy="3195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INFERENCE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157480" algn="l"/>
              </a:tabLst>
            </a:pPr>
            <a:r>
              <a:rPr sz="1600" dirty="0">
                <a:latin typeface="Times New Roman"/>
                <a:cs typeface="Times New Roman"/>
              </a:rPr>
              <a:t>Total </a:t>
            </a:r>
            <a:r>
              <a:rPr sz="1600" spc="-5" dirty="0">
                <a:latin typeface="Times New Roman"/>
                <a:cs typeface="Times New Roman"/>
              </a:rPr>
              <a:t>attendance has generally increased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over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years,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with</a:t>
            </a:r>
            <a:r>
              <a:rPr sz="1600" spc="-5" dirty="0">
                <a:latin typeface="Times New Roman"/>
                <a:cs typeface="Times New Roman"/>
              </a:rPr>
              <a:t> peaks</a:t>
            </a:r>
            <a:r>
              <a:rPr sz="1600" dirty="0">
                <a:latin typeface="Times New Roman"/>
                <a:cs typeface="Times New Roman"/>
              </a:rPr>
              <a:t> during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tournaments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held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countries</a:t>
            </a:r>
            <a:r>
              <a:rPr sz="1600" dirty="0">
                <a:latin typeface="Times New Roman"/>
                <a:cs typeface="Times New Roman"/>
              </a:rPr>
              <a:t> with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large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stadium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capacities,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such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USA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1994.</a:t>
            </a:r>
            <a:endParaRPr sz="1600">
              <a:latin typeface="Times New Roman"/>
              <a:cs typeface="Times New Roman"/>
            </a:endParaRPr>
          </a:p>
          <a:p>
            <a:pPr marL="83820" indent="-71755" algn="just">
              <a:lnSpc>
                <a:spcPct val="100000"/>
              </a:lnSpc>
              <a:buChar char="•"/>
              <a:tabLst>
                <a:tab pos="84455" algn="l"/>
              </a:tabLst>
            </a:pPr>
            <a:r>
              <a:rPr sz="1600" dirty="0">
                <a:latin typeface="Times New Roman"/>
                <a:cs typeface="Times New Roman"/>
              </a:rPr>
              <a:t>Attendance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dipped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slightly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earlier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years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due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fewer </a:t>
            </a:r>
            <a:r>
              <a:rPr sz="1600" spc="-10" dirty="0">
                <a:latin typeface="Times New Roman"/>
                <a:cs typeface="Times New Roman"/>
              </a:rPr>
              <a:t>matches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endParaRPr sz="16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smaller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venues</a:t>
            </a:r>
            <a:r>
              <a:rPr sz="1600" dirty="0">
                <a:latin typeface="Times New Roman"/>
                <a:cs typeface="Times New Roman"/>
              </a:rPr>
              <a:t> but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steadily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rose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tournament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expanded.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buChar char="•"/>
              <a:tabLst>
                <a:tab pos="84455" algn="l"/>
              </a:tabLst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introduction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modern</a:t>
            </a:r>
            <a:r>
              <a:rPr sz="1600" dirty="0">
                <a:latin typeface="Times New Roman"/>
                <a:cs typeface="Times New Roman"/>
              </a:rPr>
              <a:t> ticketing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global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popularity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recent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decades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further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boosted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attendance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figures.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1180</Words>
  <Application>Microsoft Office PowerPoint</Application>
  <PresentationFormat>On-screen Show (4:3)</PresentationFormat>
  <Paragraphs>124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 MT</vt:lpstr>
      <vt:lpstr>Calibri</vt:lpstr>
      <vt:lpstr>Segoe UI Symbol</vt:lpstr>
      <vt:lpstr>Times New Roman</vt:lpstr>
      <vt:lpstr>Office Theme</vt:lpstr>
      <vt:lpstr>SPORTS DATA</vt:lpstr>
      <vt:lpstr>PROBLEM STATEMENT</vt:lpstr>
      <vt:lpstr>DATASET LINK</vt:lpstr>
      <vt:lpstr>DATA PREPROCESSING</vt:lpstr>
      <vt:lpstr>world cups matches.csv</vt:lpstr>
      <vt:lpstr>world cup players.csv</vt:lpstr>
      <vt:lpstr>world cups.csv</vt:lpstr>
      <vt:lpstr>Visualization</vt:lpstr>
      <vt:lpstr>QUESTIONS FOR DATA ANALYSIS</vt:lpstr>
      <vt:lpstr>2.Which are the top 5 matches with the highest number of goals  scored?</vt:lpstr>
      <vt:lpstr>3.Who are the referees that officiated the most matches in World Cup  history?</vt:lpstr>
      <vt:lpstr>4.Which teams have won the most World Cups?</vt:lpstr>
      <vt:lpstr>PowerPoint Presentation</vt:lpstr>
      <vt:lpstr>5.What was the average attendance per match for each World Cup year?</vt:lpstr>
      <vt:lpstr>7. Top 5 Players Scoring the Most Goals in a Single Match</vt:lpstr>
      <vt:lpstr>8. World Cup with the Highest Total Number of Goals Scored</vt:lpstr>
      <vt:lpstr>9. Changes in Average Match Attendance Over the Years</vt:lpstr>
      <vt:lpstr>10. Match with the Highest Attendance in World Cup History</vt:lpstr>
      <vt:lpstr>11. Changes in the Number of Teams Qualified Over the Years</vt:lpstr>
      <vt:lpstr>12. Teams Winning Under Different Win Conditions</vt:lpstr>
      <vt:lpstr>13. Stadiums Hosting the Most World Cup Matches</vt:lpstr>
      <vt:lpstr>14. Goals Scored at Half-Time vs. Full-Time</vt:lpstr>
      <vt:lpstr>15. Host Country Performance Across World Cups</vt:lpstr>
      <vt:lpstr>GITHUB LINK:  https://github.com/paulpaulD/FIFA-power-BI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DATA</dc:title>
  <dc:creator>Staff</dc:creator>
  <cp:lastModifiedBy>Pavulpavul67@gmail.com</cp:lastModifiedBy>
  <cp:revision>2</cp:revision>
  <dcterms:created xsi:type="dcterms:W3CDTF">2024-11-16T06:02:06Z</dcterms:created>
  <dcterms:modified xsi:type="dcterms:W3CDTF">2024-11-16T06:07:25Z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2024-11-16T00:00:00Z</vt:filetime>
  </property>
</Properties>
</file>