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97" r:id="rId16"/>
    <p:sldId id="298" r:id="rId17"/>
    <p:sldId id="299" r:id="rId18"/>
    <p:sldId id="300" r:id="rId19"/>
    <p:sldId id="303" r:id="rId20"/>
    <p:sldId id="269" r:id="rId21"/>
    <p:sldId id="270" r:id="rId22"/>
    <p:sldId id="271" r:id="rId23"/>
    <p:sldId id="272" r:id="rId24"/>
    <p:sldId id="273" r:id="rId25"/>
    <p:sldId id="274" r:id="rId26"/>
    <p:sldId id="294" r:id="rId27"/>
    <p:sldId id="295" r:id="rId28"/>
    <p:sldId id="275" r:id="rId29"/>
    <p:sldId id="276" r:id="rId30"/>
    <p:sldId id="277" r:id="rId31"/>
    <p:sldId id="278" r:id="rId32"/>
    <p:sldId id="279" r:id="rId33"/>
    <p:sldId id="28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81" r:id="rId44"/>
    <p:sldId id="28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0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9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1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8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1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6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7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5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8DBC60-6FA7-4650-B821-439E1A2B1A1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100A7-29A1-488B-813E-F4BB67672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9E543-289C-449C-929F-760E9D807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07880"/>
            <a:ext cx="6815669" cy="1500096"/>
          </a:xfrm>
        </p:spPr>
        <p:txBody>
          <a:bodyPr/>
          <a:lstStyle/>
          <a:p>
            <a:r>
              <a:rPr lang="en-US" altLang="zh-TW" b="1" dirty="0"/>
              <a:t>Group B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329D34-8F06-4394-AA02-FAB223344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38282"/>
            <a:ext cx="6815669" cy="124011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Group Members : </a:t>
            </a:r>
            <a:r>
              <a:rPr lang="zh-TW" altLang="en-US" dirty="0"/>
              <a:t>劉洮語、黃啟瑞、彭煜博</a:t>
            </a:r>
            <a:endParaRPr lang="en-US" altLang="zh-TW" dirty="0"/>
          </a:p>
          <a:p>
            <a:pPr algn="l"/>
            <a:r>
              <a:rPr lang="en-US" altLang="zh-TW" dirty="0"/>
              <a:t>	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Abadi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Abadi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Abadi" panose="020B0604020202020204" pitchFamily="34" charset="0"/>
            </a:endParaRP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3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4C111-59C3-4B53-B167-BCF081DB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D4591-CB5A-430C-A332-9C358D32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Loan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, 桌, 白色 的圖片&#10;&#10;自動產生的描述">
            <a:extLst>
              <a:ext uri="{FF2B5EF4-FFF2-40B4-BE49-F238E27FC236}">
                <a16:creationId xmlns:a16="http://schemas.microsoft.com/office/drawing/2014/main" id="{8ABD74CE-A033-4C8B-BB42-022AEDE66F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4" y="2807334"/>
            <a:ext cx="5525135" cy="31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CCA9C-5F84-4F75-AD04-767BF71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8A52B-3A91-44F1-8B0B-03EAC391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Bill Payment System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id="{3BCAD258-5117-4F9B-B949-F154455810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44" y="3023236"/>
            <a:ext cx="5440681" cy="31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B4E8E-C2D8-426D-A4DC-F2FC63B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6DDFA-61C5-40F2-82B2-96907433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Investment System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, 室內, 桌 的圖片&#10;&#10;自動產生的描述">
            <a:extLst>
              <a:ext uri="{FF2B5EF4-FFF2-40B4-BE49-F238E27FC236}">
                <a16:creationId xmlns:a16="http://schemas.microsoft.com/office/drawing/2014/main" id="{3641D69F-62F4-4044-B794-141BABBEC2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99" y="2966507"/>
            <a:ext cx="4596925" cy="3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F9C40-13A1-4F25-87B0-DC66D85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3D079-7AEF-4E2C-9098-17A5B6B9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View Account Information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白色, 桌, 抽簽 的圖片&#10;&#10;自動產生的描述">
            <a:extLst>
              <a:ext uri="{FF2B5EF4-FFF2-40B4-BE49-F238E27FC236}">
                <a16:creationId xmlns:a16="http://schemas.microsoft.com/office/drawing/2014/main" id="{E4605645-B2A5-45C5-ADCF-ABCF9D11B9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09" y="3073717"/>
            <a:ext cx="5711191" cy="29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CFC5C-60DE-4A6E-8176-BAAE6DF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59E99-5775-487B-895D-3649F3F9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Security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室內, 地圖, 桌 的圖片&#10;&#10;自動產生的描述">
            <a:extLst>
              <a:ext uri="{FF2B5EF4-FFF2-40B4-BE49-F238E27FC236}">
                <a16:creationId xmlns:a16="http://schemas.microsoft.com/office/drawing/2014/main" id="{BF247EF5-8CA6-4C71-A714-530EEE8C31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2902797"/>
            <a:ext cx="6166803" cy="30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2F03-7E17-4A9B-83B6-72E78D2A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C0881-2D76-456A-B8EA-F5D49898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Application System 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一張含有 文字, 地圖, 桌, 白色 的圖片&#10;&#10;自動產生的描述">
            <a:extLst>
              <a:ext uri="{FF2B5EF4-FFF2-40B4-BE49-F238E27FC236}">
                <a16:creationId xmlns:a16="http://schemas.microsoft.com/office/drawing/2014/main" id="{7A52B51A-64C0-42F7-B212-DE7D31ACC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38" y="3033078"/>
            <a:ext cx="5780723" cy="29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67424-7336-4D20-9071-6AF39DB5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15FDD-C771-44A3-B4F9-ADDF1E04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Support Mobile Payment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白色, 桌, 黑色 的圖片&#10;&#10;自動產生的描述">
            <a:extLst>
              <a:ext uri="{FF2B5EF4-FFF2-40B4-BE49-F238E27FC236}">
                <a16:creationId xmlns:a16="http://schemas.microsoft.com/office/drawing/2014/main" id="{D0403EA1-BDF0-4A12-B63F-736908469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13" y="3007254"/>
            <a:ext cx="5116512" cy="3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8D35B-3485-4006-B823-94B465D3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981C1-C101-4EE9-A7FB-048A13D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Online Customer Services :</a:t>
            </a:r>
          </a:p>
          <a:p>
            <a:endParaRPr lang="zh-TW" altLang="en-US" dirty="0"/>
          </a:p>
        </p:txBody>
      </p:sp>
      <p:pic>
        <p:nvPicPr>
          <p:cNvPr id="4" name="圖片 3" descr="一張含有 室內, 白色, 相片, 公開 的圖片&#10;&#10;自動產生的描述">
            <a:extLst>
              <a:ext uri="{FF2B5EF4-FFF2-40B4-BE49-F238E27FC236}">
                <a16:creationId xmlns:a16="http://schemas.microsoft.com/office/drawing/2014/main" id="{87228FC0-956C-40FC-A3E7-C00C5A21B5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45" y="3319780"/>
            <a:ext cx="7313930" cy="25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2A50E-4C25-49EB-AD17-AB7C346E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pic>
        <p:nvPicPr>
          <p:cNvPr id="8" name="內容版面配置區 7" descr="一張含有 白板, 文字 的圖片&#10;&#10;自動產生的描述">
            <a:extLst>
              <a:ext uri="{FF2B5EF4-FFF2-40B4-BE49-F238E27FC236}">
                <a16:creationId xmlns:a16="http://schemas.microsoft.com/office/drawing/2014/main" id="{E57B6482-DE3B-43B2-948E-C20410C7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74" y="540757"/>
            <a:ext cx="4171356" cy="5776486"/>
          </a:xfrm>
        </p:spPr>
      </p:pic>
    </p:spTree>
    <p:extLst>
      <p:ext uri="{BB962C8B-B14F-4D97-AF65-F5344CB8AC3E}">
        <p14:creationId xmlns:p14="http://schemas.microsoft.com/office/powerpoint/2010/main" val="35522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DFC78-8684-4D51-9495-C93562FA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Diagram</a:t>
            </a:r>
            <a:endParaRPr lang="zh-TW" altLang="en-US" dirty="0"/>
          </a:p>
        </p:txBody>
      </p:sp>
      <p:pic>
        <p:nvPicPr>
          <p:cNvPr id="5" name="內容版面配置區 4" descr="一張含有 螢幕, 時鐘 的圖片&#10;&#10;自動產生的描述">
            <a:extLst>
              <a:ext uri="{FF2B5EF4-FFF2-40B4-BE49-F238E27FC236}">
                <a16:creationId xmlns:a16="http://schemas.microsoft.com/office/drawing/2014/main" id="{C8551C6D-2E38-4878-AA35-F5BB679F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45" y="648630"/>
            <a:ext cx="2498109" cy="6110759"/>
          </a:xfrm>
        </p:spPr>
      </p:pic>
    </p:spTree>
    <p:extLst>
      <p:ext uri="{BB962C8B-B14F-4D97-AF65-F5344CB8AC3E}">
        <p14:creationId xmlns:p14="http://schemas.microsoft.com/office/powerpoint/2010/main" val="3548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461114-27BA-4953-AA5D-C33F2AA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Introduction</a:t>
            </a:r>
            <a:endParaRPr lang="zh-TW" altLang="en-US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E5FFF-1795-434E-9166-4DF943DD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altLang="zh-TW" dirty="0"/>
              <a:t>Topic : Online banking system</a:t>
            </a:r>
          </a:p>
          <a:p>
            <a:endParaRPr lang="en-US" altLang="zh-TW" dirty="0"/>
          </a:p>
          <a:p>
            <a:r>
              <a:rPr lang="en-US" altLang="zh-TW" dirty="0"/>
              <a:t>Goal : We wish to successfully make a system that is available to all the service you can do in a bank,</a:t>
            </a:r>
            <a:r>
              <a:rPr lang="zh-TW" altLang="en-US" dirty="0"/>
              <a:t> </a:t>
            </a:r>
            <a:r>
              <a:rPr lang="en-US" altLang="zh-TW" dirty="0"/>
              <a:t>like loan,</a:t>
            </a:r>
            <a:r>
              <a:rPr lang="zh-TW" altLang="en-US" dirty="0"/>
              <a:t> </a:t>
            </a:r>
            <a:r>
              <a:rPr lang="en-US" altLang="zh-TW" dirty="0"/>
              <a:t>money</a:t>
            </a:r>
            <a:r>
              <a:rPr lang="zh-TW" altLang="en-US" dirty="0"/>
              <a:t> </a:t>
            </a:r>
            <a:r>
              <a:rPr lang="en-US" altLang="zh-TW" dirty="0"/>
              <a:t>transference,</a:t>
            </a:r>
            <a:r>
              <a:rPr lang="zh-TW" altLang="en-US" dirty="0"/>
              <a:t> </a:t>
            </a:r>
            <a:r>
              <a:rPr lang="en-US" altLang="zh-TW" dirty="0"/>
              <a:t>credit card application,</a:t>
            </a:r>
            <a:r>
              <a:rPr lang="zh-TW" altLang="en-US" dirty="0"/>
              <a:t> </a:t>
            </a:r>
            <a:r>
              <a:rPr lang="en-US" altLang="zh-TW" dirty="0"/>
              <a:t>etc.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04739DC-352E-4BFC-9A3B-FD9D06FF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4" r="38302" b="-7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圖片 6" descr="一張含有 建築物, 桌, 標誌 的圖片&#10;&#10;自動產生的描述">
            <a:extLst>
              <a:ext uri="{FF2B5EF4-FFF2-40B4-BE49-F238E27FC236}">
                <a16:creationId xmlns:a16="http://schemas.microsoft.com/office/drawing/2014/main" id="{9DE80DCD-442D-413B-82B7-C536A0E4E5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643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0727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6108A-66FD-418B-AC5E-BDBA592C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2868"/>
          </a:xfrm>
        </p:spPr>
        <p:txBody>
          <a:bodyPr/>
          <a:lstStyle/>
          <a:p>
            <a:r>
              <a:rPr lang="en-US" altLang="zh-TW" dirty="0"/>
              <a:t>GUI Image --- Start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57DCDB-6219-457B-A9A0-98D2DF8A5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543929"/>
            <a:ext cx="5229224" cy="3609725"/>
          </a:xfrm>
        </p:spPr>
      </p:pic>
    </p:spTree>
    <p:extLst>
      <p:ext uri="{BB962C8B-B14F-4D97-AF65-F5344CB8AC3E}">
        <p14:creationId xmlns:p14="http://schemas.microsoft.com/office/powerpoint/2010/main" val="168013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37174-998A-43FC-A9F9-1420FFA0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65718"/>
          </a:xfrm>
        </p:spPr>
        <p:txBody>
          <a:bodyPr/>
          <a:lstStyle/>
          <a:p>
            <a:r>
              <a:rPr lang="en-US" altLang="zh-TW" dirty="0"/>
              <a:t>GUI Image --- Log 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E9B205-8A8A-4F93-BBC8-8C2F9D2F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547965"/>
            <a:ext cx="4114800" cy="3528641"/>
          </a:xfrm>
        </p:spPr>
      </p:pic>
    </p:spTree>
    <p:extLst>
      <p:ext uri="{BB962C8B-B14F-4D97-AF65-F5344CB8AC3E}">
        <p14:creationId xmlns:p14="http://schemas.microsoft.com/office/powerpoint/2010/main" val="98266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BB69C-D6FB-4887-9C08-B2A0B115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Function choose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CE622A-473E-41B9-8800-6ACDC9C7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49" y="2533651"/>
            <a:ext cx="4544727" cy="3532718"/>
          </a:xfrm>
        </p:spPr>
      </p:pic>
    </p:spTree>
    <p:extLst>
      <p:ext uri="{BB962C8B-B14F-4D97-AF65-F5344CB8AC3E}">
        <p14:creationId xmlns:p14="http://schemas.microsoft.com/office/powerpoint/2010/main" val="412941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9A91B-BB02-42A6-B247-32957D05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Money transference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52CF81-3583-49F2-BA83-D9AABE9F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477925"/>
            <a:ext cx="4724400" cy="3566855"/>
          </a:xfrm>
        </p:spPr>
      </p:pic>
    </p:spTree>
    <p:extLst>
      <p:ext uri="{BB962C8B-B14F-4D97-AF65-F5344CB8AC3E}">
        <p14:creationId xmlns:p14="http://schemas.microsoft.com/office/powerpoint/2010/main" val="387834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8DC7B-1C0A-4AC8-ACD4-50475C7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Money transference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4B1032E-6B1A-4AC7-A0A8-6A67913EE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01" y="2554624"/>
            <a:ext cx="5918597" cy="3541375"/>
          </a:xfrm>
        </p:spPr>
      </p:pic>
    </p:spTree>
    <p:extLst>
      <p:ext uri="{BB962C8B-B14F-4D97-AF65-F5344CB8AC3E}">
        <p14:creationId xmlns:p14="http://schemas.microsoft.com/office/powerpoint/2010/main" val="126218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875E3-8819-4DC2-88A8-FEF5F7F6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Money transference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4C473A-4A35-43AC-BD82-D083793BD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469723"/>
            <a:ext cx="5438775" cy="3685242"/>
          </a:xfrm>
        </p:spPr>
      </p:pic>
    </p:spTree>
    <p:extLst>
      <p:ext uri="{BB962C8B-B14F-4D97-AF65-F5344CB8AC3E}">
        <p14:creationId xmlns:p14="http://schemas.microsoft.com/office/powerpoint/2010/main" val="415088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48484-214A-49FE-9848-93B4788B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Money transference</a:t>
            </a:r>
            <a:endParaRPr lang="zh-TW" altLang="en-US" dirty="0"/>
          </a:p>
        </p:txBody>
      </p:sp>
      <p:pic>
        <p:nvPicPr>
          <p:cNvPr id="5" name="內容版面配置區 4" descr="一張含有 白色, 抽簽 的圖片&#10;&#10;自動產生的描述">
            <a:extLst>
              <a:ext uri="{FF2B5EF4-FFF2-40B4-BE49-F238E27FC236}">
                <a16:creationId xmlns:a16="http://schemas.microsoft.com/office/drawing/2014/main" id="{9614C921-FA1E-4CD8-806A-25DB1F491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87" y="2557463"/>
            <a:ext cx="5009626" cy="3317875"/>
          </a:xfrm>
        </p:spPr>
      </p:pic>
    </p:spTree>
    <p:extLst>
      <p:ext uri="{BB962C8B-B14F-4D97-AF65-F5344CB8AC3E}">
        <p14:creationId xmlns:p14="http://schemas.microsoft.com/office/powerpoint/2010/main" val="211299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BA21F-C1F9-45FE-881F-BB129FDD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Money transference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1556B0-4F9C-455D-A8B9-4C5EDA83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45" y="2557463"/>
            <a:ext cx="3929909" cy="3317875"/>
          </a:xfrm>
        </p:spPr>
      </p:pic>
    </p:spTree>
    <p:extLst>
      <p:ext uri="{BB962C8B-B14F-4D97-AF65-F5344CB8AC3E}">
        <p14:creationId xmlns:p14="http://schemas.microsoft.com/office/powerpoint/2010/main" val="168207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E3F18-C954-4002-AB24-7DDF2B24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41943"/>
          </a:xfrm>
        </p:spPr>
        <p:txBody>
          <a:bodyPr/>
          <a:lstStyle/>
          <a:p>
            <a:r>
              <a:rPr lang="en-US" altLang="zh-TW" dirty="0"/>
              <a:t>GUI Image --- Loan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BC24C-14A2-489A-BBD5-02CDA8FD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44" y="2191279"/>
            <a:ext cx="6941204" cy="3684589"/>
          </a:xfrm>
        </p:spPr>
      </p:pic>
    </p:spTree>
    <p:extLst>
      <p:ext uri="{BB962C8B-B14F-4D97-AF65-F5344CB8AC3E}">
        <p14:creationId xmlns:p14="http://schemas.microsoft.com/office/powerpoint/2010/main" val="183709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F484E-5199-4341-83DF-E9C236EF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Loan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076DBB-CF26-440E-8A4B-C02B1678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9" y="2514600"/>
            <a:ext cx="3477561" cy="3454869"/>
          </a:xfrm>
        </p:spPr>
      </p:pic>
    </p:spTree>
    <p:extLst>
      <p:ext uri="{BB962C8B-B14F-4D97-AF65-F5344CB8AC3E}">
        <p14:creationId xmlns:p14="http://schemas.microsoft.com/office/powerpoint/2010/main" val="28097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6CB17-930C-451A-A4E7-14530472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4AC3-C102-455D-9F3B-73637563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customer want a more efficient  and comfortable environment to do things they want to do in a bank,</a:t>
            </a:r>
            <a:r>
              <a:rPr lang="zh-TW" altLang="en-US" dirty="0"/>
              <a:t> </a:t>
            </a:r>
            <a:r>
              <a:rPr lang="en-US" altLang="zh-TW" dirty="0"/>
              <a:t>in a physical store,</a:t>
            </a:r>
            <a:r>
              <a:rPr lang="zh-TW" altLang="en-US" dirty="0"/>
              <a:t> </a:t>
            </a:r>
            <a:r>
              <a:rPr lang="en-US" altLang="zh-TW" dirty="0"/>
              <a:t>they may need to stand in line and that is really a waste of time,</a:t>
            </a:r>
            <a:r>
              <a:rPr lang="zh-TW" altLang="en-US" dirty="0"/>
              <a:t> </a:t>
            </a:r>
            <a:r>
              <a:rPr lang="en-US" altLang="zh-TW" dirty="0"/>
              <a:t>and they also require a online personal service in case of they meet complicated problems they need an expert to make them easily get into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3896918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EA88-0BFC-493D-A063-8EA6D66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Loan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49291DC-D638-4E27-8953-4C956422D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98" y="2543175"/>
            <a:ext cx="3079431" cy="3486150"/>
          </a:xfrm>
        </p:spPr>
      </p:pic>
    </p:spTree>
    <p:extLst>
      <p:ext uri="{BB962C8B-B14F-4D97-AF65-F5344CB8AC3E}">
        <p14:creationId xmlns:p14="http://schemas.microsoft.com/office/powerpoint/2010/main" val="146480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EF7E7-4D9E-40E1-A684-6A5BA8F7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Credit Card Application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505088E-EF3F-48AC-96F8-ABC7DDB6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47" y="2557463"/>
            <a:ext cx="3554506" cy="3317875"/>
          </a:xfrm>
        </p:spPr>
      </p:pic>
    </p:spTree>
    <p:extLst>
      <p:ext uri="{BB962C8B-B14F-4D97-AF65-F5344CB8AC3E}">
        <p14:creationId xmlns:p14="http://schemas.microsoft.com/office/powerpoint/2010/main" val="177801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11EAB-9F7F-40A0-880A-4E5DCD2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Password Change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1ECFFB-0D96-4756-BDBD-4C5877CB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82" y="2557993"/>
            <a:ext cx="5781836" cy="3317875"/>
          </a:xfrm>
        </p:spPr>
      </p:pic>
    </p:spTree>
    <p:extLst>
      <p:ext uri="{BB962C8B-B14F-4D97-AF65-F5344CB8AC3E}">
        <p14:creationId xmlns:p14="http://schemas.microsoft.com/office/powerpoint/2010/main" val="1826655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EF79F-726A-4620-AE13-695B095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Password Change</a:t>
            </a:r>
            <a:endParaRPr lang="zh-TW" altLang="en-US" dirty="0"/>
          </a:p>
        </p:txBody>
      </p:sp>
      <p:pic>
        <p:nvPicPr>
          <p:cNvPr id="5" name="內容版面配置區 4" descr="一張含有 白色, 抽簽, 停車, 桌 的圖片&#10;&#10;自動產生的描述">
            <a:extLst>
              <a:ext uri="{FF2B5EF4-FFF2-40B4-BE49-F238E27FC236}">
                <a16:creationId xmlns:a16="http://schemas.microsoft.com/office/drawing/2014/main" id="{B231D425-6901-49FF-A841-2A5F2A941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02" y="2557463"/>
            <a:ext cx="3604373" cy="3422689"/>
          </a:xfrm>
        </p:spPr>
      </p:pic>
    </p:spTree>
    <p:extLst>
      <p:ext uri="{BB962C8B-B14F-4D97-AF65-F5344CB8AC3E}">
        <p14:creationId xmlns:p14="http://schemas.microsoft.com/office/powerpoint/2010/main" val="2037195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E1A54-EE0D-4717-8801-6BB646A1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Investment Management</a:t>
            </a:r>
            <a:endParaRPr lang="zh-TW" altLang="en-US" dirty="0"/>
          </a:p>
        </p:txBody>
      </p:sp>
      <p:pic>
        <p:nvPicPr>
          <p:cNvPr id="5" name="內容版面配置區 4" descr="一張含有 室內, 白色 的圖片&#10;&#10;自動產生的描述">
            <a:extLst>
              <a:ext uri="{FF2B5EF4-FFF2-40B4-BE49-F238E27FC236}">
                <a16:creationId xmlns:a16="http://schemas.microsoft.com/office/drawing/2014/main" id="{0B4F2AD1-2601-4557-9E10-DDDAC83DA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6" y="2557463"/>
            <a:ext cx="5547547" cy="3317875"/>
          </a:xfrm>
        </p:spPr>
      </p:pic>
    </p:spTree>
    <p:extLst>
      <p:ext uri="{BB962C8B-B14F-4D97-AF65-F5344CB8AC3E}">
        <p14:creationId xmlns:p14="http://schemas.microsoft.com/office/powerpoint/2010/main" val="961795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C574A-F516-4BF9-97AE-B9CB45D4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Pay Bill</a:t>
            </a:r>
            <a:endParaRPr lang="zh-TW" altLang="en-US" dirty="0"/>
          </a:p>
        </p:txBody>
      </p:sp>
      <p:pic>
        <p:nvPicPr>
          <p:cNvPr id="5" name="內容版面配置區 4" descr="一張含有 遊戲, 白色, 房間 的圖片&#10;&#10;自動產生的描述">
            <a:extLst>
              <a:ext uri="{FF2B5EF4-FFF2-40B4-BE49-F238E27FC236}">
                <a16:creationId xmlns:a16="http://schemas.microsoft.com/office/drawing/2014/main" id="{B02DD850-DBF5-48EF-9015-0DAD11B5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49" y="2557463"/>
            <a:ext cx="5855502" cy="3317875"/>
          </a:xfrm>
        </p:spPr>
      </p:pic>
    </p:spTree>
    <p:extLst>
      <p:ext uri="{BB962C8B-B14F-4D97-AF65-F5344CB8AC3E}">
        <p14:creationId xmlns:p14="http://schemas.microsoft.com/office/powerpoint/2010/main" val="1730414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EC756-B2E6-4AAE-9F0E-EE72C9B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Pay Bill</a:t>
            </a:r>
            <a:endParaRPr lang="zh-TW" altLang="en-US" dirty="0"/>
          </a:p>
        </p:txBody>
      </p:sp>
      <p:pic>
        <p:nvPicPr>
          <p:cNvPr id="5" name="內容版面配置區 4" descr="一張含有 遊戲 的圖片&#10;&#10;自動產生的描述">
            <a:extLst>
              <a:ext uri="{FF2B5EF4-FFF2-40B4-BE49-F238E27FC236}">
                <a16:creationId xmlns:a16="http://schemas.microsoft.com/office/drawing/2014/main" id="{565E2894-4712-446F-8478-EDFF42490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32" y="2557463"/>
            <a:ext cx="4368535" cy="3317875"/>
          </a:xfrm>
        </p:spPr>
      </p:pic>
    </p:spTree>
    <p:extLst>
      <p:ext uri="{BB962C8B-B14F-4D97-AF65-F5344CB8AC3E}">
        <p14:creationId xmlns:p14="http://schemas.microsoft.com/office/powerpoint/2010/main" val="1518863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1D539-15CD-4948-82D6-C78613E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Pay Bill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2018AEB-6498-4235-875D-683B14AA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7" y="2557463"/>
            <a:ext cx="3744165" cy="3317875"/>
          </a:xfrm>
        </p:spPr>
      </p:pic>
    </p:spTree>
    <p:extLst>
      <p:ext uri="{BB962C8B-B14F-4D97-AF65-F5344CB8AC3E}">
        <p14:creationId xmlns:p14="http://schemas.microsoft.com/office/powerpoint/2010/main" val="2188740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06509-43CB-49EB-8DFE-F1D700B8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View Account Information</a:t>
            </a:r>
            <a:endParaRPr lang="zh-TW" altLang="en-US" dirty="0"/>
          </a:p>
        </p:txBody>
      </p:sp>
      <p:pic>
        <p:nvPicPr>
          <p:cNvPr id="5" name="內容版面配置區 4" descr="一張含有 側邊, 坐, 白色, 黑色 的圖片&#10;&#10;自動產生的描述">
            <a:extLst>
              <a:ext uri="{FF2B5EF4-FFF2-40B4-BE49-F238E27FC236}">
                <a16:creationId xmlns:a16="http://schemas.microsoft.com/office/drawing/2014/main" id="{277C6829-1E6D-4DD3-AAD5-C3E801477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46" y="2557463"/>
            <a:ext cx="4339507" cy="3317875"/>
          </a:xfrm>
        </p:spPr>
      </p:pic>
    </p:spTree>
    <p:extLst>
      <p:ext uri="{BB962C8B-B14F-4D97-AF65-F5344CB8AC3E}">
        <p14:creationId xmlns:p14="http://schemas.microsoft.com/office/powerpoint/2010/main" val="161284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ABBA-4A7A-4E32-93A9-3002C073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View Account Information 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F3480D7-0A1A-4B75-90F1-F1CEF1E82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2557463"/>
            <a:ext cx="4010024" cy="3596462"/>
          </a:xfrm>
        </p:spPr>
      </p:pic>
    </p:spTree>
    <p:extLst>
      <p:ext uri="{BB962C8B-B14F-4D97-AF65-F5344CB8AC3E}">
        <p14:creationId xmlns:p14="http://schemas.microsoft.com/office/powerpoint/2010/main" val="6276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AC4A6-86F7-4448-9253-5020BDD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31937"/>
            <a:ext cx="9601196" cy="1160432"/>
          </a:xfrm>
        </p:spPr>
        <p:txBody>
          <a:bodyPr>
            <a:normAutofit/>
          </a:bodyPr>
          <a:lstStyle/>
          <a:p>
            <a:r>
              <a:rPr lang="en-US" altLang="zh-TW" dirty="0"/>
              <a:t>User 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9E383-714F-4F6E-B1B3-EB1AFD9E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4940"/>
            <a:ext cx="4890246" cy="31735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Money Transference                         </a:t>
            </a:r>
          </a:p>
          <a:p>
            <a:r>
              <a:rPr lang="en-US" altLang="zh-TW" dirty="0"/>
              <a:t>Loan</a:t>
            </a:r>
          </a:p>
          <a:p>
            <a:r>
              <a:rPr lang="en-US" altLang="zh-TW" dirty="0"/>
              <a:t>Credit Card Application</a:t>
            </a:r>
          </a:p>
          <a:p>
            <a:r>
              <a:rPr lang="en-US" altLang="zh-TW" dirty="0"/>
              <a:t>View account balance</a:t>
            </a:r>
          </a:p>
          <a:p>
            <a:r>
              <a:rPr lang="en-US" altLang="zh-TW" dirty="0"/>
              <a:t>Password Change</a:t>
            </a:r>
          </a:p>
          <a:p>
            <a:r>
              <a:rPr lang="en-US" altLang="zh-TW" dirty="0"/>
              <a:t>Pay Bills(Taxes</a:t>
            </a:r>
            <a:r>
              <a:rPr lang="zh-TW" altLang="en-US" dirty="0"/>
              <a:t>、</a:t>
            </a:r>
            <a:r>
              <a:rPr lang="en-US" altLang="zh-TW" dirty="0"/>
              <a:t>Fees)</a:t>
            </a:r>
          </a:p>
          <a:p>
            <a:r>
              <a:rPr lang="en-US" altLang="zh-TW" dirty="0"/>
              <a:t>Investment Management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2839F5-2AE9-48A0-9AA1-CC18D977A72A}"/>
              </a:ext>
            </a:extLst>
          </p:cNvPr>
          <p:cNvSpPr txBox="1">
            <a:spLocks/>
          </p:cNvSpPr>
          <p:nvPr/>
        </p:nvSpPr>
        <p:spPr>
          <a:xfrm>
            <a:off x="5800164" y="2554939"/>
            <a:ext cx="4890246" cy="3320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200" dirty="0"/>
              <a:t>Support Mobile Payment</a:t>
            </a:r>
          </a:p>
          <a:p>
            <a:pPr>
              <a:lnSpc>
                <a:spcPct val="80000"/>
              </a:lnSpc>
            </a:pPr>
            <a:r>
              <a:rPr lang="en-US" altLang="zh-TW" sz="2200" dirty="0"/>
              <a:t>Online Dedicated Services</a:t>
            </a:r>
          </a:p>
          <a:p>
            <a:endParaRPr lang="en-US" altLang="zh-TW" dirty="0"/>
          </a:p>
          <a:p>
            <a:pPr marL="457200" lvl="1" indent="0">
              <a:buFont typeface="Arial"/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282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92E63-0A78-442E-8A98-84D514F7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Support Mobile Payment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F9B96DC-DCCB-4422-833F-C9D057A50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32" y="2557463"/>
            <a:ext cx="5131018" cy="3481452"/>
          </a:xfrm>
        </p:spPr>
      </p:pic>
    </p:spTree>
    <p:extLst>
      <p:ext uri="{BB962C8B-B14F-4D97-AF65-F5344CB8AC3E}">
        <p14:creationId xmlns:p14="http://schemas.microsoft.com/office/powerpoint/2010/main" val="280040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01662-78CA-414F-AF33-FC5079DA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Online Customer Services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77C69D2-7A3F-4EAD-8BCE-76EA6898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2500312"/>
            <a:ext cx="3686176" cy="3749421"/>
          </a:xfrm>
        </p:spPr>
      </p:pic>
    </p:spTree>
    <p:extLst>
      <p:ext uri="{BB962C8B-B14F-4D97-AF65-F5344CB8AC3E}">
        <p14:creationId xmlns:p14="http://schemas.microsoft.com/office/powerpoint/2010/main" val="156764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D11EC-B66B-493D-8C0F-569BDD2A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Image --- Online Customer Services</a:t>
            </a:r>
            <a:endParaRPr lang="zh-TW" altLang="en-US" dirty="0"/>
          </a:p>
        </p:txBody>
      </p:sp>
      <p:pic>
        <p:nvPicPr>
          <p:cNvPr id="5" name="內容版面配置區 4" descr="一張含有 黑色, 相片, 手機, 監視器 的圖片&#10;&#10;自動產生的描述">
            <a:extLst>
              <a:ext uri="{FF2B5EF4-FFF2-40B4-BE49-F238E27FC236}">
                <a16:creationId xmlns:a16="http://schemas.microsoft.com/office/drawing/2014/main" id="{62827B02-C646-4C68-B919-05EA9AAE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91" y="2443163"/>
            <a:ext cx="2074584" cy="3893399"/>
          </a:xfrm>
        </p:spPr>
      </p:pic>
    </p:spTree>
    <p:extLst>
      <p:ext uri="{BB962C8B-B14F-4D97-AF65-F5344CB8AC3E}">
        <p14:creationId xmlns:p14="http://schemas.microsoft.com/office/powerpoint/2010/main" val="1531838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651C-017E-434E-86D7-438E326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Cost for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78770-8C00-42BF-94D0-2FC18EB2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assume that our code will take approximately 150000 lines,</a:t>
            </a:r>
            <a:r>
              <a:rPr lang="zh-TW" altLang="en-US" dirty="0"/>
              <a:t> </a:t>
            </a:r>
            <a:r>
              <a:rPr lang="en-US" altLang="zh-TW" dirty="0"/>
              <a:t>our calculation will be: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Effort = 2.4(KLOC)^1.05 = 462.5PMs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Time = 2.5(Effort)^0.38 = 25.7Ms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514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9519B-F399-4A41-A1B1-288AABB4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EEFE1-C4D5-4DC2-A06E-012966A0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742" y="2682438"/>
            <a:ext cx="9601196" cy="3318936"/>
          </a:xfrm>
        </p:spPr>
        <p:txBody>
          <a:bodyPr/>
          <a:lstStyle/>
          <a:p>
            <a:r>
              <a:rPr lang="en-US" altLang="zh-TW" dirty="0"/>
              <a:t>Finally ,</a:t>
            </a:r>
            <a:r>
              <a:rPr lang="zh-TW" altLang="en-US" dirty="0"/>
              <a:t> </a:t>
            </a:r>
            <a:r>
              <a:rPr lang="en-US" altLang="zh-TW" dirty="0"/>
              <a:t>we successfully create a system that can satisfy our customer’s expectation,</a:t>
            </a:r>
            <a:r>
              <a:rPr lang="zh-TW" altLang="en-US" dirty="0"/>
              <a:t> </a:t>
            </a:r>
            <a:r>
              <a:rPr lang="en-US" altLang="zh-TW" dirty="0"/>
              <a:t>we can make customer do money transference online instead of going to a Physical Store,</a:t>
            </a:r>
            <a:r>
              <a:rPr lang="zh-TW" altLang="en-US" dirty="0"/>
              <a:t> </a:t>
            </a:r>
            <a:r>
              <a:rPr lang="en-US" altLang="zh-TW" dirty="0"/>
              <a:t>it is definitely a more efficient way !  </a:t>
            </a:r>
          </a:p>
          <a:p>
            <a:r>
              <a:rPr lang="zh-TW" altLang="en-US" dirty="0"/>
              <a:t>                                          </a:t>
            </a:r>
            <a:r>
              <a:rPr lang="en-US" altLang="zh-TW" sz="2000" b="1" dirty="0"/>
              <a:t>Match</a:t>
            </a:r>
            <a:endParaRPr lang="zh-TW" altLang="en-US" sz="20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9B5D55D-BD9A-4CC5-A828-C72BCE4ACDFD}"/>
              </a:ext>
            </a:extLst>
          </p:cNvPr>
          <p:cNvSpPr/>
          <p:nvPr/>
        </p:nvSpPr>
        <p:spPr>
          <a:xfrm>
            <a:off x="1649504" y="4043084"/>
            <a:ext cx="1828800" cy="1057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Customer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8E14B2-C51D-4B09-B3C6-246FA5AA4BC0}"/>
              </a:ext>
            </a:extLst>
          </p:cNvPr>
          <p:cNvSpPr/>
          <p:nvPr/>
        </p:nvSpPr>
        <p:spPr>
          <a:xfrm>
            <a:off x="3827928" y="4265706"/>
            <a:ext cx="4096871" cy="6364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1BBCBA0-A15F-4180-BB3B-71A7192DFD59}"/>
              </a:ext>
            </a:extLst>
          </p:cNvPr>
          <p:cNvSpPr/>
          <p:nvPr/>
        </p:nvSpPr>
        <p:spPr>
          <a:xfrm>
            <a:off x="8225114" y="4055035"/>
            <a:ext cx="1828800" cy="1057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Our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Design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3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39018-D90B-4A22-97E7-28237529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79E9-76FC-4CD6-8029-ADAE135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Environment Diagram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, 桌, 白色 的圖片&#10;&#10;自動產生的描述">
            <a:extLst>
              <a:ext uri="{FF2B5EF4-FFF2-40B4-BE49-F238E27FC236}">
                <a16:creationId xmlns:a16="http://schemas.microsoft.com/office/drawing/2014/main" id="{30F3A2DB-A6E6-4304-8D05-9622740730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9" y="2972012"/>
            <a:ext cx="4857751" cy="32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996A-BE17-4E6E-AB31-F2B692E9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5D068-0573-4A3A-8FB5-DAA110C4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Financial Operation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id="{4636406F-4364-4FB3-ADFE-676A2E5639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9" y="2967673"/>
            <a:ext cx="4820920" cy="29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EBE00-F437-479F-A3EC-922D586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3674A8-B26D-4E4D-BD78-90BB38B8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Account Management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白色 的圖片&#10;&#10;自動產生的描述">
            <a:extLst>
              <a:ext uri="{FF2B5EF4-FFF2-40B4-BE49-F238E27FC236}">
                <a16:creationId xmlns:a16="http://schemas.microsoft.com/office/drawing/2014/main" id="{C774C3CA-D852-49DC-B1B6-4E4D0BF30F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1" y="3153092"/>
            <a:ext cx="4702176" cy="28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376AB-56BC-4A5C-83E3-5A428E3F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15303-978C-48A6-8823-634CEC89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Other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, 室內, 白色 的圖片&#10;&#10;自動產生的描述">
            <a:extLst>
              <a:ext uri="{FF2B5EF4-FFF2-40B4-BE49-F238E27FC236}">
                <a16:creationId xmlns:a16="http://schemas.microsoft.com/office/drawing/2014/main" id="{74BC40DC-D966-478F-91DF-CA7AE69224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44" y="2656416"/>
            <a:ext cx="5424805" cy="32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547AD-9BA7-4E2A-A69C-A76BA01E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Flow Diagram</a:t>
            </a:r>
            <a:br>
              <a:rPr lang="en-US" altLang="zh-TW" dirty="0"/>
            </a:br>
            <a:r>
              <a:rPr lang="en-US" altLang="zh-TW" dirty="0"/>
              <a:t>Level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A461E-27F8-4E6A-A0D8-DD3ED8F4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Money Transference :</a:t>
            </a:r>
          </a:p>
          <a:p>
            <a:endParaRPr lang="zh-TW" altLang="en-US" dirty="0"/>
          </a:p>
        </p:txBody>
      </p:sp>
      <p:pic>
        <p:nvPicPr>
          <p:cNvPr id="4" name="圖片 3" descr="一張含有 文字, 地圖, 桌, 白色 的圖片&#10;&#10;自動產生的描述">
            <a:extLst>
              <a:ext uri="{FF2B5EF4-FFF2-40B4-BE49-F238E27FC236}">
                <a16:creationId xmlns:a16="http://schemas.microsoft.com/office/drawing/2014/main" id="{76BFCED8-7387-4D8D-8096-CAAFBAFCA2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64" y="3094038"/>
            <a:ext cx="4705985" cy="29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472</Words>
  <Application>Microsoft Office PowerPoint</Application>
  <PresentationFormat>寬螢幕</PresentationFormat>
  <Paragraphs>83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Abadi</vt:lpstr>
      <vt:lpstr>Arial</vt:lpstr>
      <vt:lpstr>Garamond</vt:lpstr>
      <vt:lpstr>Wingdings</vt:lpstr>
      <vt:lpstr>有機</vt:lpstr>
      <vt:lpstr>Group B</vt:lpstr>
      <vt:lpstr>Introduction</vt:lpstr>
      <vt:lpstr>Requirement</vt:lpstr>
      <vt:lpstr>User View</vt:lpstr>
      <vt:lpstr>Data Flow Diagram Level 0</vt:lpstr>
      <vt:lpstr>Data Flow Diagram Level 1</vt:lpstr>
      <vt:lpstr>Data Flow Diagram Level 1</vt:lpstr>
      <vt:lpstr>Data Flow Diagram Level 1</vt:lpstr>
      <vt:lpstr>Data Flow Diagram Level 2</vt:lpstr>
      <vt:lpstr>Data Flow Diagram Level 2</vt:lpstr>
      <vt:lpstr>Data Flow Diagram Level 2</vt:lpstr>
      <vt:lpstr>Data Flow Diagram Level 2</vt:lpstr>
      <vt:lpstr>Data Flow Diagram Level 2</vt:lpstr>
      <vt:lpstr>Data Flow Diagram Level 2</vt:lpstr>
      <vt:lpstr>Data Flow Diagram Level 2</vt:lpstr>
      <vt:lpstr>Data Flow Diagram Level 2</vt:lpstr>
      <vt:lpstr>Data Flow Diagram Level 2</vt:lpstr>
      <vt:lpstr>Use Case Diagram</vt:lpstr>
      <vt:lpstr>Sequential Diagram</vt:lpstr>
      <vt:lpstr>GUI Image --- Start</vt:lpstr>
      <vt:lpstr>GUI Image --- Log in</vt:lpstr>
      <vt:lpstr>GUI Image --- Function choose</vt:lpstr>
      <vt:lpstr>GUI Image --- Money transference</vt:lpstr>
      <vt:lpstr>GUI Image --- Money transference</vt:lpstr>
      <vt:lpstr>GUI Image --- Money transference</vt:lpstr>
      <vt:lpstr>GUI Image --- Money transference</vt:lpstr>
      <vt:lpstr>GUI Image --- Money transference</vt:lpstr>
      <vt:lpstr>GUI Image --- Loan</vt:lpstr>
      <vt:lpstr>GUI Image --- Loan</vt:lpstr>
      <vt:lpstr>GUI Image --- Loan</vt:lpstr>
      <vt:lpstr>GUI Image --- Credit Card Application</vt:lpstr>
      <vt:lpstr>GUI Image --- Password Change</vt:lpstr>
      <vt:lpstr>GUI Image --- Password Change</vt:lpstr>
      <vt:lpstr>GUI Image --- Investment Management</vt:lpstr>
      <vt:lpstr>GUI Image --- Pay Bill</vt:lpstr>
      <vt:lpstr>GUI Image --- Pay Bill</vt:lpstr>
      <vt:lpstr>GUI Image --- Pay Bill</vt:lpstr>
      <vt:lpstr>GUI Image --- View Account Information</vt:lpstr>
      <vt:lpstr>GUI Image --- View Account Information </vt:lpstr>
      <vt:lpstr>GUI Image --- Support Mobile Payment</vt:lpstr>
      <vt:lpstr>GUI Image --- Online Customer Services</vt:lpstr>
      <vt:lpstr>GUI Image --- Online Customer Services</vt:lpstr>
      <vt:lpstr>Cost for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</dc:title>
  <dc:creator>B073040046</dc:creator>
  <cp:lastModifiedBy>煜博 彭</cp:lastModifiedBy>
  <cp:revision>20</cp:revision>
  <dcterms:created xsi:type="dcterms:W3CDTF">2020-06-10T05:41:08Z</dcterms:created>
  <dcterms:modified xsi:type="dcterms:W3CDTF">2020-06-10T23:15:26Z</dcterms:modified>
</cp:coreProperties>
</file>