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72F40B-6C0D-4E82-93AA-EEF74BABE708}">
  <a:tblStyle styleId="{7372F40B-6C0D-4E82-93AA-EEF74BABE7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02a81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02a812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cfc44fc2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fc44fc2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cfc44fc2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fc44fc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cfc44fc2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fc44fc2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cfc44fc2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fc44fc2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cfc44fc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fc44fc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cfc44fc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fc44fc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cfc44fc2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fc44fc2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cfc44fc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fc44fc2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cfc44fc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fc44fc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Identity Management and Authentication</a:t>
            </a:r>
            <a:endParaRPr sz="5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CMPU4023 - Enterprise Application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31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Authentication Independence</a:t>
            </a:r>
            <a:endParaRPr/>
          </a:p>
        </p:txBody>
      </p:sp>
      <p:sp>
        <p:nvSpPr>
          <p:cNvPr id="124" name="Google Shape;124;p22"/>
          <p:cNvSpPr txBox="1"/>
          <p:nvPr>
            <p:ph idx="1" type="body"/>
          </p:nvPr>
        </p:nvSpPr>
        <p:spPr>
          <a:xfrm>
            <a:off x="269250" y="1152425"/>
            <a:ext cx="8520600" cy="38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generally good practice to decouple the API authentication specification from the API specification itself</a:t>
            </a:r>
            <a:endParaRPr/>
          </a:p>
          <a:p>
            <a:pPr indent="-342900" lvl="0" marL="457200" rtl="0" algn="l">
              <a:spcBef>
                <a:spcPts val="0"/>
              </a:spcBef>
              <a:spcAft>
                <a:spcPts val="0"/>
              </a:spcAft>
              <a:buSzPts val="1800"/>
              <a:buChar char="●"/>
            </a:pPr>
            <a:r>
              <a:rPr lang="en"/>
              <a:t>The principal advantage is that different mechanisms (or none) can used with the same API in different contexts</a:t>
            </a:r>
            <a:endParaRPr/>
          </a:p>
          <a:p>
            <a:pPr indent="-342900" lvl="0" marL="457200" rtl="0" algn="l">
              <a:spcBef>
                <a:spcPts val="0"/>
              </a:spcBef>
              <a:spcAft>
                <a:spcPts val="0"/>
              </a:spcAft>
              <a:buSzPts val="1800"/>
              <a:buChar char="●"/>
            </a:pPr>
            <a:r>
              <a:rPr lang="en"/>
              <a:t>By implication, the API call syntax is therefore not directly polluted with authentication syntax but rather as a wrapper around API messages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 context of HTTP-based API like REST, the </a:t>
            </a:r>
            <a:r>
              <a:rPr lang="en"/>
              <a:t>authentication</a:t>
            </a:r>
            <a:r>
              <a:rPr lang="en"/>
              <a:t> data would generally be carried in one or more specialised header fields</a:t>
            </a:r>
            <a:endParaRPr/>
          </a:p>
          <a:p>
            <a:pPr indent="0" lvl="0" marL="0" rtl="0" algn="l">
              <a:spcBef>
                <a:spcPts val="1600"/>
              </a:spcBef>
              <a:spcAft>
                <a:spcPts val="1600"/>
              </a:spcAft>
              <a:buNone/>
            </a:pPr>
            <a:r>
              <a:t/>
            </a:r>
            <a:endParaRPr/>
          </a:p>
        </p:txBody>
      </p:sp>
      <p:sp>
        <p:nvSpPr>
          <p:cNvPr id="125" name="Google Shape;125;p22"/>
          <p:cNvSpPr/>
          <p:nvPr/>
        </p:nvSpPr>
        <p:spPr>
          <a:xfrm>
            <a:off x="3585000" y="3268625"/>
            <a:ext cx="1974000" cy="990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3886650" y="3597900"/>
            <a:ext cx="1370700" cy="526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nvSpPr>
        <p:spPr>
          <a:xfrm>
            <a:off x="4041300" y="3219100"/>
            <a:ext cx="9765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Auth Data</a:t>
            </a:r>
            <a:endParaRPr/>
          </a:p>
        </p:txBody>
      </p:sp>
      <p:sp>
        <p:nvSpPr>
          <p:cNvPr id="128" name="Google Shape;128;p22"/>
          <p:cNvSpPr txBox="1"/>
          <p:nvPr/>
        </p:nvSpPr>
        <p:spPr>
          <a:xfrm>
            <a:off x="4126200" y="3691500"/>
            <a:ext cx="9765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API</a:t>
            </a:r>
            <a:r>
              <a:rPr lang="en"/>
              <a:t>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Identity management is concerned with authentication and credentials management for users of an enterprise system</a:t>
            </a:r>
            <a:endParaRPr/>
          </a:p>
          <a:p>
            <a:pPr indent="-342900" lvl="0" marL="457200" rtl="0" algn="l">
              <a:spcBef>
                <a:spcPts val="0"/>
              </a:spcBef>
              <a:spcAft>
                <a:spcPts val="0"/>
              </a:spcAft>
              <a:buSzPts val="1800"/>
              <a:buChar char="●"/>
            </a:pPr>
            <a:r>
              <a:rPr lang="en"/>
              <a:t>It is typically centrally managed for because it is easier to enforce consistency and manage costs</a:t>
            </a:r>
            <a:endParaRPr/>
          </a:p>
          <a:p>
            <a:pPr indent="-342900" lvl="0" marL="457200" rtl="0" algn="l">
              <a:spcBef>
                <a:spcPts val="0"/>
              </a:spcBef>
              <a:spcAft>
                <a:spcPts val="0"/>
              </a:spcAft>
              <a:buSzPts val="1800"/>
              <a:buChar char="●"/>
            </a:pPr>
            <a:r>
              <a:rPr lang="en"/>
              <a:t>In the context of SOA systems, we expect that services will need to authenticate the requests to other services before they can be carried out</a:t>
            </a:r>
            <a:endParaRPr/>
          </a:p>
          <a:p>
            <a:pPr indent="-342900" lvl="0" marL="457200" rtl="0" algn="l">
              <a:spcBef>
                <a:spcPts val="0"/>
              </a:spcBef>
              <a:spcAft>
                <a:spcPts val="0"/>
              </a:spcAft>
              <a:buSzPts val="1800"/>
              <a:buChar char="●"/>
            </a:pPr>
            <a:r>
              <a:rPr lang="en"/>
              <a:t>There are a number of different approaches to doing this which we will consider in detail separately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Identity Management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term </a:t>
            </a:r>
            <a:r>
              <a:rPr i="1" lang="en"/>
              <a:t>identity management</a:t>
            </a:r>
            <a:r>
              <a:rPr lang="en"/>
              <a:t> describes the process of managing individuals, entities or group authentication, authorisation, roles, privileges, etc across the enterprise information systems suite</a:t>
            </a:r>
            <a:endParaRPr/>
          </a:p>
          <a:p>
            <a:pPr indent="-342900" lvl="0" marL="457200" rtl="0" algn="l">
              <a:spcBef>
                <a:spcPts val="0"/>
              </a:spcBef>
              <a:spcAft>
                <a:spcPts val="0"/>
              </a:spcAft>
              <a:buSzPts val="1800"/>
              <a:buChar char="●"/>
            </a:pPr>
            <a:r>
              <a:rPr lang="en"/>
              <a:t>The majority of enterprise applications will require the identity of their users and entities to be verified and to restrict what actions particular users and entities can carry out within them</a:t>
            </a:r>
            <a:endParaRPr/>
          </a:p>
          <a:p>
            <a:pPr indent="-342900" lvl="0" marL="457200" rtl="0" algn="l">
              <a:spcBef>
                <a:spcPts val="0"/>
              </a:spcBef>
              <a:spcAft>
                <a:spcPts val="0"/>
              </a:spcAft>
              <a:buSzPts val="1800"/>
              <a:buChar char="●"/>
            </a:pPr>
            <a:r>
              <a:rPr lang="en"/>
              <a:t>A typical enterprise user will need to access and use dozens of different applications all of which will have this authentication and authorisation requirement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Centralised</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Intuitively, it makes sense that identity management would be largely centralised within the Enterprise for at least three compelling reasons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presumed tradeoff here the that the benefit of the increased complexity and inflexibility of a centralised approach outweighs the downsides of a looser, distributed </a:t>
            </a:r>
            <a:r>
              <a:rPr lang="en"/>
              <a:t>autonomous</a:t>
            </a:r>
            <a:r>
              <a:rPr lang="en"/>
              <a:t> approach</a:t>
            </a:r>
            <a:endParaRPr/>
          </a:p>
          <a:p>
            <a:pPr indent="0" lvl="0" marL="0" rtl="0" algn="l">
              <a:spcBef>
                <a:spcPts val="1600"/>
              </a:spcBef>
              <a:spcAft>
                <a:spcPts val="1600"/>
              </a:spcAft>
              <a:buNone/>
            </a:pPr>
            <a:r>
              <a:t/>
            </a:r>
            <a:endParaRPr/>
          </a:p>
        </p:txBody>
      </p:sp>
      <p:graphicFrame>
        <p:nvGraphicFramePr>
          <p:cNvPr id="80" name="Google Shape;80;p15"/>
          <p:cNvGraphicFramePr/>
          <p:nvPr/>
        </p:nvGraphicFramePr>
        <p:xfrm>
          <a:off x="952500" y="2004600"/>
          <a:ext cx="3000000" cy="3000000"/>
        </p:xfrm>
        <a:graphic>
          <a:graphicData uri="http://schemas.openxmlformats.org/drawingml/2006/table">
            <a:tbl>
              <a:tblPr>
                <a:noFill/>
                <a:tableStyleId>{7372F40B-6C0D-4E82-93AA-EEF74BABE708}</a:tableStyleId>
              </a:tblPr>
              <a:tblGrid>
                <a:gridCol w="7239000"/>
              </a:tblGrid>
              <a:tr h="381000">
                <a:tc>
                  <a:txBody>
                    <a:bodyPr>
                      <a:noAutofit/>
                    </a:bodyPr>
                    <a:lstStyle/>
                    <a:p>
                      <a:pPr indent="-317500" lvl="0" marL="457200" rtl="0" algn="l">
                        <a:spcBef>
                          <a:spcPts val="0"/>
                        </a:spcBef>
                        <a:spcAft>
                          <a:spcPts val="0"/>
                        </a:spcAft>
                        <a:buSzPts val="1400"/>
                        <a:buChar char="●"/>
                      </a:pPr>
                      <a:r>
                        <a:rPr b="1" lang="en" u="sng"/>
                        <a:t>Identity</a:t>
                      </a:r>
                      <a:r>
                        <a:rPr lang="en"/>
                        <a:t> - The same user or entity (having a single identity everywhere) can be managed and tracked across all of their application accesses and </a:t>
                      </a:r>
                      <a:endParaRPr/>
                    </a:p>
                    <a:p>
                      <a:pPr indent="-317500" lvl="0" marL="457200" rtl="0" algn="l">
                        <a:spcBef>
                          <a:spcPts val="0"/>
                        </a:spcBef>
                        <a:spcAft>
                          <a:spcPts val="0"/>
                        </a:spcAft>
                        <a:buSzPts val="1400"/>
                        <a:buChar char="●"/>
                      </a:pPr>
                      <a:r>
                        <a:rPr b="1" lang="en" u="sng"/>
                        <a:t>Security</a:t>
                      </a:r>
                      <a:r>
                        <a:rPr lang="en"/>
                        <a:t> - Centralisation enforces consistency as to how privileges are applied and standards are maintained across the enterprise IS suite; In addition, it is easier to take remedial action in the event of a security breach</a:t>
                      </a:r>
                      <a:endParaRPr/>
                    </a:p>
                    <a:p>
                      <a:pPr indent="-317500" lvl="0" marL="457200" rtl="0" algn="l">
                        <a:spcBef>
                          <a:spcPts val="0"/>
                        </a:spcBef>
                        <a:spcAft>
                          <a:spcPts val="0"/>
                        </a:spcAft>
                        <a:buSzPts val="1400"/>
                        <a:buChar char="●"/>
                      </a:pPr>
                      <a:r>
                        <a:rPr b="1" lang="en" u="sng"/>
                        <a:t>Cost Control</a:t>
                      </a:r>
                      <a:r>
                        <a:rPr lang="en"/>
                        <a:t> - Centralisation allows for the reduction or elimination of duplication which should be more cost effective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 identities are created using a process often known as activation</a:t>
            </a:r>
            <a:endParaRPr/>
          </a:p>
          <a:p>
            <a:pPr indent="-342900" lvl="0" marL="457200" rtl="0" algn="l">
              <a:spcBef>
                <a:spcPts val="0"/>
              </a:spcBef>
              <a:spcAft>
                <a:spcPts val="0"/>
              </a:spcAft>
              <a:buSzPts val="1800"/>
              <a:buChar char="●"/>
            </a:pPr>
            <a:r>
              <a:rPr lang="en"/>
              <a:t>This is a one-time event where a user is created within the identity management system and assigned the appropriate privileges</a:t>
            </a:r>
            <a:endParaRPr/>
          </a:p>
          <a:p>
            <a:pPr indent="-342900" lvl="0" marL="457200" rtl="0" algn="l">
              <a:spcBef>
                <a:spcPts val="0"/>
              </a:spcBef>
              <a:spcAft>
                <a:spcPts val="0"/>
              </a:spcAft>
              <a:buSzPts val="1800"/>
              <a:buChar char="●"/>
            </a:pPr>
            <a:r>
              <a:rPr lang="en"/>
              <a:t>For example, onboarding a new employee or creating a materials supplier account</a:t>
            </a:r>
            <a:endParaRPr/>
          </a:p>
          <a:p>
            <a:pPr indent="-342900" lvl="0" marL="457200" rtl="0" algn="l">
              <a:spcBef>
                <a:spcPts val="0"/>
              </a:spcBef>
              <a:spcAft>
                <a:spcPts val="0"/>
              </a:spcAft>
              <a:buSzPts val="1800"/>
              <a:buChar char="●"/>
            </a:pPr>
            <a:r>
              <a:rPr lang="en"/>
              <a:t>In the following discussion, we will assume that</a:t>
            </a:r>
            <a:r>
              <a:rPr lang="en"/>
              <a:t> users are already activated and have been provided their credentials and privileges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term </a:t>
            </a:r>
            <a:r>
              <a:rPr i="1" lang="en"/>
              <a:t>authenticate</a:t>
            </a:r>
            <a:r>
              <a:rPr lang="en"/>
              <a:t> means to establish and verify the identity of some user</a:t>
            </a:r>
            <a:endParaRPr/>
          </a:p>
          <a:p>
            <a:pPr indent="-342900" lvl="0" marL="457200" rtl="0" algn="l">
              <a:spcBef>
                <a:spcPts val="0"/>
              </a:spcBef>
              <a:spcAft>
                <a:spcPts val="0"/>
              </a:spcAft>
              <a:buSzPts val="1800"/>
              <a:buChar char="●"/>
            </a:pPr>
            <a:r>
              <a:rPr lang="en"/>
              <a:t>Activated users authenticated through </a:t>
            </a:r>
            <a:r>
              <a:rPr i="1" lang="en"/>
              <a:t>credentials</a:t>
            </a:r>
            <a:r>
              <a:rPr lang="en"/>
              <a:t> usually comprising a publicly-known part and one or more secrets, known only to the user</a:t>
            </a:r>
            <a:endParaRPr/>
          </a:p>
          <a:p>
            <a:pPr indent="-342900" lvl="0" marL="457200" rtl="0" algn="l">
              <a:spcBef>
                <a:spcPts val="0"/>
              </a:spcBef>
              <a:spcAft>
                <a:spcPts val="0"/>
              </a:spcAft>
              <a:buSzPts val="1800"/>
              <a:buChar char="●"/>
            </a:pPr>
            <a:r>
              <a:rPr lang="en"/>
              <a:t>The base assumption is that the activated user who can successfully pass a credentials check is authenticated</a:t>
            </a:r>
            <a:endParaRPr/>
          </a:p>
          <a:p>
            <a:pPr indent="-342900" lvl="0" marL="457200" rtl="0" algn="l">
              <a:spcBef>
                <a:spcPts val="0"/>
              </a:spcBef>
              <a:spcAft>
                <a:spcPts val="0"/>
              </a:spcAft>
              <a:buSzPts val="1800"/>
              <a:buChar char="●"/>
            </a:pPr>
            <a:r>
              <a:rPr lang="en"/>
              <a:t>The authenticated user then assumes some preassigned identity within the application(s) for subsequent access and actions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Strength</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Security is second only to correctness in enterprise information systems because of the sensitivity of the data being managed and processed</a:t>
            </a:r>
            <a:endParaRPr/>
          </a:p>
          <a:p>
            <a:pPr indent="-342900" lvl="0" marL="457200" rtl="0" algn="l">
              <a:spcBef>
                <a:spcPts val="0"/>
              </a:spcBef>
              <a:spcAft>
                <a:spcPts val="0"/>
              </a:spcAft>
              <a:buSzPts val="1800"/>
              <a:buChar char="●"/>
            </a:pPr>
            <a:r>
              <a:rPr lang="en"/>
              <a:t>As authentication is the first line of defence of the access network and the application software itself, enterprises increasingly employ ever more sophisticated credential schemes to make them harder to compromise</a:t>
            </a:r>
            <a:endParaRPr/>
          </a:p>
          <a:p>
            <a:pPr indent="-342900" lvl="0" marL="457200" rtl="0" algn="l">
              <a:spcBef>
                <a:spcPts val="0"/>
              </a:spcBef>
              <a:spcAft>
                <a:spcPts val="0"/>
              </a:spcAft>
              <a:buSzPts val="1800"/>
              <a:buChar char="●"/>
            </a:pPr>
            <a:r>
              <a:rPr lang="en"/>
              <a:t>In general, the more secrets that are required, the more secure the scheme will be</a:t>
            </a:r>
            <a:endParaRPr/>
          </a:p>
          <a:p>
            <a:pPr indent="-342900" lvl="0" marL="457200" rtl="0" algn="l">
              <a:spcBef>
                <a:spcPts val="0"/>
              </a:spcBef>
              <a:spcAft>
                <a:spcPts val="0"/>
              </a:spcAft>
              <a:buSzPts val="1800"/>
              <a:buChar char="●"/>
            </a:pPr>
            <a:r>
              <a:rPr lang="en"/>
              <a:t>Multi-factor authentication implies two or more secrets are needed</a:t>
            </a:r>
            <a:endParaRPr/>
          </a:p>
          <a:p>
            <a:pPr indent="0" lvl="0" marL="0" rtl="0" algn="l">
              <a:spcBef>
                <a:spcPts val="1600"/>
              </a:spcBef>
              <a:spcAft>
                <a:spcPts val="1600"/>
              </a:spcAft>
              <a:buNone/>
            </a:pPr>
            <a:r>
              <a:t/>
            </a:r>
            <a:endParaRPr/>
          </a:p>
        </p:txBody>
      </p:sp>
      <p:graphicFrame>
        <p:nvGraphicFramePr>
          <p:cNvPr id="99" name="Google Shape;99;p18"/>
          <p:cNvGraphicFramePr/>
          <p:nvPr/>
        </p:nvGraphicFramePr>
        <p:xfrm>
          <a:off x="952500" y="4000075"/>
          <a:ext cx="3000000" cy="3000000"/>
        </p:xfrm>
        <a:graphic>
          <a:graphicData uri="http://schemas.openxmlformats.org/drawingml/2006/table">
            <a:tbl>
              <a:tblPr>
                <a:noFill/>
                <a:tableStyleId>{7372F40B-6C0D-4E82-93AA-EEF74BABE708}</a:tableStyleId>
              </a:tblPr>
              <a:tblGrid>
                <a:gridCol w="7239000"/>
              </a:tblGrid>
              <a:tr h="381000">
                <a:tc>
                  <a:txBody>
                    <a:bodyPr>
                      <a:noAutofit/>
                    </a:bodyPr>
                    <a:lstStyle/>
                    <a:p>
                      <a:pPr indent="-317500" lvl="0" marL="457200" rtl="0" algn="l">
                        <a:spcBef>
                          <a:spcPts val="0"/>
                        </a:spcBef>
                        <a:spcAft>
                          <a:spcPts val="0"/>
                        </a:spcAft>
                        <a:buSzPts val="1400"/>
                        <a:buChar char="●"/>
                      </a:pPr>
                      <a:r>
                        <a:rPr lang="en"/>
                        <a:t>Something you </a:t>
                      </a:r>
                      <a:r>
                        <a:rPr lang="en" u="sng"/>
                        <a:t>know</a:t>
                      </a:r>
                      <a:r>
                        <a:rPr lang="en"/>
                        <a:t> and something you </a:t>
                      </a:r>
                      <a:r>
                        <a:rPr lang="en" u="sng"/>
                        <a:t>have</a:t>
                      </a:r>
                      <a:endParaRPr u="sng"/>
                    </a:p>
                    <a:p>
                      <a:pPr indent="-317500" lvl="0" marL="457200" rtl="0" algn="l">
                        <a:spcBef>
                          <a:spcPts val="0"/>
                        </a:spcBef>
                        <a:spcAft>
                          <a:spcPts val="0"/>
                        </a:spcAft>
                        <a:buSzPts val="1400"/>
                        <a:buChar char="●"/>
                      </a:pPr>
                      <a:r>
                        <a:rPr lang="en"/>
                        <a:t>Includes a so-called air-gap</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Credentials Distribution</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chicken and egg problem for authentication systems is how the would-be authenticating user has possession of their credentials before they need to use them (e.g. a shared secret or two-factor device)</a:t>
            </a:r>
            <a:endParaRPr/>
          </a:p>
          <a:p>
            <a:pPr indent="-342900" lvl="0" marL="457200" rtl="0" algn="l">
              <a:spcBef>
                <a:spcPts val="0"/>
              </a:spcBef>
              <a:spcAft>
                <a:spcPts val="0"/>
              </a:spcAft>
              <a:buSzPts val="1800"/>
              <a:buChar char="●"/>
            </a:pPr>
            <a:r>
              <a:rPr lang="en"/>
              <a:t>This is typically solved by using some out-of-band </a:t>
            </a:r>
            <a:r>
              <a:rPr lang="en"/>
              <a:t>distribution</a:t>
            </a:r>
            <a:r>
              <a:rPr lang="en"/>
              <a:t> mechanism, i.e. over some other interface which is not the API itself</a:t>
            </a:r>
            <a:endParaRPr/>
          </a:p>
          <a:p>
            <a:pPr indent="-342900" lvl="0" marL="457200" rtl="0" algn="l">
              <a:spcBef>
                <a:spcPts val="0"/>
              </a:spcBef>
              <a:spcAft>
                <a:spcPts val="0"/>
              </a:spcAft>
              <a:buSzPts val="1800"/>
              <a:buChar char="●"/>
            </a:pPr>
            <a:r>
              <a:rPr lang="en"/>
              <a:t>Credentials distribution can be a complex problem and is the concern of the wider identify management system itself</a:t>
            </a:r>
            <a:endParaRPr/>
          </a:p>
          <a:p>
            <a:pPr indent="-342900" lvl="0" marL="457200" rtl="0" algn="l">
              <a:spcBef>
                <a:spcPts val="0"/>
              </a:spcBef>
              <a:spcAft>
                <a:spcPts val="0"/>
              </a:spcAft>
              <a:buSzPts val="1800"/>
              <a:buChar char="●"/>
            </a:pPr>
            <a:r>
              <a:rPr lang="en"/>
              <a:t>We will assume, for our discussion, that the user already has somehow obtained the necessary credentials prior to authentication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Authenticating Authority</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also assume the existence of some authenticating authority that we can programmatically consult to authenticate a user</a:t>
            </a:r>
            <a:endParaRPr/>
          </a:p>
          <a:p>
            <a:pPr indent="-342900" lvl="0" marL="457200" rtl="0" algn="l">
              <a:spcBef>
                <a:spcPts val="0"/>
              </a:spcBef>
              <a:spcAft>
                <a:spcPts val="0"/>
              </a:spcAft>
              <a:buSzPts val="1800"/>
              <a:buChar char="●"/>
            </a:pPr>
            <a:r>
              <a:rPr lang="en"/>
              <a:t>In the context of a SOA, we can imagine this authority is just another service that exposes a secure API allowing the users credentials to be presented and a response as to whether that user is authenticated</a:t>
            </a:r>
            <a:endParaRPr/>
          </a:p>
          <a:p>
            <a:pPr indent="-342900" lvl="0" marL="457200" rtl="0" algn="l">
              <a:spcBef>
                <a:spcPts val="0"/>
              </a:spcBef>
              <a:spcAft>
                <a:spcPts val="0"/>
              </a:spcAft>
              <a:buSzPts val="1800"/>
              <a:buChar char="●"/>
            </a:pPr>
            <a:r>
              <a:rPr lang="en"/>
              <a:t>The authentication authority is itself an abstraction of the underlying identity management system’s security mechanism and policy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82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Authenticating APIs</a:t>
            </a:r>
            <a:endParaRPr/>
          </a:p>
        </p:txBody>
      </p:sp>
      <p:sp>
        <p:nvSpPr>
          <p:cNvPr id="117" name="Google Shape;117;p21"/>
          <p:cNvSpPr txBox="1"/>
          <p:nvPr>
            <p:ph idx="1" type="body"/>
          </p:nvPr>
        </p:nvSpPr>
        <p:spPr>
          <a:xfrm>
            <a:off x="311700" y="10682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SOA application stacks, each service makes requests of some other service to carry out some f</a:t>
            </a:r>
            <a:r>
              <a:rPr lang="en"/>
              <a:t>un</a:t>
            </a:r>
            <a:r>
              <a:rPr lang="en"/>
              <a:t>ction on its behalf</a:t>
            </a:r>
            <a:endParaRPr/>
          </a:p>
          <a:p>
            <a:pPr indent="-342900" lvl="0" marL="457200" rtl="0" algn="l">
              <a:spcBef>
                <a:spcPts val="0"/>
              </a:spcBef>
              <a:spcAft>
                <a:spcPts val="0"/>
              </a:spcAft>
              <a:buSzPts val="1800"/>
              <a:buChar char="●"/>
            </a:pPr>
            <a:r>
              <a:rPr lang="en"/>
              <a:t>In reality, a service request is typically carried out on behalf of some identity (ultimately a user) which, in most cases, will require the request to be authenticated and authorised before being executed</a:t>
            </a:r>
            <a:endParaRPr/>
          </a:p>
          <a:p>
            <a:pPr indent="-342900" lvl="0" marL="457200" rtl="0" algn="l">
              <a:spcBef>
                <a:spcPts val="0"/>
              </a:spcBef>
              <a:spcAft>
                <a:spcPts val="0"/>
              </a:spcAft>
              <a:buSzPts val="1800"/>
              <a:buChar char="●"/>
            </a:pPr>
            <a:r>
              <a:rPr lang="en"/>
              <a:t>There are two approaches for </a:t>
            </a:r>
            <a:r>
              <a:rPr lang="en"/>
              <a:t>authenticating</a:t>
            </a:r>
            <a:r>
              <a:rPr lang="en"/>
              <a:t> API requests, namely: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 both approaches, the requesting service must possess the identity credentials (shared secret) in advance by some out-of-band means </a:t>
            </a:r>
            <a:endParaRPr/>
          </a:p>
          <a:p>
            <a:pPr indent="0" lvl="0" marL="0" rtl="0" algn="l">
              <a:spcBef>
                <a:spcPts val="1600"/>
              </a:spcBef>
              <a:spcAft>
                <a:spcPts val="1600"/>
              </a:spcAft>
              <a:buNone/>
            </a:pPr>
            <a:r>
              <a:t/>
            </a:r>
            <a:endParaRPr/>
          </a:p>
        </p:txBody>
      </p:sp>
      <p:graphicFrame>
        <p:nvGraphicFramePr>
          <p:cNvPr id="118" name="Google Shape;118;p21"/>
          <p:cNvGraphicFramePr/>
          <p:nvPr/>
        </p:nvGraphicFramePr>
        <p:xfrm>
          <a:off x="952500" y="3215075"/>
          <a:ext cx="3000000" cy="3000000"/>
        </p:xfrm>
        <a:graphic>
          <a:graphicData uri="http://schemas.openxmlformats.org/drawingml/2006/table">
            <a:tbl>
              <a:tblPr>
                <a:noFill/>
                <a:tableStyleId>{7372F40B-6C0D-4E82-93AA-EEF74BABE708}</a:tableStyleId>
              </a:tblPr>
              <a:tblGrid>
                <a:gridCol w="7239000"/>
              </a:tblGrid>
              <a:tr h="381000">
                <a:tc>
                  <a:txBody>
                    <a:bodyPr>
                      <a:noAutofit/>
                    </a:bodyPr>
                    <a:lstStyle/>
                    <a:p>
                      <a:pPr indent="-317500" lvl="0" marL="457200" rtl="0" algn="l">
                        <a:spcBef>
                          <a:spcPts val="0"/>
                        </a:spcBef>
                        <a:spcAft>
                          <a:spcPts val="0"/>
                        </a:spcAft>
                        <a:buSzPts val="1400"/>
                        <a:buAutoNum type="arabicPeriod"/>
                      </a:pPr>
                      <a:r>
                        <a:rPr lang="en"/>
                        <a:t>Authenticate each and every service request at request time</a:t>
                      </a:r>
                      <a:endParaRPr/>
                    </a:p>
                    <a:p>
                      <a:pPr indent="-317500" lvl="0" marL="457200" rtl="0" algn="l">
                        <a:spcBef>
                          <a:spcPts val="0"/>
                        </a:spcBef>
                        <a:spcAft>
                          <a:spcPts val="0"/>
                        </a:spcAft>
                        <a:buSzPts val="1400"/>
                        <a:buAutoNum type="arabicPeriod"/>
                      </a:pPr>
                      <a:r>
                        <a:rPr lang="en"/>
                        <a:t>Preauthenticate in advance and use some temporary access token for each subsequent request verified at request time</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