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B3FF0C-6660-4E30-8126-34268EEC0014}">
  <a:tblStyle styleId="{35B3FF0C-6660-4E30-8126-34268EEC0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029fad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029fad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029fad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029fad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2751b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2751b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fcc18a3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fcc18a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fcc18a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fcc18a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fcc18a3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fcc18a3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fcc18a3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fcc18a3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029fad9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029fad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fcc18a3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fcc18a3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fcc18a3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fcc18a3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fcc18a3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fcc18a3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Web Tokens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CMPU4023 - Enterprise Application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Expiry and Revocation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common and a good practice to set some expiry time for server-issued tokens to force the API client to periodically reauthenticate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done including an expiry timestamp in the token which the client is free to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circumstances, the server may want to revoke a token altogether which can happen if: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implement revocation, the server (authenticating authority) must keep track of issued tokens and their status - less flexible and less scalable in practice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p22"/>
          <p:cNvGraphicFramePr/>
          <p:nvPr/>
        </p:nvGraphicFramePr>
        <p:xfrm>
          <a:off x="952500" y="327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{35B3FF0C-6660-4E30-8126-34268EEC0014}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The token is only intended to be user a fixed number of times (e.g. once)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The associated identity credentials have been changed since the token was issued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JWTs are an example of a pre-authentication scheme which is very suitable for securing service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and server has access to a shared key (such as a password) which is used to perform the initial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issuing and verification of tokens can be separated and carried out by separate components if public key crypto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lightweight and scalable system to implement and can complement different kinds of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JWTs were developed for and mostly are used with HTTP-based protocols such as REST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Web Tokens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CMPU4023 - Enterprise Application Development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Pre-authentication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web tokens (JWTs) are an example of a pre-authentication and token scheme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pre-authentication schemes, the API caller performs the authentication steps in advance and then uses some issued token to make subsequent API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issued token, usually temporary in nature, acts as a cheaper-to-implement proxy for having to authenticate each request separately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 to being less resource-intensive, JWT pre-authentication, being stateless, can also be easier to distribute, allowing for better performance and scalability characteristics of the API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JWTs Work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JWT is a simple idea which is based on secure message signing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952500" y="181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{35B3FF0C-6660-4E30-8126-34268EEC0014}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The client issues an authentication request which includes the requester credentials, called </a:t>
                      </a:r>
                      <a:r>
                        <a:rPr i="1" lang="en"/>
                        <a:t>claims</a:t>
                      </a:r>
                      <a:endParaRPr i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The server verifies the claims for the requester with the authenticating authority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Assuming verified, the server then builds a BASE64-encoded token, which includes caller identity information and an expiry timestamp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The token is then signed using a secure MAC by the authenticating authority using its </a:t>
                      </a:r>
                      <a:r>
                        <a:rPr lang="en" u="sng"/>
                        <a:t>secret private key</a:t>
                      </a:r>
                      <a:endParaRPr u="sng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The server responds to the client with the signed token to indicate success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In subsequent API requests, the client includes this token (called a bearer token) in the request header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The server verifies the token signature using the </a:t>
                      </a:r>
                      <a:r>
                        <a:rPr lang="en" u="sng"/>
                        <a:t>public key</a:t>
                      </a:r>
                      <a:r>
                        <a:rPr lang="en"/>
                        <a:t> and un-bundles the token information to determine the user identity and token expiry timestamp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If successful, the server allows the request forward for further verification and processing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63625" y="1288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logical view of JWT authentication looks like something like this: </a:t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 Authentication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375488" y="2787550"/>
            <a:ext cx="1060200" cy="586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861400" y="2787550"/>
            <a:ext cx="1060200" cy="586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060200" y="2019200"/>
            <a:ext cx="353400" cy="3234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060200" y="2609475"/>
            <a:ext cx="353400" cy="3234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060200" y="3244750"/>
            <a:ext cx="353400" cy="3234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060200" y="3831250"/>
            <a:ext cx="353400" cy="3234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6"/>
          <p:cNvCxnSpPr/>
          <p:nvPr/>
        </p:nvCxnSpPr>
        <p:spPr>
          <a:xfrm>
            <a:off x="5347300" y="1877650"/>
            <a:ext cx="7500" cy="24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3644800" y="1883775"/>
            <a:ext cx="7500" cy="24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2158888" y="1877650"/>
            <a:ext cx="7500" cy="24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2217538" y="3831250"/>
            <a:ext cx="13761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Authenticating Authority</a:t>
            </a:r>
            <a:endParaRPr b="1" sz="1200"/>
          </a:p>
        </p:txBody>
      </p:sp>
      <p:sp>
        <p:nvSpPr>
          <p:cNvPr id="97" name="Google Shape;97;p16"/>
          <p:cNvSpPr txBox="1"/>
          <p:nvPr/>
        </p:nvSpPr>
        <p:spPr>
          <a:xfrm>
            <a:off x="3739550" y="3831250"/>
            <a:ext cx="13761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API Server</a:t>
            </a:r>
            <a:endParaRPr b="1" sz="1200"/>
          </a:p>
        </p:txBody>
      </p:sp>
      <p:sp>
        <p:nvSpPr>
          <p:cNvPr id="98" name="Google Shape;98;p16"/>
          <p:cNvSpPr txBox="1"/>
          <p:nvPr/>
        </p:nvSpPr>
        <p:spPr>
          <a:xfrm>
            <a:off x="5609000" y="4283950"/>
            <a:ext cx="13761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Client Tier</a:t>
            </a:r>
            <a:endParaRPr b="1" sz="1200"/>
          </a:p>
        </p:txBody>
      </p:sp>
      <p:cxnSp>
        <p:nvCxnSpPr>
          <p:cNvPr id="99" name="Google Shape;99;p16"/>
          <p:cNvCxnSpPr>
            <a:stCxn id="88" idx="3"/>
            <a:endCxn id="89" idx="2"/>
          </p:cNvCxnSpPr>
          <p:nvPr/>
        </p:nvCxnSpPr>
        <p:spPr>
          <a:xfrm flipH="1" rot="10800000">
            <a:off x="4921600" y="2180800"/>
            <a:ext cx="1138500" cy="9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0" name="Google Shape;100;p16"/>
          <p:cNvCxnSpPr>
            <a:endCxn id="90" idx="2"/>
          </p:cNvCxnSpPr>
          <p:nvPr/>
        </p:nvCxnSpPr>
        <p:spPr>
          <a:xfrm flipH="1" rot="10800000">
            <a:off x="4921700" y="2771175"/>
            <a:ext cx="1138500" cy="3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" name="Google Shape;101;p16"/>
          <p:cNvCxnSpPr>
            <a:endCxn id="91" idx="2"/>
          </p:cNvCxnSpPr>
          <p:nvPr/>
        </p:nvCxnSpPr>
        <p:spPr>
          <a:xfrm>
            <a:off x="4921700" y="3107950"/>
            <a:ext cx="11385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2" name="Google Shape;102;p16"/>
          <p:cNvCxnSpPr>
            <a:endCxn id="92" idx="2"/>
          </p:cNvCxnSpPr>
          <p:nvPr/>
        </p:nvCxnSpPr>
        <p:spPr>
          <a:xfrm>
            <a:off x="4921700" y="3107950"/>
            <a:ext cx="1138500" cy="8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" name="Google Shape;103;p16"/>
          <p:cNvCxnSpPr>
            <a:stCxn id="87" idx="3"/>
            <a:endCxn id="88" idx="1"/>
          </p:cNvCxnSpPr>
          <p:nvPr/>
        </p:nvCxnSpPr>
        <p:spPr>
          <a:xfrm>
            <a:off x="3435688" y="3080800"/>
            <a:ext cx="4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4" name="Google Shape;104;p16"/>
          <p:cNvSpPr/>
          <p:nvPr/>
        </p:nvSpPr>
        <p:spPr>
          <a:xfrm>
            <a:off x="2780950" y="2256588"/>
            <a:ext cx="249300" cy="298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258900" y="2273925"/>
            <a:ext cx="249300" cy="298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6"/>
          <p:cNvCxnSpPr>
            <a:stCxn id="104" idx="3"/>
          </p:cNvCxnSpPr>
          <p:nvPr/>
        </p:nvCxnSpPr>
        <p:spPr>
          <a:xfrm>
            <a:off x="2905600" y="2555088"/>
            <a:ext cx="36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4395950" y="2575738"/>
            <a:ext cx="36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3739550" y="1883763"/>
            <a:ext cx="13761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Public Key</a:t>
            </a:r>
            <a:endParaRPr b="1" sz="1000"/>
          </a:p>
        </p:txBody>
      </p:sp>
      <p:sp>
        <p:nvSpPr>
          <p:cNvPr id="109" name="Google Shape;109;p16"/>
          <p:cNvSpPr txBox="1"/>
          <p:nvPr/>
        </p:nvSpPr>
        <p:spPr>
          <a:xfrm>
            <a:off x="2217550" y="1883763"/>
            <a:ext cx="13761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Private</a:t>
            </a:r>
            <a:r>
              <a:rPr b="1" lang="en" sz="1000"/>
              <a:t> Key</a:t>
            </a:r>
            <a:endParaRPr b="1" sz="1000"/>
          </a:p>
        </p:txBody>
      </p:sp>
      <p:sp>
        <p:nvSpPr>
          <p:cNvPr id="110" name="Google Shape;110;p16"/>
          <p:cNvSpPr/>
          <p:nvPr/>
        </p:nvSpPr>
        <p:spPr>
          <a:xfrm>
            <a:off x="4013800" y="2939950"/>
            <a:ext cx="1060200" cy="586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166200" y="3092350"/>
            <a:ext cx="1060200" cy="586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RFC 7</a:t>
            </a:r>
            <a:r>
              <a:rPr lang="en"/>
              <a:t>5</a:t>
            </a:r>
            <a:r>
              <a:rPr lang="en"/>
              <a:t>19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time of writing the JWT authentication scheme is covered by an RFC proposed standard which sets out the format of messages and the expected behaviour of participating parties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standard describes the format of a token as follows (dot-separated)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952500" y="267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{35B3FF0C-6660-4E30-8126-34268EEC0014}</a:tableStyleId>
              </a:tblPr>
              <a:tblGrid>
                <a:gridCol w="2004300"/>
                <a:gridCol w="28217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Header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Payload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Signature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"typ": "JWT",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"alg": "HS256"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"sub": "user:12345",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"iat": "1300819380",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"exp": "1300829380"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Hashed and signed over the previous parts: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Header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Payload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eyJhbGciOiJIUzI1NiIsInR5cCI6IkpXVCJ9...</a:t>
                      </a:r>
                      <a:endParaRPr sz="12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eyJleHAiOjE0ODgxMzMzMjcsImlhdCI6MTQ4Nzg3NDEyNywic3ViIj...</a:t>
                      </a:r>
                      <a:endParaRPr sz="12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03f329983b86f7d9a9f5fef85305880101d5e302afaf...</a:t>
                      </a:r>
                      <a:endParaRPr sz="12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7"/>
          <p:cNvSpPr txBox="1"/>
          <p:nvPr/>
        </p:nvSpPr>
        <p:spPr>
          <a:xfrm>
            <a:off x="32075" y="3982975"/>
            <a:ext cx="777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base64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 rot="5400000">
            <a:off x="468775" y="4235475"/>
            <a:ext cx="344700" cy="528900"/>
          </a:xfrm>
          <a:prstGeom prst="bentUpArrow">
            <a:avLst>
              <a:gd fmla="val 25000" name="adj1"/>
              <a:gd fmla="val 34728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Signing Method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JWT specification allows for different crypto technologies to be used in the signing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authenticating authority can include a field in the token specifying which hashing and </a:t>
            </a:r>
            <a:r>
              <a:rPr lang="en"/>
              <a:t>encryption</a:t>
            </a:r>
            <a:r>
              <a:rPr lang="en"/>
              <a:t> algorithm was used to create the token signature (e.g. HMAC-SHA256 or RSA-SHA256)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symmetric key signing is used, then both the issuer and the verifier need to possess the same shared secret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asymmetric key signing is used, then the issuer can hold the private key and the verifiers can use the public key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 Security Properties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Operationally, it should be noted that the cryptography described in the RFC 7519 mechanism is used for signing tokens which establishes two important facts about a token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Importantly, RFC 7519 does not provide for token encryption so it is expected that services using JWTs would independently implement some token or transmission encryption system such as TLS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token </a:t>
            </a:r>
            <a:r>
              <a:rPr lang="en" u="sng"/>
              <a:t>must not</a:t>
            </a:r>
            <a:r>
              <a:rPr lang="en"/>
              <a:t> be publicly divulged as an attacker could gain the same access as the compromised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952500" y="23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{35B3FF0C-6660-4E30-8126-34268EEC0014}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The issuer’s identity because of the secret key in its possession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The token’s integrity (i.e. that it has not been altered in any way)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API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crypto packages and tools with NPM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usage in 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952500" y="1799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{35B3FF0C-6660-4E30-8126-34268EEC0014}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install jsonwebtoken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1" name="Google Shape;141;p20"/>
          <p:cNvGraphicFramePr/>
          <p:nvPr/>
        </p:nvGraphicFramePr>
        <p:xfrm>
          <a:off x="952500" y="28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{35B3FF0C-6660-4E30-8126-34268EEC0014}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jwt = require('jsonwebtoken');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sign with RSA SHA256 (i.e. using HMAC256 hashing)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cert = fs.readFileSync('private.key');  // get private key from disk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token = jwt.sign({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sub: 'user:12345',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iat: Math.floor(Date.now() / 1000)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 cert, { algorithm: 'RS256'});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Bearer Token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created, signed and distributed by the server, the token can then be used by the client to authenticate a particular identity (i.e. user)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does this by including the token in each API request in a header field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952500" y="284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{35B3FF0C-6660-4E30-8126-34268EEC0014}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Authorization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BEARER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6AA84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eyJhbGciOiJSUzI1NiIsInR5cCI6IkpXVCJ9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200">
                          <a:solidFill>
                            <a:srgbClr val="674EA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eyJleHAiOjE0ODg0NjQ5NTAsImlhdCI6MTQ4ODIwNTc1MCwic3ViIjoiOWJhNGRlYWItMDdiMy00NTVjLTk1YTMtMDhkYmQ4MGFkMmUwIn0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200">
                          <a:solidFill>
                            <a:srgbClr val="A61C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ShG3qC2I_LBxZoKX-8UBz_kFkWKSzJs6JrgDc27P9Lbd-OR9nIsV35Jk2uNvspJH2VyZ7bHS3RR-8CtTexRqcsozrkZsicBWbauX4ph3DULGST5ju3tVNXi-NsQoFHij-4BPGNMjjr4DftwnKmJeGA0dI4exZ0Q33AHJVjXNAEVA16x9FOBMkBfXXDQFKIyJtg46GB3hd7IX8Di4WB8iV-99bsb911UmSb1FKrZQ32zhpFQ0ybms2RGxN1MeMfYeZLjB4c3BpkrV84ucl3VoXd6qxWzuvWF9r6EyGa9kKxgtGIDOZB0kYCSLLKef9i2EDxyTCRmOK8HJvYwNdH-Vg</a:t>
                      </a:r>
                      <a:endParaRPr sz="1200">
                        <a:solidFill>
                          <a:srgbClr val="A61C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