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BAC52C-7DD8-4EC4-800F-499EC6A4A16D}">
  <a:tblStyle styleId="{F8BAC52C-7DD8-4EC4-800F-499EC6A4A1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b346978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b346978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b346978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b346978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b346978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b346978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b346978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b346978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b346978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b346978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b346978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b346978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b346978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b346978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b346978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b346978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b346978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b346978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b346978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b346978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Environment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CMPU4023 - Enterprise Application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Integration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most common kinds of software projects carried out in the enterprise is the integration of different systems of different origins or technologies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in different silos is a cost to the business as data cannot easily flow across functional boundaries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makes operational and strategic management harder and stifles innovation within organisations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projects are concerned with getting different systems talking to each other using bridging technologies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Projects must carefully balance the benefits of integration against the costs and risks of doing so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Enterprises are typically large, complex, dispersed organisations with large and diverse data processing 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systems solutions are a mixture insourced and outsourced with some in-house integration and bespoke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control is a critical concern for business continuity so the degrees of freedom for technology selection and project execution are small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Enterprises differ widely in their competence in software application development and IS/IT remains a significant cost of doing business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IS/IT is critical to modern businesses in aggressive competitive markets so EAD is a major activity in most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Enterprise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term enterprise, as it is used in this module, means medium to large </a:t>
            </a:r>
            <a:r>
              <a:rPr lang="en"/>
              <a:t>organisations</a:t>
            </a:r>
            <a:r>
              <a:rPr lang="en"/>
              <a:t>, usually government or commercial, who rely on complex, interconnected software systems to drive their vast data processing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data processing functions include such activities as financial management, resource planning, payroll, supply-chain management, logistics management, compliance management and so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supporting software systems which help to carry out these functions comprise a heterogenous set of technologies from many sources, old and new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Conservative by Nature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Enterprise information systems are critical to the smooth functioning of a business so change represents a high risk to continued 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matter how seemingly trivial, any change to software poses the threat that something unforeseen will have been missed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could result in an interruption to service with the consequential cost, business continuity and reputational damage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result, project teams should proceed with great care in the specification, planning and execution of updates to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Formal change management processes are commonplace with a complex chain of knowledge transfer activities and management signoff steps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Adoption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technologies get adopted in a variety of into the enterprise but generally the enterprise is slow to adopt new technologies until the industry, as a whole, has been seen to adopt them - IT or vertical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solutions are insourced or outsourced, it is often the case that similar or competitor enterprises have already adopted the same solutions - introduces dependent technology 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house development tends to use solutions supported by large stable vendors and which have existed for years or even decades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Enterprises are often late majority or laggard adopters in the context of the </a:t>
            </a:r>
            <a:r>
              <a:rPr i="1" lang="en"/>
              <a:t>information technology adoption lifecycle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Selection Maturity Scale (SSMS)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74425"/>
            <a:ext cx="8215800" cy="21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enterprises are created equally in terms of their ability to make data-driven decisions regarding technology strategy, investment and adoption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SSMS is a five-level scale which measures the maturity of a given enterprise for its technology evaluation and acquisition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enterprises, or parts thereof, perform low down in the scale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832275" y="3570350"/>
            <a:ext cx="993600" cy="775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424738" y="3570350"/>
            <a:ext cx="993600" cy="775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075200" y="3570350"/>
            <a:ext cx="993600" cy="775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588525" y="3574400"/>
            <a:ext cx="993600" cy="775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239000" y="3570350"/>
            <a:ext cx="993600" cy="775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010563" y="3897500"/>
            <a:ext cx="253500" cy="12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620025" y="3901550"/>
            <a:ext cx="253500" cy="12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201913" y="3897500"/>
            <a:ext cx="253500" cy="12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783800" y="3897500"/>
            <a:ext cx="253500" cy="12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904875" y="3651150"/>
            <a:ext cx="848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1 - Initial</a:t>
            </a:r>
            <a:endParaRPr sz="1100"/>
          </a:p>
        </p:txBody>
      </p:sp>
      <p:sp>
        <p:nvSpPr>
          <p:cNvPr id="102" name="Google Shape;102;p17"/>
          <p:cNvSpPr txBox="1"/>
          <p:nvPr/>
        </p:nvSpPr>
        <p:spPr>
          <a:xfrm>
            <a:off x="2517850" y="3651150"/>
            <a:ext cx="848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2 - Basic</a:t>
            </a:r>
            <a:endParaRPr sz="1100"/>
          </a:p>
        </p:txBody>
      </p:sp>
      <p:sp>
        <p:nvSpPr>
          <p:cNvPr id="103" name="Google Shape;103;p17"/>
          <p:cNvSpPr txBox="1"/>
          <p:nvPr/>
        </p:nvSpPr>
        <p:spPr>
          <a:xfrm>
            <a:off x="4075200" y="3651150"/>
            <a:ext cx="993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3 - Proactive &amp; Defined</a:t>
            </a:r>
            <a:endParaRPr sz="1100"/>
          </a:p>
        </p:txBody>
      </p:sp>
      <p:sp>
        <p:nvSpPr>
          <p:cNvPr id="104" name="Google Shape;104;p17"/>
          <p:cNvSpPr txBox="1"/>
          <p:nvPr/>
        </p:nvSpPr>
        <p:spPr>
          <a:xfrm>
            <a:off x="5588525" y="3651150"/>
            <a:ext cx="993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4 - Verified &amp; Adjusted</a:t>
            </a:r>
            <a:endParaRPr sz="1100"/>
          </a:p>
        </p:txBody>
      </p:sp>
      <p:sp>
        <p:nvSpPr>
          <p:cNvPr id="105" name="Google Shape;105;p17"/>
          <p:cNvSpPr txBox="1"/>
          <p:nvPr/>
        </p:nvSpPr>
        <p:spPr>
          <a:xfrm>
            <a:off x="7239000" y="3651150"/>
            <a:ext cx="993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Optimised, Tested &amp; Approved</a:t>
            </a:r>
            <a:endParaRPr sz="1000"/>
          </a:p>
        </p:txBody>
      </p:sp>
      <p:sp>
        <p:nvSpPr>
          <p:cNvPr id="106" name="Google Shape;106;p17"/>
          <p:cNvSpPr txBox="1"/>
          <p:nvPr/>
        </p:nvSpPr>
        <p:spPr>
          <a:xfrm>
            <a:off x="581600" y="4483150"/>
            <a:ext cx="1428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 hoc, chaotic process</a:t>
            </a:r>
            <a:endParaRPr sz="900"/>
          </a:p>
        </p:txBody>
      </p:sp>
      <p:sp>
        <p:nvSpPr>
          <p:cNvPr id="107" name="Google Shape;107;p17"/>
          <p:cNvSpPr txBox="1"/>
          <p:nvPr/>
        </p:nvSpPr>
        <p:spPr>
          <a:xfrm>
            <a:off x="2207100" y="4483150"/>
            <a:ext cx="1428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Basic process in place</a:t>
            </a:r>
            <a:endParaRPr sz="900"/>
          </a:p>
        </p:txBody>
      </p:sp>
      <p:sp>
        <p:nvSpPr>
          <p:cNvPr id="108" name="Google Shape;108;p17"/>
          <p:cNvSpPr txBox="1"/>
          <p:nvPr/>
        </p:nvSpPr>
        <p:spPr>
          <a:xfrm>
            <a:off x="3832600" y="4483150"/>
            <a:ext cx="1428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Formal process defined, followed and managed</a:t>
            </a:r>
            <a:endParaRPr sz="900"/>
          </a:p>
        </p:txBody>
      </p:sp>
      <p:sp>
        <p:nvSpPr>
          <p:cNvPr id="109" name="Google Shape;109;p17"/>
          <p:cNvSpPr txBox="1"/>
          <p:nvPr/>
        </p:nvSpPr>
        <p:spPr>
          <a:xfrm>
            <a:off x="5370875" y="4483150"/>
            <a:ext cx="1428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Functionality claims are verified. Scope adjusted to match available s/w</a:t>
            </a:r>
            <a:endParaRPr sz="900"/>
          </a:p>
        </p:txBody>
      </p:sp>
      <p:sp>
        <p:nvSpPr>
          <p:cNvPr id="110" name="Google Shape;110;p17"/>
          <p:cNvSpPr txBox="1"/>
          <p:nvPr/>
        </p:nvSpPr>
        <p:spPr>
          <a:xfrm>
            <a:off x="7021350" y="4449750"/>
            <a:ext cx="1428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Contracts optimised for risk. Implementation test. Post evaluation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Acquisition Process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enterprise would be expected to have carried out and documented: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952500" y="184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{F8BAC52C-7DD8-4EC4-800F-499EC6A4A16D}</a:tableStyleId>
              </a:tblPr>
              <a:tblGrid>
                <a:gridCol w="7239000"/>
              </a:tblGrid>
              <a:tr h="3026000">
                <a:tc>
                  <a:txBody>
                    <a:bodyPr>
                      <a:noAutofit/>
                    </a:bodyPr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700"/>
                        <a:buFont typeface="Open Sans"/>
                        <a:buChar char="●"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basic ROI estimate for the project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700"/>
                        <a:buFont typeface="Open Sans"/>
                        <a:buChar char="●"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Detailed requirements and risks analysis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700"/>
                        <a:buFont typeface="Open Sans"/>
                        <a:buChar char="●"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Research into available and viable software options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700"/>
                        <a:buFont typeface="Open Sans"/>
                        <a:buChar char="●"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request for proposal process with potential vendors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700"/>
                        <a:buFont typeface="Open Sans"/>
                        <a:buChar char="●"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Evaluation of the appropriate responses and tenders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700"/>
                        <a:buFont typeface="Open Sans"/>
                        <a:buChar char="●"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Verification of the vendor's claims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700"/>
                        <a:buFont typeface="Open Sans"/>
                        <a:buChar char="●"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Ongoing project management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700"/>
                        <a:buFont typeface="Open Sans"/>
                        <a:buChar char="●"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Development of legal contracts and licensing and support agreements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Systems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time, perhaps decades, enterprises invest millions of dollars in information technology solutions using whatever technologies are considered to be appropriate at the time of commissioning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solutions themselves can take years to just build and integrate and then can expect, in many cases, to see decades of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Typically, as a technology ages, it becomes more expensive to maintain and delivers less and less value to the business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time, new solutions are developed side-by-side which may not be compatible with the legacy systems and enterprises often struggle with this inter-generational cost and inefficiency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Increasingly, cloud-based outsourcing of enterprise solutions is commonplace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benefits to the enterprise is that it no longer necessarily needs to have in-house expertise in what it might consider as non-core activities or intellectual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also a potential cost saving from lower payroll costs and elastic computing efficiencies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downside can be the loss of organisation knowledge of how critical information systems functions work, particularly at the low-level technical detail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Dispersal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Enterprises are often physically located across many different sites in the same or different countries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entities which make up an enterprise can have a highly heterogenous and disintegrated software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Perhaps they carry out very different functions or were formerly </a:t>
            </a:r>
            <a:r>
              <a:rPr lang="en"/>
              <a:t>acquisitions of the parent company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environment can pose a challenge both to manage</a:t>
            </a:r>
            <a:r>
              <a:rPr lang="en"/>
              <a:t> and to create solutions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Culture, politics and interpersonal relationships play a significant role in enterprises and the conduct of their business internally, including in software application development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